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F44236"/>
    <a:srgbClr val="82A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02E91-DC82-436E-A80E-B7C86BDB92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62F2E-320E-47B2-A880-8691386A17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62F2E-320E-47B2-A880-8691386A17B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841993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三角形的内角和</a:t>
            </a:r>
          </a:p>
        </p:txBody>
      </p:sp>
      <p:sp>
        <p:nvSpPr>
          <p:cNvPr id="2" name="矩形 1"/>
          <p:cNvSpPr/>
          <p:nvPr/>
        </p:nvSpPr>
        <p:spPr>
          <a:xfrm>
            <a:off x="4657144" y="3931955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sym typeface="+mn-ea"/>
              </a:rPr>
              <a:t>苏教版  数学  四年级  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80006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1</a:t>
            </a:r>
          </a:p>
        </p:txBody>
      </p:sp>
      <p:sp>
        <p:nvSpPr>
          <p:cNvPr id="212994" name="TextBox 3"/>
          <p:cNvSpPr txBox="1"/>
          <p:nvPr/>
        </p:nvSpPr>
        <p:spPr>
          <a:xfrm>
            <a:off x="1058545" y="1556385"/>
            <a:ext cx="50673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右边三角形中，∠</a:t>
            </a:r>
            <a:r>
              <a:rPr lang="en-US" altLang="zh-CN" sz="2800" dirty="0">
                <a:ea typeface="+mn-lt"/>
                <a:cs typeface="+mn-lt"/>
              </a:rPr>
              <a:t>1 = 75°</a:t>
            </a:r>
            <a:r>
              <a:rPr lang="zh-CN" altLang="en-US" sz="2800" dirty="0">
                <a:ea typeface="+mn-lt"/>
                <a:cs typeface="+mn-lt"/>
              </a:rPr>
              <a:t>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∠</a:t>
            </a:r>
            <a:r>
              <a:rPr lang="en-US" altLang="zh-CN" sz="2800" dirty="0">
                <a:ea typeface="+mn-lt"/>
                <a:cs typeface="+mn-lt"/>
              </a:rPr>
              <a:t>2 = 40°</a:t>
            </a:r>
            <a:r>
              <a:rPr lang="zh-CN" altLang="en-US" sz="2800" dirty="0">
                <a:ea typeface="+mn-lt"/>
                <a:cs typeface="+mn-lt"/>
              </a:rPr>
              <a:t>，∠</a:t>
            </a:r>
            <a:r>
              <a:rPr lang="en-US" altLang="zh-CN" sz="2800" dirty="0">
                <a:ea typeface="+mn-lt"/>
                <a:cs typeface="+mn-lt"/>
              </a:rPr>
              <a:t>3 = </a:t>
            </a:r>
            <a:r>
              <a:rPr lang="zh-CN" altLang="en-US" sz="2800" dirty="0">
                <a:ea typeface="+mn-lt"/>
                <a:cs typeface="+mn-lt"/>
              </a:rPr>
              <a:t>（    ）</a:t>
            </a:r>
            <a:r>
              <a:rPr lang="en-US" altLang="zh-CN" sz="2800" dirty="0">
                <a:ea typeface="+mn-lt"/>
                <a:cs typeface="+mn-lt"/>
              </a:rPr>
              <a:t>°</a:t>
            </a:r>
            <a:r>
              <a:rPr lang="zh-CN" altLang="en-US" sz="2800" dirty="0">
                <a:ea typeface="+mn-lt"/>
                <a:cs typeface="+mn-lt"/>
              </a:rPr>
              <a:t>。</a:t>
            </a:r>
          </a:p>
        </p:txBody>
      </p:sp>
      <p:pic>
        <p:nvPicPr>
          <p:cNvPr id="212996" name="Picture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5210" y="1604963"/>
            <a:ext cx="3600450" cy="280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2997" name="矩形 1"/>
          <p:cNvSpPr/>
          <p:nvPr/>
        </p:nvSpPr>
        <p:spPr>
          <a:xfrm>
            <a:off x="4180205" y="2202815"/>
            <a:ext cx="599440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+mn-lt"/>
              </a:rPr>
              <a:t>65</a:t>
            </a:r>
          </a:p>
        </p:txBody>
      </p:sp>
      <p:sp>
        <p:nvSpPr>
          <p:cNvPr id="212998" name="矩形 5"/>
          <p:cNvSpPr/>
          <p:nvPr/>
        </p:nvSpPr>
        <p:spPr>
          <a:xfrm>
            <a:off x="1814513" y="3726815"/>
            <a:ext cx="2700655" cy="1383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75°+40°=115°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180°-115°=65°</a:t>
            </a:r>
            <a:endParaRPr lang="zh-CN" altLang="en-US" sz="2800" dirty="0">
              <a:solidFill>
                <a:srgbClr val="FF0000"/>
              </a:solidFill>
              <a:ea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7" grpId="0"/>
      <p:bldP spid="2129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/>
          <p:nvPr/>
        </p:nvSpPr>
        <p:spPr>
          <a:xfrm>
            <a:off x="3474720" y="2209800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 dirty="0">
              <a:ea typeface="+mn-lt"/>
            </a:endParaRPr>
          </a:p>
        </p:txBody>
      </p:sp>
      <p:sp>
        <p:nvSpPr>
          <p:cNvPr id="36866" name="Text Box 3"/>
          <p:cNvSpPr txBox="1"/>
          <p:nvPr/>
        </p:nvSpPr>
        <p:spPr>
          <a:xfrm>
            <a:off x="853440" y="954405"/>
            <a:ext cx="8839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ea typeface="+mn-lt"/>
                <a:cs typeface="+mn-lt"/>
              </a:rPr>
              <a:t>在一个三角形中∠</a:t>
            </a:r>
            <a:r>
              <a:rPr lang="en-US" altLang="zh-CN" sz="2800">
                <a:ea typeface="+mn-lt"/>
                <a:cs typeface="+mn-lt"/>
              </a:rPr>
              <a:t>1=140°</a:t>
            </a:r>
            <a:r>
              <a:rPr lang="zh-CN" altLang="en-US" sz="2800" dirty="0">
                <a:ea typeface="+mn-lt"/>
                <a:cs typeface="+mn-lt"/>
              </a:rPr>
              <a:t>，</a:t>
            </a:r>
            <a:r>
              <a:rPr lang="en-US" altLang="zh-CN" sz="2800">
                <a:ea typeface="+mn-lt"/>
                <a:cs typeface="+mn-lt"/>
              </a:rPr>
              <a:t>∠3=25°</a:t>
            </a:r>
            <a:r>
              <a:rPr lang="zh-CN" altLang="en-US" sz="2800" dirty="0">
                <a:ea typeface="+mn-lt"/>
                <a:cs typeface="+mn-lt"/>
              </a:rPr>
              <a:t>求∠</a:t>
            </a:r>
            <a:r>
              <a:rPr lang="en-US" altLang="zh-CN" sz="2800">
                <a:ea typeface="+mn-lt"/>
                <a:cs typeface="+mn-lt"/>
              </a:rPr>
              <a:t>2</a:t>
            </a:r>
            <a:r>
              <a:rPr lang="zh-CN" altLang="en-US" sz="2800" dirty="0">
                <a:ea typeface="+mn-lt"/>
                <a:cs typeface="+mn-lt"/>
              </a:rPr>
              <a:t>的度数。</a:t>
            </a:r>
            <a:endParaRPr lang="zh-CN" altLang="en-US" sz="2800">
              <a:ea typeface="+mn-lt"/>
              <a:cs typeface="+mn-lt"/>
            </a:endParaRPr>
          </a:p>
        </p:txBody>
      </p:sp>
      <p:sp>
        <p:nvSpPr>
          <p:cNvPr id="107524" name="Text Box 4"/>
          <p:cNvSpPr>
            <a:spLocks noGrp="1"/>
          </p:cNvSpPr>
          <p:nvPr>
            <p:ph idx="1"/>
          </p:nvPr>
        </p:nvSpPr>
        <p:spPr>
          <a:xfrm>
            <a:off x="2270760" y="4326255"/>
            <a:ext cx="5269865" cy="2159000"/>
          </a:xfrm>
          <a:noFill/>
          <a:ln>
            <a:solidFill>
              <a:schemeClr val="bg1"/>
            </a:solidFill>
            <a:miter/>
          </a:ln>
        </p:spPr>
        <p:txBody>
          <a:bodyPr>
            <a:normAutofit fontScale="97500"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>
                <a:solidFill>
                  <a:srgbClr val="FF0000"/>
                </a:solidFill>
                <a:ea typeface="+mn-lt"/>
                <a:cs typeface="+mn-lt"/>
              </a:rPr>
              <a:t>180°</a:t>
            </a:r>
            <a:r>
              <a:rPr lang="zh-CN" altLang="en-US">
                <a:solidFill>
                  <a:srgbClr val="FF0000"/>
                </a:solidFill>
                <a:ea typeface="+mn-lt"/>
                <a:cs typeface="+mn-lt"/>
              </a:rPr>
              <a:t>－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</a:rPr>
              <a:t>140°</a:t>
            </a:r>
            <a:r>
              <a:rPr lang="zh-CN" altLang="en-US">
                <a:solidFill>
                  <a:srgbClr val="FF0000"/>
                </a:solidFill>
                <a:ea typeface="+mn-lt"/>
                <a:cs typeface="+mn-lt"/>
              </a:rPr>
              <a:t>－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</a:rPr>
              <a:t>25°=15°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>
                <a:solidFill>
                  <a:srgbClr val="FF0000"/>
                </a:solidFill>
                <a:ea typeface="+mn-lt"/>
                <a:cs typeface="+mn-lt"/>
              </a:rPr>
              <a:t>或：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</a:rPr>
              <a:t>180 °</a:t>
            </a:r>
            <a:r>
              <a:rPr lang="zh-CN" altLang="en-US">
                <a:solidFill>
                  <a:srgbClr val="FF0000"/>
                </a:solidFill>
                <a:ea typeface="+mn-lt"/>
                <a:cs typeface="+mn-lt"/>
              </a:rPr>
              <a:t>－（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</a:rPr>
              <a:t>140° +25°</a:t>
            </a:r>
            <a:r>
              <a:rPr lang="zh-CN" altLang="en-US">
                <a:solidFill>
                  <a:srgbClr val="FF0000"/>
                </a:solidFill>
                <a:ea typeface="+mn-lt"/>
                <a:cs typeface="+mn-lt"/>
              </a:rPr>
              <a:t>）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</a:rPr>
              <a:t>=15°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>
                <a:solidFill>
                  <a:srgbClr val="FF0000"/>
                </a:solidFill>
                <a:ea typeface="+mn-lt"/>
                <a:cs typeface="+mn-lt"/>
              </a:rPr>
              <a:t>答：</a:t>
            </a:r>
            <a:r>
              <a:rPr lang="zh-CN" altLang="en-US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∠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  <a:sym typeface="+mn-ea"/>
              </a:rPr>
              <a:t>2</a:t>
            </a:r>
            <a:r>
              <a:rPr lang="zh-CN" altLang="en-US">
                <a:solidFill>
                  <a:srgbClr val="FF0000"/>
                </a:solidFill>
                <a:ea typeface="+mn-lt"/>
                <a:cs typeface="+mn-lt"/>
                <a:sym typeface="+mn-ea"/>
              </a:rPr>
              <a:t>是</a:t>
            </a:r>
            <a:r>
              <a:rPr lang="en-US" altLang="zh-CN">
                <a:solidFill>
                  <a:srgbClr val="FF0000"/>
                </a:solidFill>
                <a:ea typeface="+mn-lt"/>
                <a:cs typeface="+mn-lt"/>
                <a:sym typeface="+mn-ea"/>
              </a:rPr>
              <a:t>15°</a:t>
            </a:r>
            <a:r>
              <a:rPr lang="zh-CN" altLang="en-US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</a:t>
            </a:r>
            <a:endParaRPr lang="en-US" altLang="zh-CN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spcBef>
                <a:spcPct val="50000"/>
              </a:spcBef>
              <a:buNone/>
            </a:pPr>
            <a:endParaRPr lang="en-US" altLang="zh-CN">
              <a:solidFill>
                <a:srgbClr val="FF0000"/>
              </a:solidFill>
              <a:ea typeface="+mn-lt"/>
              <a:cs typeface="+mn-lt"/>
            </a:endParaRPr>
          </a:p>
        </p:txBody>
      </p:sp>
      <p:grpSp>
        <p:nvGrpSpPr>
          <p:cNvPr id="36868" name="Group 5"/>
          <p:cNvGrpSpPr/>
          <p:nvPr/>
        </p:nvGrpSpPr>
        <p:grpSpPr>
          <a:xfrm>
            <a:off x="2511108" y="2085340"/>
            <a:ext cx="4027487" cy="1943100"/>
            <a:chOff x="2744" y="2704"/>
            <a:chExt cx="2650" cy="1248"/>
          </a:xfrm>
        </p:grpSpPr>
        <p:pic>
          <p:nvPicPr>
            <p:cNvPr id="36869" name="Picture 6" descr="000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4" y="2704"/>
              <a:ext cx="2650" cy="12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6870" name="Text Box 7"/>
            <p:cNvSpPr txBox="1"/>
            <p:nvPr/>
          </p:nvSpPr>
          <p:spPr>
            <a:xfrm>
              <a:off x="3742" y="3067"/>
              <a:ext cx="961" cy="3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ea typeface="+mn-lt"/>
                  <a:cs typeface="+mn-lt"/>
                </a:rPr>
                <a:t>140°</a:t>
              </a:r>
            </a:p>
          </p:txBody>
        </p:sp>
        <p:sp>
          <p:nvSpPr>
            <p:cNvPr id="36871" name="Text Box 8"/>
            <p:cNvSpPr txBox="1"/>
            <p:nvPr/>
          </p:nvSpPr>
          <p:spPr>
            <a:xfrm>
              <a:off x="4422" y="3566"/>
              <a:ext cx="961" cy="3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ea typeface="+mn-lt"/>
                  <a:cs typeface="+mn-lt"/>
                </a:rPr>
                <a:t>25°</a:t>
              </a:r>
            </a:p>
          </p:txBody>
        </p:sp>
      </p:grpSp>
      <p:sp>
        <p:nvSpPr>
          <p:cNvPr id="36873" name="Rectangle 10"/>
          <p:cNvSpPr/>
          <p:nvPr/>
        </p:nvSpPr>
        <p:spPr>
          <a:xfrm>
            <a:off x="3231833" y="3380740"/>
            <a:ext cx="4143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ea typeface="+mn-lt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5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  <p:sp>
        <p:nvSpPr>
          <p:cNvPr id="37892" name="矩形 6"/>
          <p:cNvSpPr/>
          <p:nvPr/>
        </p:nvSpPr>
        <p:spPr>
          <a:xfrm>
            <a:off x="657225" y="2195195"/>
            <a:ext cx="1093914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ea typeface="+mn-lt"/>
                <a:cs typeface="+mn-lt"/>
              </a:rPr>
              <a:t>钝角三角形的内角和比锐角三角形的大。（   ）</a:t>
            </a:r>
          </a:p>
        </p:txBody>
      </p:sp>
      <p:sp>
        <p:nvSpPr>
          <p:cNvPr id="37894" name="矩形 9"/>
          <p:cNvSpPr/>
          <p:nvPr/>
        </p:nvSpPr>
        <p:spPr>
          <a:xfrm>
            <a:off x="879793" y="4262120"/>
            <a:ext cx="9411335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</a:rPr>
              <a:t>理由：任何三角形的内角和都等于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180°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</a:rPr>
              <a:t>。</a:t>
            </a:r>
          </a:p>
        </p:txBody>
      </p:sp>
      <p:sp>
        <p:nvSpPr>
          <p:cNvPr id="13" name="Text Box 4"/>
          <p:cNvSpPr txBox="1"/>
          <p:nvPr/>
        </p:nvSpPr>
        <p:spPr>
          <a:xfrm>
            <a:off x="10323830" y="2469198"/>
            <a:ext cx="949325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</a:rPr>
              <a:t>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68705" y="746760"/>
            <a:ext cx="57677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判断，并说明理由。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8705" y="746760"/>
            <a:ext cx="57677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直接判断。</a:t>
            </a:r>
          </a:p>
        </p:txBody>
      </p:sp>
      <p:sp>
        <p:nvSpPr>
          <p:cNvPr id="40961" name="Text Box 2"/>
          <p:cNvSpPr txBox="1"/>
          <p:nvPr/>
        </p:nvSpPr>
        <p:spPr>
          <a:xfrm>
            <a:off x="880110" y="2045335"/>
            <a:ext cx="918972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（</a:t>
            </a:r>
            <a:r>
              <a:rPr lang="en-US" altLang="zh-CN" sz="2800">
                <a:ea typeface="+mn-lt"/>
                <a:cs typeface="+mn-lt"/>
              </a:rPr>
              <a:t>1</a:t>
            </a:r>
            <a:r>
              <a:rPr lang="zh-CN" altLang="en-US" sz="2800" dirty="0">
                <a:ea typeface="+mn-lt"/>
                <a:cs typeface="+mn-lt"/>
              </a:rPr>
              <a:t>）三角形的内角和是</a:t>
            </a:r>
            <a:r>
              <a:rPr lang="en-US" altLang="zh-CN" sz="2800">
                <a:ea typeface="+mn-lt"/>
                <a:cs typeface="+mn-lt"/>
              </a:rPr>
              <a:t>180°</a:t>
            </a:r>
            <a:r>
              <a:rPr lang="zh-CN" altLang="en-US" sz="2800" dirty="0">
                <a:ea typeface="+mn-lt"/>
                <a:cs typeface="+mn-lt"/>
              </a:rPr>
              <a:t>。（     ）</a:t>
            </a:r>
          </a:p>
          <a:p>
            <a:pPr fontAlgn="auto">
              <a:lnSpc>
                <a:spcPct val="150000"/>
              </a:lnSpc>
            </a:pPr>
            <a:endParaRPr lang="zh-CN" altLang="en-US" sz="2800" dirty="0"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（</a:t>
            </a:r>
            <a:r>
              <a:rPr lang="en-US" altLang="zh-CN" sz="2800">
                <a:ea typeface="+mn-lt"/>
                <a:cs typeface="+mn-lt"/>
              </a:rPr>
              <a:t>2</a:t>
            </a:r>
            <a:r>
              <a:rPr lang="zh-CN" altLang="en-US" sz="2800" dirty="0">
                <a:ea typeface="+mn-lt"/>
                <a:cs typeface="+mn-lt"/>
              </a:rPr>
              <a:t>）钝角三角形的内角和比直角三角形的大。（    ）</a:t>
            </a:r>
          </a:p>
          <a:p>
            <a:pPr fontAlgn="auto">
              <a:lnSpc>
                <a:spcPct val="150000"/>
              </a:lnSpc>
            </a:pPr>
            <a:endParaRPr lang="zh-CN" altLang="en-US" sz="2800" dirty="0"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（</a:t>
            </a:r>
            <a:r>
              <a:rPr lang="en-US" altLang="zh-CN" sz="280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）三角形越大，它的内角和就越大。（    ）</a:t>
            </a:r>
            <a:endParaRPr lang="zh-CN" altLang="en-US" sz="2800">
              <a:ea typeface="+mn-lt"/>
              <a:cs typeface="+mn-lt"/>
            </a:endParaRPr>
          </a:p>
        </p:txBody>
      </p:sp>
      <p:sp>
        <p:nvSpPr>
          <p:cNvPr id="105475" name="Text Box 3"/>
          <p:cNvSpPr txBox="1"/>
          <p:nvPr/>
        </p:nvSpPr>
        <p:spPr>
          <a:xfrm>
            <a:off x="6214428" y="2064703"/>
            <a:ext cx="432435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+mn-lt"/>
              </a:rPr>
              <a:t>√</a:t>
            </a:r>
          </a:p>
        </p:txBody>
      </p:sp>
      <p:sp>
        <p:nvSpPr>
          <p:cNvPr id="105476" name="Text Box 4"/>
          <p:cNvSpPr txBox="1"/>
          <p:nvPr/>
        </p:nvSpPr>
        <p:spPr>
          <a:xfrm>
            <a:off x="8611235" y="3337878"/>
            <a:ext cx="949325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+mn-lt"/>
              </a:rPr>
              <a:t>×</a:t>
            </a:r>
          </a:p>
        </p:txBody>
      </p:sp>
      <p:sp>
        <p:nvSpPr>
          <p:cNvPr id="105477" name="Text Box 5"/>
          <p:cNvSpPr txBox="1"/>
          <p:nvPr/>
        </p:nvSpPr>
        <p:spPr>
          <a:xfrm>
            <a:off x="7600315" y="4630738"/>
            <a:ext cx="949325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+mn-lt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表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6" grpId="0"/>
      <p:bldP spid="1054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3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6563995" y="1790700"/>
            <a:ext cx="5221605" cy="427545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ffectLst/>
                <a:ea typeface="+mn-lt"/>
                <a:sym typeface="+mn-ea"/>
              </a:rPr>
              <a:t>请你设计一个自己喜欢的三角形，并量出其中</a:t>
            </a:r>
            <a:r>
              <a:rPr lang="en-US" altLang="zh-CN" sz="2800" dirty="0">
                <a:solidFill>
                  <a:schemeClr val="bg1"/>
                </a:solidFill>
                <a:effectLst/>
                <a:ea typeface="+mn-lt"/>
                <a:sym typeface="+mn-ea"/>
              </a:rPr>
              <a:t>2</a:t>
            </a:r>
            <a:r>
              <a:rPr lang="zh-CN" altLang="en-US" sz="2800" dirty="0">
                <a:solidFill>
                  <a:schemeClr val="bg1"/>
                </a:solidFill>
                <a:effectLst/>
                <a:ea typeface="+mn-lt"/>
                <a:sym typeface="+mn-ea"/>
              </a:rPr>
              <a:t>个内角的度数（取整厘米数）。接着求出第三个内角的度数，并量一量验证自己算得对不对吧！</a:t>
            </a:r>
            <a:endParaRPr lang="zh-CN" altLang="en-US" sz="2800" dirty="0">
              <a:solidFill>
                <a:schemeClr val="bg1"/>
              </a:solidFill>
              <a:effectLst/>
              <a:ea typeface="+mn-lt"/>
              <a:cs typeface="+mn-lt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7190" y="2070100"/>
            <a:ext cx="614362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ea typeface="+mn-lt"/>
                <a:cs typeface="+mn-lt"/>
              </a:rPr>
              <a:t>把握</a:t>
            </a:r>
            <a:r>
              <a:rPr lang="en-US" altLang="zh-CN" sz="3200" dirty="0">
                <a:solidFill>
                  <a:srgbClr val="FF0000"/>
                </a:solidFill>
                <a:ea typeface="+mn-lt"/>
                <a:cs typeface="+mn-lt"/>
              </a:rPr>
              <a:t>“</a:t>
            </a:r>
            <a:r>
              <a:rPr lang="zh-CN" altLang="en-US" sz="3200" dirty="0">
                <a:solidFill>
                  <a:srgbClr val="FF0000"/>
                </a:solidFill>
                <a:ea typeface="+mn-lt"/>
                <a:cs typeface="+mn-lt"/>
              </a:rPr>
              <a:t>三角形的内角和是</a:t>
            </a:r>
            <a:r>
              <a:rPr lang="en-US" altLang="zh-CN" sz="32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180°</a:t>
            </a:r>
            <a:r>
              <a:rPr lang="zh-CN" altLang="en-US" sz="3200" dirty="0">
                <a:solidFill>
                  <a:srgbClr val="FF0000"/>
                </a:solidFill>
                <a:ea typeface="+mn-lt"/>
                <a:cs typeface="+mn-lt"/>
              </a:rPr>
              <a:t>，在测量过程中可能会有小的误差（不是整数的度数），自己四舍五入感受一下。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350234" y="2097890"/>
            <a:ext cx="9332997" cy="318097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100</a:t>
            </a:r>
            <a:r>
              <a:rPr lang="zh-CN" altLang="en-US" sz="2800" dirty="0">
                <a:solidFill>
                  <a:schemeClr val="bg1"/>
                </a:solidFill>
              </a:rPr>
              <a:t>以内数的连减方法：按从左到右的顺序减，也可以先把后两个数相加，再用第一个数减去相加的结果。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430244" y="2172820"/>
            <a:ext cx="9332997" cy="318097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三角形的内角和等于</a:t>
            </a:r>
            <a:r>
              <a:rPr lang="en-US" altLang="zh-CN" sz="2800" dirty="0">
                <a:solidFill>
                  <a:schemeClr val="bg1"/>
                </a:solidFill>
              </a:rPr>
              <a:t>180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°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，这是三角形的又一个特征。我们可以通过量一量算一算、撕一撕拼一拼或者折一折拼一拼的方式来验证，有了这个结论，我们就可以进行三角形角度的一些计算了。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sp>
        <p:nvSpPr>
          <p:cNvPr id="1081348" name="Text Box 4"/>
          <p:cNvSpPr txBox="1"/>
          <p:nvPr/>
        </p:nvSpPr>
        <p:spPr>
          <a:xfrm>
            <a:off x="1101090" y="563245"/>
            <a:ext cx="9237345" cy="138493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已知平角是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180</a:t>
            </a:r>
            <a:r>
              <a:rPr lang="en-US" altLang="zh-CN" sz="2800">
                <a:ea typeface="+mn-lt"/>
                <a:cs typeface="+mn-lt"/>
                <a:sym typeface="+mn-ea"/>
              </a:rPr>
              <a:t>°</a:t>
            </a:r>
            <a:r>
              <a:rPr lang="zh-CN" altLang="en-US" sz="2800">
                <a:ea typeface="+mn-lt"/>
                <a:cs typeface="+mn-lt"/>
                <a:sym typeface="+mn-ea"/>
              </a:rPr>
              <a:t>，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∠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＝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30</a:t>
            </a:r>
            <a:r>
              <a:rPr lang="en-US" altLang="zh-CN" sz="2800">
                <a:ea typeface="+mn-lt"/>
                <a:cs typeface="+mn-lt"/>
                <a:sym typeface="+mn-ea"/>
              </a:rPr>
              <a:t>°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zh-CN" altLang="zh-CN" sz="2800" dirty="0">
                <a:solidFill>
                  <a:schemeClr val="tx1"/>
                </a:solidFill>
                <a:ea typeface="+mn-lt"/>
                <a:cs typeface="+mn-lt"/>
              </a:rPr>
              <a:t>∠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＝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80</a:t>
            </a:r>
            <a:r>
              <a:rPr lang="en-US" altLang="zh-CN" sz="2800">
                <a:ea typeface="+mn-lt"/>
                <a:cs typeface="+mn-lt"/>
                <a:sym typeface="+mn-ea"/>
              </a:rPr>
              <a:t>°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如图，你能求出∠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的度数吗？</a:t>
            </a:r>
          </a:p>
        </p:txBody>
      </p:sp>
      <p:grpSp>
        <p:nvGrpSpPr>
          <p:cNvPr id="6147" name="Group 5"/>
          <p:cNvGrpSpPr/>
          <p:nvPr/>
        </p:nvGrpSpPr>
        <p:grpSpPr>
          <a:xfrm>
            <a:off x="724853" y="2412365"/>
            <a:ext cx="5184775" cy="2232025"/>
            <a:chOff x="1292" y="1888"/>
            <a:chExt cx="3266" cy="1406"/>
          </a:xfrm>
        </p:grpSpPr>
        <p:sp>
          <p:nvSpPr>
            <p:cNvPr id="6148" name="Freeform 6"/>
            <p:cNvSpPr/>
            <p:nvPr/>
          </p:nvSpPr>
          <p:spPr>
            <a:xfrm rot="-517227">
              <a:off x="2608" y="3025"/>
              <a:ext cx="317" cy="91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59" y="7"/>
                </a:cxn>
                <a:cxn ang="0">
                  <a:pos x="317" y="49"/>
                </a:cxn>
              </a:cxnLst>
              <a:rect l="0" t="0" r="0" b="0"/>
              <a:pathLst>
                <a:path w="272" h="98">
                  <a:moveTo>
                    <a:pt x="0" y="98"/>
                  </a:moveTo>
                  <a:cubicBezTo>
                    <a:pt x="45" y="56"/>
                    <a:pt x="91" y="14"/>
                    <a:pt x="136" y="7"/>
                  </a:cubicBezTo>
                  <a:cubicBezTo>
                    <a:pt x="181" y="0"/>
                    <a:pt x="226" y="26"/>
                    <a:pt x="272" y="53"/>
                  </a:cubicBez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800">
                <a:solidFill>
                  <a:schemeClr val="tx1"/>
                </a:solidFill>
                <a:ea typeface="+mn-lt"/>
              </a:endParaRPr>
            </a:p>
          </p:txBody>
        </p:sp>
        <p:sp>
          <p:nvSpPr>
            <p:cNvPr id="6149" name="Freeform 7"/>
            <p:cNvSpPr/>
            <p:nvPr/>
          </p:nvSpPr>
          <p:spPr>
            <a:xfrm>
              <a:off x="2925" y="3113"/>
              <a:ext cx="136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45"/>
                </a:cxn>
                <a:cxn ang="0">
                  <a:pos x="136" y="181"/>
                </a:cxn>
              </a:cxnLst>
              <a:rect l="0" t="0" r="0" b="0"/>
              <a:pathLst>
                <a:path w="136" h="181">
                  <a:moveTo>
                    <a:pt x="0" y="0"/>
                  </a:moveTo>
                  <a:cubicBezTo>
                    <a:pt x="34" y="7"/>
                    <a:pt x="68" y="15"/>
                    <a:pt x="91" y="45"/>
                  </a:cubicBezTo>
                  <a:cubicBezTo>
                    <a:pt x="114" y="75"/>
                    <a:pt x="125" y="128"/>
                    <a:pt x="136" y="181"/>
                  </a:cubicBez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800">
                <a:solidFill>
                  <a:schemeClr val="tx1"/>
                </a:solidFill>
                <a:ea typeface="+mn-lt"/>
              </a:endParaRPr>
            </a:p>
          </p:txBody>
        </p:sp>
        <p:sp>
          <p:nvSpPr>
            <p:cNvPr id="6150" name="Freeform 8"/>
            <p:cNvSpPr/>
            <p:nvPr/>
          </p:nvSpPr>
          <p:spPr>
            <a:xfrm rot="-842287">
              <a:off x="2613" y="3200"/>
              <a:ext cx="91" cy="9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3" y="30"/>
                </a:cxn>
                <a:cxn ang="0">
                  <a:pos x="13" y="91"/>
                </a:cxn>
              </a:cxnLst>
              <a:rect l="0" t="0" r="0" b="0"/>
              <a:pathLst>
                <a:path w="106" h="136">
                  <a:moveTo>
                    <a:pt x="106" y="0"/>
                  </a:moveTo>
                  <a:cubicBezTo>
                    <a:pt x="68" y="11"/>
                    <a:pt x="30" y="22"/>
                    <a:pt x="15" y="45"/>
                  </a:cubicBezTo>
                  <a:cubicBezTo>
                    <a:pt x="0" y="68"/>
                    <a:pt x="7" y="102"/>
                    <a:pt x="15" y="136"/>
                  </a:cubicBezTo>
                </a:path>
              </a:pathLst>
            </a:custGeom>
            <a:noFill/>
            <a:ln w="3810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800">
                <a:solidFill>
                  <a:schemeClr val="tx1"/>
                </a:solidFill>
                <a:ea typeface="+mn-lt"/>
              </a:endParaRPr>
            </a:p>
          </p:txBody>
        </p:sp>
        <p:grpSp>
          <p:nvGrpSpPr>
            <p:cNvPr id="6151" name="Group 9"/>
            <p:cNvGrpSpPr/>
            <p:nvPr/>
          </p:nvGrpSpPr>
          <p:grpSpPr>
            <a:xfrm>
              <a:off x="1292" y="1888"/>
              <a:ext cx="3266" cy="1406"/>
              <a:chOff x="1338" y="1843"/>
              <a:chExt cx="3266" cy="1406"/>
            </a:xfrm>
          </p:grpSpPr>
          <p:sp>
            <p:nvSpPr>
              <p:cNvPr id="6152" name="Line 10"/>
              <p:cNvSpPr/>
              <p:nvPr/>
            </p:nvSpPr>
            <p:spPr>
              <a:xfrm>
                <a:off x="1338" y="3249"/>
                <a:ext cx="3266" cy="0"/>
              </a:xfrm>
              <a:prstGeom prst="line">
                <a:avLst/>
              </a:prstGeom>
              <a:ln w="50800" cap="flat" cmpd="sng">
                <a:solidFill>
                  <a:srgbClr val="FF99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3" name="Line 11"/>
              <p:cNvSpPr/>
              <p:nvPr/>
            </p:nvSpPr>
            <p:spPr>
              <a:xfrm rot="207111" flipH="1" flipV="1">
                <a:off x="1655" y="2523"/>
                <a:ext cx="1270" cy="680"/>
              </a:xfrm>
              <a:prstGeom prst="line">
                <a:avLst/>
              </a:prstGeom>
              <a:ln w="50800" cap="flat" cmpd="sng">
                <a:solidFill>
                  <a:srgbClr val="FF99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4" name="Line 12"/>
              <p:cNvSpPr/>
              <p:nvPr/>
            </p:nvSpPr>
            <p:spPr>
              <a:xfrm rot="-60138" flipV="1">
                <a:off x="2880" y="1843"/>
                <a:ext cx="544" cy="1406"/>
              </a:xfrm>
              <a:prstGeom prst="line">
                <a:avLst/>
              </a:prstGeom>
              <a:ln w="50800" cap="flat" cmpd="sng">
                <a:solidFill>
                  <a:srgbClr val="FF99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55" name="Text Box 13"/>
            <p:cNvSpPr txBox="1"/>
            <p:nvPr/>
          </p:nvSpPr>
          <p:spPr>
            <a:xfrm>
              <a:off x="2081" y="2931"/>
              <a:ext cx="460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ea typeface="+mn-lt"/>
                </a:rPr>
                <a:t>30</a:t>
              </a:r>
              <a:r>
                <a:rPr lang="en-US" altLang="zh-CN" sz="2800" baseline="30000" dirty="0">
                  <a:solidFill>
                    <a:schemeClr val="tx1"/>
                  </a:solidFill>
                  <a:ea typeface="+mn-lt"/>
                </a:rPr>
                <a:t>0</a:t>
              </a:r>
            </a:p>
          </p:txBody>
        </p:sp>
        <p:sp>
          <p:nvSpPr>
            <p:cNvPr id="6156" name="Text Box 14"/>
            <p:cNvSpPr txBox="1"/>
            <p:nvPr/>
          </p:nvSpPr>
          <p:spPr>
            <a:xfrm>
              <a:off x="2535" y="2614"/>
              <a:ext cx="460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ea typeface="+mn-lt"/>
                </a:rPr>
                <a:t>80</a:t>
              </a:r>
              <a:r>
                <a:rPr lang="en-US" altLang="zh-CN" sz="2800" baseline="30000" dirty="0">
                  <a:solidFill>
                    <a:schemeClr val="tx1"/>
                  </a:solidFill>
                  <a:ea typeface="+mn-lt"/>
                </a:rPr>
                <a:t>0</a:t>
              </a:r>
            </a:p>
          </p:txBody>
        </p:sp>
        <p:sp>
          <p:nvSpPr>
            <p:cNvPr id="6157" name="Text Box 15"/>
            <p:cNvSpPr txBox="1"/>
            <p:nvPr/>
          </p:nvSpPr>
          <p:spPr>
            <a:xfrm>
              <a:off x="3140" y="2890"/>
              <a:ext cx="3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chemeClr val="tx1"/>
                  </a:solidFill>
                  <a:ea typeface="+mn-lt"/>
                </a:rPr>
                <a:t>？</a:t>
              </a:r>
              <a:endParaRPr lang="zh-CN" altLang="en-US" sz="2800" baseline="30000" dirty="0">
                <a:solidFill>
                  <a:schemeClr val="tx1"/>
                </a:solidFill>
                <a:ea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362065" y="2740025"/>
            <a:ext cx="504952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</a:rPr>
              <a:t>180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°-30°-80°=70°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>
                <a:solidFill>
                  <a:srgbClr val="FF0000"/>
                </a:solidFill>
              </a:rPr>
              <a:t>答：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∠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3</a:t>
            </a:r>
            <a:r>
              <a:rPr lang="zh-CN" altLang="en-US" sz="4000">
                <a:solidFill>
                  <a:srgbClr val="FF0000"/>
                </a:solidFill>
              </a:rPr>
              <a:t>的度数是</a:t>
            </a:r>
            <a:r>
              <a:rPr lang="en-US" altLang="zh-CN" sz="4000">
                <a:solidFill>
                  <a:srgbClr val="FF0000"/>
                </a:solidFill>
              </a:rPr>
              <a:t>70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2847975" y="5610225"/>
            <a:ext cx="6523990" cy="80899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是不是感觉和求三角形的角度很相似。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  <p:sp>
        <p:nvSpPr>
          <p:cNvPr id="23555" name="Rectangle 5"/>
          <p:cNvSpPr/>
          <p:nvPr/>
        </p:nvSpPr>
        <p:spPr>
          <a:xfrm>
            <a:off x="834232" y="747078"/>
            <a:ext cx="8185150" cy="58483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3200" dirty="0">
                <a:ea typeface="+mn-lt"/>
                <a:cs typeface="+mn-lt"/>
              </a:rPr>
              <a:t>在下面的直角三角形中，∠</a:t>
            </a:r>
            <a:r>
              <a:rPr lang="en-US" altLang="zh-CN" sz="3200" i="1" dirty="0">
                <a:ea typeface="+mn-lt"/>
                <a:cs typeface="+mn-lt"/>
              </a:rPr>
              <a:t>A </a:t>
            </a:r>
            <a:r>
              <a:rPr lang="zh-CN" altLang="en-US" sz="3200" dirty="0">
                <a:ea typeface="+mn-lt"/>
                <a:cs typeface="+mn-lt"/>
              </a:rPr>
              <a:t>的度数是多少？</a:t>
            </a:r>
          </a:p>
        </p:txBody>
      </p:sp>
      <p:grpSp>
        <p:nvGrpSpPr>
          <p:cNvPr id="23558" name="Group 8"/>
          <p:cNvGrpSpPr/>
          <p:nvPr/>
        </p:nvGrpSpPr>
        <p:grpSpPr>
          <a:xfrm flipH="1">
            <a:off x="6340475" y="1844675"/>
            <a:ext cx="3656013" cy="4635500"/>
            <a:chOff x="3326" y="1162"/>
            <a:chExt cx="2303" cy="2920"/>
          </a:xfrm>
        </p:grpSpPr>
        <p:grpSp>
          <p:nvGrpSpPr>
            <p:cNvPr id="23559" name="Group 9"/>
            <p:cNvGrpSpPr/>
            <p:nvPr/>
          </p:nvGrpSpPr>
          <p:grpSpPr>
            <a:xfrm>
              <a:off x="3696" y="1344"/>
              <a:ext cx="1615" cy="2631"/>
              <a:chOff x="2109" y="1752"/>
              <a:chExt cx="1225" cy="1996"/>
            </a:xfrm>
          </p:grpSpPr>
          <p:sp>
            <p:nvSpPr>
              <p:cNvPr id="23560" name="AutoShape 10"/>
              <p:cNvSpPr/>
              <p:nvPr/>
            </p:nvSpPr>
            <p:spPr>
              <a:xfrm flipV="1">
                <a:off x="2109" y="1752"/>
                <a:ext cx="1225" cy="1996"/>
              </a:xfrm>
              <a:prstGeom prst="rtTriangle">
                <a:avLst/>
              </a:prstGeom>
              <a:noFill/>
              <a:ln w="38100" cap="flat" cmpd="sng">
                <a:solidFill>
                  <a:srgbClr val="99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lIns="90000" tIns="46800" rIns="90000" bIns="46800" anchor="ctr"/>
              <a:lstStyle/>
              <a:p>
                <a:pPr algn="ctr"/>
                <a:endParaRPr lang="zh-CN" altLang="en-US" sz="2800" dirty="0">
                  <a:ea typeface="+mn-lt"/>
                </a:endParaRPr>
              </a:p>
            </p:txBody>
          </p:sp>
          <p:sp>
            <p:nvSpPr>
              <p:cNvPr id="23561" name="Freeform 11"/>
              <p:cNvSpPr/>
              <p:nvPr/>
            </p:nvSpPr>
            <p:spPr>
              <a:xfrm>
                <a:off x="2109" y="3475"/>
                <a:ext cx="136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68" y="0"/>
                  </a:cxn>
                  <a:cxn ang="0">
                    <a:pos x="136" y="46"/>
                  </a:cxn>
                </a:cxnLst>
                <a:rect l="0" t="0" r="0" b="0"/>
                <a:pathLst>
                  <a:path w="181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1" y="22"/>
                      <a:pt x="181" y="45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800">
                  <a:ea typeface="+mn-lt"/>
                </a:endParaRPr>
              </a:p>
            </p:txBody>
          </p:sp>
        </p:grpSp>
        <p:sp>
          <p:nvSpPr>
            <p:cNvPr id="23562" name="Freeform 12"/>
            <p:cNvSpPr/>
            <p:nvPr/>
          </p:nvSpPr>
          <p:spPr>
            <a:xfrm>
              <a:off x="3696" y="1344"/>
              <a:ext cx="182" cy="181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82" y="181"/>
                </a:cxn>
                <a:cxn ang="0">
                  <a:pos x="0" y="181"/>
                </a:cxn>
              </a:cxnLst>
              <a:rect l="0" t="0" r="0" b="0"/>
              <a:pathLst>
                <a:path w="136" h="136">
                  <a:moveTo>
                    <a:pt x="136" y="0"/>
                  </a:moveTo>
                  <a:lnTo>
                    <a:pt x="136" y="136"/>
                  </a:lnTo>
                  <a:lnTo>
                    <a:pt x="0" y="136"/>
                  </a:lnTo>
                </a:path>
              </a:pathLst>
            </a:custGeom>
            <a:noFill/>
            <a:ln w="38100" cap="flat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800">
                <a:ea typeface="+mn-lt"/>
              </a:endParaRPr>
            </a:p>
          </p:txBody>
        </p:sp>
        <p:sp>
          <p:nvSpPr>
            <p:cNvPr id="23563" name="Rectangle 13"/>
            <p:cNvSpPr/>
            <p:nvPr/>
          </p:nvSpPr>
          <p:spPr>
            <a:xfrm>
              <a:off x="5359" y="1166"/>
              <a:ext cx="270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>
                <a:spcBef>
                  <a:spcPct val="30000"/>
                </a:spcBef>
              </a:pPr>
              <a:r>
                <a:rPr lang="en-US" altLang="zh-CN" sz="2800" i="1" dirty="0">
                  <a:solidFill>
                    <a:srgbClr val="993300"/>
                  </a:solidFill>
                  <a:ea typeface="+mn-lt"/>
                </a:rPr>
                <a:t>A</a:t>
              </a:r>
            </a:p>
          </p:txBody>
        </p:sp>
        <p:sp>
          <p:nvSpPr>
            <p:cNvPr id="23564" name="Rectangle 14"/>
            <p:cNvSpPr/>
            <p:nvPr/>
          </p:nvSpPr>
          <p:spPr>
            <a:xfrm>
              <a:off x="3326" y="1162"/>
              <a:ext cx="25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>
                <a:spcBef>
                  <a:spcPct val="30000"/>
                </a:spcBef>
              </a:pPr>
              <a:r>
                <a:rPr lang="en-US" altLang="zh-CN" sz="2800" i="1" dirty="0">
                  <a:solidFill>
                    <a:srgbClr val="993300"/>
                  </a:solidFill>
                  <a:ea typeface="+mn-lt"/>
                </a:rPr>
                <a:t>B</a:t>
              </a:r>
            </a:p>
          </p:txBody>
        </p:sp>
        <p:sp>
          <p:nvSpPr>
            <p:cNvPr id="23565" name="Rectangle 15"/>
            <p:cNvSpPr/>
            <p:nvPr/>
          </p:nvSpPr>
          <p:spPr>
            <a:xfrm>
              <a:off x="3821" y="3752"/>
              <a:ext cx="26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>
                <a:spcBef>
                  <a:spcPct val="30000"/>
                </a:spcBef>
              </a:pPr>
              <a:r>
                <a:rPr lang="en-US" altLang="zh-CN" sz="2800" i="1" dirty="0">
                  <a:solidFill>
                    <a:srgbClr val="993300"/>
                  </a:solidFill>
                  <a:ea typeface="+mn-lt"/>
                </a:rPr>
                <a:t>C</a:t>
              </a:r>
            </a:p>
          </p:txBody>
        </p:sp>
      </p:grpSp>
      <p:sp>
        <p:nvSpPr>
          <p:cNvPr id="23556" name="Rectangle 6"/>
          <p:cNvSpPr/>
          <p:nvPr/>
        </p:nvSpPr>
        <p:spPr>
          <a:xfrm>
            <a:off x="8735854" y="4985703"/>
            <a:ext cx="730885" cy="52324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altLang="zh-CN" sz="2800" dirty="0">
                <a:solidFill>
                  <a:srgbClr val="993300"/>
                </a:solidFill>
                <a:ea typeface="+mn-lt"/>
              </a:rPr>
              <a:t>30</a:t>
            </a:r>
            <a:r>
              <a:rPr lang="en-US" altLang="zh-CN" sz="2800" baseline="30000" dirty="0">
                <a:solidFill>
                  <a:srgbClr val="993300"/>
                </a:solidFill>
                <a:ea typeface="+mn-lt"/>
              </a:rPr>
              <a:t>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6920" y="3420110"/>
            <a:ext cx="59359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∠</a:t>
            </a:r>
            <a:r>
              <a:rPr lang="en-US" altLang="zh-CN" sz="4000" i="1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A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=180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°-30°-90°=60°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答：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∠</a:t>
            </a:r>
            <a:r>
              <a:rPr lang="en-US" altLang="zh-CN" sz="4000" i="1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A 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的度数是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60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</a:t>
            </a:r>
            <a:endParaRPr lang="zh-CN" altLang="en-US" sz="2800" b="1" dirty="0"/>
          </a:p>
        </p:txBody>
      </p:sp>
      <p:sp>
        <p:nvSpPr>
          <p:cNvPr id="25601" name="Line 3"/>
          <p:cNvSpPr/>
          <p:nvPr/>
        </p:nvSpPr>
        <p:spPr>
          <a:xfrm flipH="1">
            <a:off x="826770" y="712470"/>
            <a:ext cx="1828800" cy="5029200"/>
          </a:xfrm>
          <a:prstGeom prst="line">
            <a:avLst/>
          </a:prstGeom>
          <a:ln w="5715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2" name="Line 4"/>
          <p:cNvSpPr/>
          <p:nvPr/>
        </p:nvSpPr>
        <p:spPr>
          <a:xfrm>
            <a:off x="2655570" y="712470"/>
            <a:ext cx="1312863" cy="3175000"/>
          </a:xfrm>
          <a:prstGeom prst="line">
            <a:avLst/>
          </a:prstGeom>
          <a:ln w="5715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3" name="Line 5"/>
          <p:cNvSpPr/>
          <p:nvPr/>
        </p:nvSpPr>
        <p:spPr>
          <a:xfrm flipH="1">
            <a:off x="799783" y="3889058"/>
            <a:ext cx="3167062" cy="1871662"/>
          </a:xfrm>
          <a:prstGeom prst="line">
            <a:avLst/>
          </a:prstGeom>
          <a:ln w="5715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4" name="Arc 6"/>
          <p:cNvSpPr/>
          <p:nvPr/>
        </p:nvSpPr>
        <p:spPr>
          <a:xfrm>
            <a:off x="1055370" y="5132070"/>
            <a:ext cx="2286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19350" y="4301067"/>
              </a:cxn>
              <a:cxn ang="0">
                <a:pos x="0" y="4301067"/>
              </a:cxn>
            </a:cxnLst>
            <a:rect l="0" t="0" r="0" b="0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Arc 7"/>
          <p:cNvSpPr/>
          <p:nvPr/>
        </p:nvSpPr>
        <p:spPr>
          <a:xfrm rot="-10264994" flipH="1">
            <a:off x="2426970" y="1093470"/>
            <a:ext cx="544513" cy="455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402970" y="3702657"/>
              </a:cxn>
              <a:cxn ang="0">
                <a:pos x="0" y="9610334"/>
              </a:cxn>
            </a:cxnLst>
            <a:rect l="0" t="0" r="0" b="0"/>
            <a:pathLst>
              <a:path w="17037" h="21600" fill="none">
                <a:moveTo>
                  <a:pt x="-1" y="0"/>
                </a:moveTo>
                <a:cubicBezTo>
                  <a:pt x="6658" y="0"/>
                  <a:pt x="12944" y="3070"/>
                  <a:pt x="17036" y="8322"/>
                </a:cubicBezTo>
              </a:path>
              <a:path w="17037" h="21600" stroke="0">
                <a:moveTo>
                  <a:pt x="-1" y="0"/>
                </a:moveTo>
                <a:cubicBezTo>
                  <a:pt x="6658" y="0"/>
                  <a:pt x="12944" y="3070"/>
                  <a:pt x="17036" y="832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6" name="Text Box 8"/>
          <p:cNvSpPr txBox="1"/>
          <p:nvPr/>
        </p:nvSpPr>
        <p:spPr>
          <a:xfrm>
            <a:off x="1207770" y="475107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１</a:t>
            </a:r>
          </a:p>
        </p:txBody>
      </p:sp>
      <p:sp>
        <p:nvSpPr>
          <p:cNvPr id="25607" name="Rectangle 9"/>
          <p:cNvSpPr/>
          <p:nvPr/>
        </p:nvSpPr>
        <p:spPr>
          <a:xfrm>
            <a:off x="2426970" y="1626870"/>
            <a:ext cx="4921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２</a:t>
            </a:r>
          </a:p>
        </p:txBody>
      </p:sp>
      <p:sp>
        <p:nvSpPr>
          <p:cNvPr id="25610" name="Freeform 12"/>
          <p:cNvSpPr/>
          <p:nvPr/>
        </p:nvSpPr>
        <p:spPr>
          <a:xfrm>
            <a:off x="3631883" y="3385820"/>
            <a:ext cx="130175" cy="635000"/>
          </a:xfrm>
          <a:custGeom>
            <a:avLst/>
            <a:gdLst/>
            <a:ahLst/>
            <a:cxnLst>
              <a:cxn ang="0">
                <a:pos x="130175" y="0"/>
              </a:cxn>
              <a:cxn ang="0">
                <a:pos x="38100" y="93663"/>
              </a:cxn>
              <a:cxn ang="0">
                <a:pos x="0" y="204788"/>
              </a:cxn>
              <a:cxn ang="0">
                <a:pos x="19050" y="466725"/>
              </a:cxn>
              <a:cxn ang="0">
                <a:pos x="55563" y="635000"/>
              </a:cxn>
            </a:cxnLst>
            <a:rect l="0" t="0" r="0" b="0"/>
            <a:pathLst>
              <a:path w="82" h="400">
                <a:moveTo>
                  <a:pt x="82" y="0"/>
                </a:moveTo>
                <a:cubicBezTo>
                  <a:pt x="48" y="22"/>
                  <a:pt x="41" y="20"/>
                  <a:pt x="24" y="59"/>
                </a:cubicBezTo>
                <a:cubicBezTo>
                  <a:pt x="14" y="82"/>
                  <a:pt x="0" y="129"/>
                  <a:pt x="0" y="129"/>
                </a:cubicBezTo>
                <a:cubicBezTo>
                  <a:pt x="4" y="184"/>
                  <a:pt x="6" y="239"/>
                  <a:pt x="12" y="294"/>
                </a:cubicBezTo>
                <a:cubicBezTo>
                  <a:pt x="16" y="332"/>
                  <a:pt x="35" y="362"/>
                  <a:pt x="35" y="400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Rectangle 14"/>
          <p:cNvSpPr/>
          <p:nvPr/>
        </p:nvSpPr>
        <p:spPr>
          <a:xfrm>
            <a:off x="3176270" y="3384233"/>
            <a:ext cx="431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dirty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25340" y="852170"/>
            <a:ext cx="7243445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ea typeface="+mn-lt"/>
                <a:cs typeface="+mn-lt"/>
              </a:rPr>
              <a:t>在三角形中，已知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∠1=40º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，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∠2=48º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，你能求出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∠3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的度数吗？</a:t>
            </a:r>
            <a:endParaRPr lang="en-US" altLang="zh-CN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endParaRPr lang="en-US" altLang="zh-CN" sz="28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altLang="zh-CN" sz="2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78755" y="3270250"/>
            <a:ext cx="59359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∠ 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3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=180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°-40°-48°=92°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答：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∠ 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3</a:t>
            </a:r>
            <a:r>
              <a:rPr lang="en-US" altLang="zh-CN" sz="4000" i="1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 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的度数是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92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189355" y="768985"/>
            <a:ext cx="3536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选择题。</a:t>
            </a:r>
          </a:p>
        </p:txBody>
      </p:sp>
      <p:sp>
        <p:nvSpPr>
          <p:cNvPr id="1103876" name="Rectangle 4"/>
          <p:cNvSpPr/>
          <p:nvPr/>
        </p:nvSpPr>
        <p:spPr>
          <a:xfrm>
            <a:off x="1018223" y="2541747"/>
            <a:ext cx="7777162" cy="397065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>
            <a:spAutoFit/>
          </a:bodyPr>
          <a:lstStyle/>
          <a:p>
            <a:pPr marL="342900" indent="-342900" fontAlgn="auto">
              <a:lnSpc>
                <a:spcPct val="150000"/>
              </a:lnSpc>
            </a:pPr>
            <a:endParaRPr lang="en-US" altLang="zh-CN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、比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90°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小 </a:t>
            </a:r>
          </a:p>
          <a:p>
            <a:pPr marL="342900" indent="-342900"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B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、比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90°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大</a:t>
            </a:r>
          </a:p>
          <a:p>
            <a:pPr marL="342900" indent="-342900"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C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、可能等于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90°,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大于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90°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或小于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90° </a:t>
            </a:r>
          </a:p>
          <a:p>
            <a:pPr marL="342900" indent="-342900"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D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、还是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180° </a:t>
            </a:r>
            <a:b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</a:br>
            <a:endParaRPr lang="en-US" altLang="zh-CN" sz="2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26627" name="Rectangle 5"/>
          <p:cNvSpPr/>
          <p:nvPr/>
        </p:nvSpPr>
        <p:spPr>
          <a:xfrm>
            <a:off x="1070610" y="1644650"/>
            <a:ext cx="8928100" cy="138493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把一个三角形从一个顶点用一条直线分成两个三角形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其中一个三角形的内角和（   ）。</a:t>
            </a:r>
          </a:p>
        </p:txBody>
      </p:sp>
      <p:sp>
        <p:nvSpPr>
          <p:cNvPr id="1103878" name="Text Box 6"/>
          <p:cNvSpPr txBox="1"/>
          <p:nvPr/>
        </p:nvSpPr>
        <p:spPr>
          <a:xfrm>
            <a:off x="4995228" y="2473325"/>
            <a:ext cx="450215" cy="52324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ea typeface="+mn-lt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6" grpId="0"/>
      <p:bldP spid="11038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58027" y="603395"/>
            <a:ext cx="10895887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1.组织学生通过量、剪、拼等实践活动，发现、验证三角形内角和是180°，并能运用解决生活中简单的实际问题。</a:t>
            </a:r>
          </a:p>
          <a:p>
            <a:pPr>
              <a:lnSpc>
                <a:spcPct val="150000"/>
              </a:lnSpc>
            </a:pPr>
            <a:r>
              <a:rPr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2.让学生经历探究三角形的内角和的过程，培养学生的创新意识、探究精神和实践能力，渗透“转化”的数学思想。</a:t>
            </a:r>
          </a:p>
          <a:p>
            <a:pPr>
              <a:lnSpc>
                <a:spcPct val="150000"/>
              </a:lnSpc>
            </a:pPr>
            <a:r>
              <a:rPr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3.使学生体验成功的喜悦，激发学生主动学习数学的兴趣。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41630" y="4696460"/>
            <a:ext cx="11528425" cy="185801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647866" y="4676426"/>
            <a:ext cx="10895887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</a:rPr>
              <a:t>【</a:t>
            </a:r>
            <a:r>
              <a:rPr lang="zh-CN" altLang="en-US" sz="3200" dirty="0">
                <a:solidFill>
                  <a:schemeClr val="bg1"/>
                </a:solidFill>
              </a:rPr>
              <a:t>重点</a:t>
            </a:r>
            <a:r>
              <a:rPr lang="en-US" altLang="zh-CN" sz="3200" dirty="0">
                <a:solidFill>
                  <a:schemeClr val="bg1"/>
                </a:solidFill>
              </a:rPr>
              <a:t>】</a:t>
            </a:r>
            <a:r>
              <a:rPr lang="zh-CN" sz="3200" dirty="0">
                <a:sym typeface="+mn-ea"/>
              </a:rPr>
              <a:t>了解并掌握</a:t>
            </a:r>
            <a:r>
              <a:rPr sz="3200" dirty="0"/>
              <a:t>三角形的内角和为180°。</a:t>
            </a:r>
          </a:p>
        </p:txBody>
      </p:sp>
      <p:sp>
        <p:nvSpPr>
          <p:cNvPr id="8" name="矩形 7"/>
          <p:cNvSpPr/>
          <p:nvPr/>
        </p:nvSpPr>
        <p:spPr>
          <a:xfrm>
            <a:off x="658025" y="5567256"/>
            <a:ext cx="10895887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</a:rPr>
              <a:t>【</a:t>
            </a:r>
            <a:r>
              <a:rPr lang="zh-CN" altLang="en-US" sz="3200" dirty="0">
                <a:solidFill>
                  <a:schemeClr val="bg1"/>
                </a:solidFill>
              </a:rPr>
              <a:t>难点</a:t>
            </a:r>
            <a:r>
              <a:rPr lang="en-US" altLang="zh-CN" sz="3200" dirty="0">
                <a:solidFill>
                  <a:schemeClr val="bg1"/>
                </a:solidFill>
              </a:rPr>
              <a:t>】</a:t>
            </a:r>
            <a:r>
              <a:rPr sz="3200" dirty="0"/>
              <a:t>能</a:t>
            </a:r>
            <a:r>
              <a:rPr lang="zh-CN" sz="3200" dirty="0"/>
              <a:t>运用这一规律解决生活中的一些简单实际问题。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89355" y="818515"/>
            <a:ext cx="3536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选择题。</a:t>
            </a:r>
          </a:p>
        </p:txBody>
      </p:sp>
      <p:sp>
        <p:nvSpPr>
          <p:cNvPr id="1105924" name="Rectangle 4"/>
          <p:cNvSpPr/>
          <p:nvPr/>
        </p:nvSpPr>
        <p:spPr>
          <a:xfrm>
            <a:off x="1298575" y="3030538"/>
            <a:ext cx="6216650" cy="267779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A.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一定是锐角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B.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一定是钝角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C.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一定是直角 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D.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可能是锐角或钝角或直角。 </a:t>
            </a:r>
          </a:p>
        </p:txBody>
      </p:sp>
      <p:sp>
        <p:nvSpPr>
          <p:cNvPr id="28675" name="Rectangle 5"/>
          <p:cNvSpPr/>
          <p:nvPr/>
        </p:nvSpPr>
        <p:spPr>
          <a:xfrm>
            <a:off x="1325245" y="1806575"/>
            <a:ext cx="9164320" cy="73850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一个三角形，有两个角是锐角，则第三个角（     ）。</a:t>
            </a:r>
          </a:p>
        </p:txBody>
      </p:sp>
      <p:sp>
        <p:nvSpPr>
          <p:cNvPr id="1105926" name="Text Box 6"/>
          <p:cNvSpPr txBox="1"/>
          <p:nvPr/>
        </p:nvSpPr>
        <p:spPr>
          <a:xfrm>
            <a:off x="8573770" y="1829753"/>
            <a:ext cx="450215" cy="73850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+mn-lt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4" grpId="0"/>
      <p:bldP spid="11059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5</a:t>
            </a:r>
          </a:p>
        </p:txBody>
      </p:sp>
      <p:sp>
        <p:nvSpPr>
          <p:cNvPr id="1110020" name="AutoShape 4"/>
          <p:cNvSpPr/>
          <p:nvPr/>
        </p:nvSpPr>
        <p:spPr>
          <a:xfrm>
            <a:off x="1218883" y="1386840"/>
            <a:ext cx="3614737" cy="1339850"/>
          </a:xfrm>
          <a:prstGeom prst="parallelogram">
            <a:avLst>
              <a:gd name="adj" fmla="val 67446"/>
            </a:avLst>
          </a:prstGeom>
          <a:solidFill>
            <a:srgbClr val="FF99CC"/>
          </a:solidFill>
          <a:ln w="57150" cap="flat" cmpd="sng">
            <a:solidFill>
              <a:srgbClr val="FFCC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110022" name="Line 6"/>
          <p:cNvSpPr/>
          <p:nvPr/>
        </p:nvSpPr>
        <p:spPr>
          <a:xfrm>
            <a:off x="2169795" y="1431290"/>
            <a:ext cx="1728788" cy="1296988"/>
          </a:xfrm>
          <a:prstGeom prst="line">
            <a:avLst/>
          </a:prstGeom>
          <a:ln w="63500" cap="flat" cmpd="sng">
            <a:solidFill>
              <a:srgbClr val="FF33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7727950" y="1756410"/>
            <a:ext cx="405765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根据三角形的内角和是</a:t>
            </a:r>
            <a:r>
              <a:rPr lang="en-US" altLang="zh-CN" sz="2800" dirty="0">
                <a:ea typeface="+mn-lt"/>
                <a:sym typeface="+mn-ea"/>
              </a:rPr>
              <a:t>18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sym typeface="+mn-ea"/>
              </a:rPr>
              <a:t>0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º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，你能求出平行四边形的内角和吗？尝试看看。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64590" y="3488055"/>
            <a:ext cx="55606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</a:rPr>
              <a:t>180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ºx2=360º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>
                <a:solidFill>
                  <a:srgbClr val="FF0000"/>
                </a:solidFill>
              </a:rPr>
              <a:t>答：平行四边形的内角和是</a:t>
            </a:r>
            <a:r>
              <a:rPr lang="en-US" altLang="zh-CN" sz="4000">
                <a:solidFill>
                  <a:srgbClr val="FF0000"/>
                </a:solidFill>
              </a:rPr>
              <a:t>360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º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20" grpId="0" bldLvl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686050" y="2292350"/>
            <a:ext cx="763333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请在书本第</a:t>
            </a:r>
            <a:r>
              <a:rPr lang="en-US" altLang="zh-CN" sz="2800" dirty="0">
                <a:solidFill>
                  <a:schemeClr val="bg1"/>
                </a:solidFill>
              </a:rPr>
              <a:t>112</a:t>
            </a:r>
            <a:r>
              <a:rPr lang="zh-CN" altLang="en-US" sz="2800" dirty="0">
                <a:solidFill>
                  <a:schemeClr val="bg1"/>
                </a:solidFill>
              </a:rPr>
              <a:t>的方格图中设计一个你喜欢的图案，再简单交代一下你希望如何平移，最后交给你的同桌，互相挑战一下吧！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702560" y="2292350"/>
            <a:ext cx="763333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回忆一下我们研究三角形的学习过程，我们已经学过什么了、研究过什么了？猜想一下，今天我们会继续研究三角形的什么特征呢？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617470" y="1059815"/>
            <a:ext cx="8517255" cy="139509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sym typeface="+mn-ea"/>
              </a:rPr>
              <a:t>三条线段首尾相接围成的图形叫做三角形。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786765" y="3263265"/>
            <a:ext cx="8789670" cy="139509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sym typeface="+mn-ea"/>
              </a:rPr>
              <a:t>三角形有三条边、三个顶点、三个角。三角形中存在底和高的对应关系。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2407285" y="5177790"/>
            <a:ext cx="7844155" cy="1341755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n-ea"/>
                <a:sym typeface="+mn-ea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我们研究过三角形的三边关系：</a:t>
            </a:r>
            <a:r>
              <a:rPr lang="zh-CN" altLang="en-US" sz="2800" dirty="0">
                <a:ea typeface="+mn-lt"/>
                <a:sym typeface="+mn-ea"/>
              </a:rPr>
              <a:t>三角形任意两边长度的和大于第三边。</a:t>
            </a:r>
            <a:endParaRPr lang="zh-CN" altLang="en-US" sz="2800" dirty="0">
              <a:solidFill>
                <a:schemeClr val="bg1"/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" grpId="0" bldLvl="0" animBg="1"/>
      <p:bldP spid="3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 29"/>
          <p:cNvSpPr/>
          <p:nvPr/>
        </p:nvSpPr>
        <p:spPr>
          <a:xfrm>
            <a:off x="3704590" y="960755"/>
            <a:ext cx="6038850" cy="104648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今天我们来研究三角形的内角。</a:t>
            </a:r>
            <a:endParaRPr lang="zh-CN" altLang="en-US" sz="2800" dirty="0">
              <a:solidFill>
                <a:schemeClr val="bg1"/>
              </a:solidFill>
              <a:ea typeface="+mn-lt"/>
              <a:sym typeface="+mn-ea"/>
            </a:endParaRPr>
          </a:p>
        </p:txBody>
      </p:sp>
      <p:sp>
        <p:nvSpPr>
          <p:cNvPr id="209925" name="圆角矩形标注 15"/>
          <p:cNvSpPr>
            <a:spLocks noChangeArrowheads="1"/>
          </p:cNvSpPr>
          <p:nvPr/>
        </p:nvSpPr>
        <p:spPr bwMode="auto">
          <a:xfrm>
            <a:off x="5056505" y="3434080"/>
            <a:ext cx="5796280" cy="2785110"/>
          </a:xfrm>
          <a:prstGeom prst="wedgeRoundRectCallout">
            <a:avLst>
              <a:gd name="adj1" fmla="val -56000"/>
              <a:gd name="adj2" fmla="val -394"/>
              <a:gd name="adj3" fmla="val 16667"/>
            </a:avLst>
          </a:prstGeom>
          <a:solidFill>
            <a:srgbClr val="E6E0EC"/>
          </a:solidFill>
          <a:ln w="25400" cmpd="sng">
            <a:solidFill>
              <a:srgbClr val="604A7B"/>
            </a:solidFill>
            <a:miter lim="800000"/>
          </a:ln>
          <a:effectLst>
            <a:outerShdw dist="50800" dir="5400000" algn="ctr" rotWithShape="0">
              <a:schemeClr val="bg1"/>
            </a:outerShdw>
          </a:effectLst>
        </p:spPr>
        <p:txBody>
          <a:bodyPr anchor="ctr"/>
          <a:lstStyle/>
          <a:p>
            <a:pPr marL="0" marR="0" lvl="0" indent="0" algn="l" defTabSz="914400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lt"/>
              </a:rPr>
              <a:t>你知道每块三角尺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lt"/>
              </a:rPr>
              <a:t>3</a:t>
            </a:r>
            <a:r>
              <a:rPr kumimoji="0" lang="zh-CN" alt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lt"/>
              </a:rPr>
              <a:t>个内角的和是多少度吗？量一量，研究研究。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6" name="矩形 14"/>
          <p:cNvSpPr/>
          <p:nvPr/>
        </p:nvSpPr>
        <p:spPr>
          <a:xfrm>
            <a:off x="5984875" y="890905"/>
            <a:ext cx="4302125" cy="3698240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800" b="1" dirty="0">
              <a:ea typeface="+mn-lt"/>
            </a:endParaRPr>
          </a:p>
        </p:txBody>
      </p:sp>
      <p:sp>
        <p:nvSpPr>
          <p:cNvPr id="209927" name="矩形 16"/>
          <p:cNvSpPr/>
          <p:nvPr/>
        </p:nvSpPr>
        <p:spPr>
          <a:xfrm>
            <a:off x="2007235" y="890905"/>
            <a:ext cx="3969385" cy="3698240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800" b="1" dirty="0">
              <a:ea typeface="+mn-lt"/>
            </a:endParaRPr>
          </a:p>
        </p:txBody>
      </p:sp>
      <p:sp>
        <p:nvSpPr>
          <p:cNvPr id="209929" name="圆角矩形标注 18"/>
          <p:cNvSpPr/>
          <p:nvPr/>
        </p:nvSpPr>
        <p:spPr>
          <a:xfrm>
            <a:off x="6134735" y="2773680"/>
            <a:ext cx="3975735" cy="789940"/>
          </a:xfrm>
          <a:prstGeom prst="wedgeRoundRectCallout">
            <a:avLst>
              <a:gd name="adj1" fmla="val 31130"/>
              <a:gd name="adj2" fmla="val 66032"/>
              <a:gd name="adj3" fmla="val 16667"/>
            </a:avLst>
          </a:prstGeom>
          <a:solidFill>
            <a:srgbClr val="DCE6F2"/>
          </a:solidFill>
          <a:ln w="25400" cap="flat" cmpd="sng">
            <a:solidFill>
              <a:srgbClr val="95B3D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altLang="zh-CN" sz="2800" b="1" dirty="0">
                <a:ea typeface="+mn-lt"/>
                <a:cs typeface="+mn-lt"/>
              </a:rPr>
              <a:t>90°+ 45°+45°=180°</a:t>
            </a:r>
          </a:p>
        </p:txBody>
      </p:sp>
      <p:sp>
        <p:nvSpPr>
          <p:cNvPr id="209930" name="圆角矩形标注 19"/>
          <p:cNvSpPr>
            <a:spLocks noChangeArrowheads="1"/>
          </p:cNvSpPr>
          <p:nvPr/>
        </p:nvSpPr>
        <p:spPr bwMode="auto">
          <a:xfrm>
            <a:off x="2058035" y="2487295"/>
            <a:ext cx="3847465" cy="754380"/>
          </a:xfrm>
          <a:prstGeom prst="wedgeRoundRectCallout">
            <a:avLst>
              <a:gd name="adj1" fmla="val -30986"/>
              <a:gd name="adj2" fmla="val 73972"/>
              <a:gd name="adj3" fmla="val 16667"/>
            </a:avLst>
          </a:prstGeom>
          <a:solidFill>
            <a:srgbClr val="FFFF99"/>
          </a:solidFill>
          <a:ln w="25400" cmpd="sng">
            <a:solidFill>
              <a:srgbClr val="FFC000"/>
            </a:solidFill>
            <a:miter lim="800000"/>
          </a:ln>
          <a:effectLst>
            <a:outerShdw dist="50800" dir="5400000" algn="ctr" rotWithShape="0">
              <a:schemeClr val="bg1"/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lt"/>
              </a:rPr>
              <a:t>90°+ 60°+ 30°=180°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lt"/>
              <a:cs typeface="+mn-lt"/>
            </a:endParaRPr>
          </a:p>
        </p:txBody>
      </p:sp>
      <p:pic>
        <p:nvPicPr>
          <p:cNvPr id="209932" name="Picture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DE5F3"/>
              </a:clrFrom>
              <a:clrTo>
                <a:srgbClr val="FDE5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9535" y="890905"/>
            <a:ext cx="2396490" cy="1882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933" name="Picture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DE5F3"/>
              </a:clrFrom>
              <a:clrTo>
                <a:srgbClr val="FDE5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83045" y="962660"/>
            <a:ext cx="3106420" cy="17392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圆角矩形 29"/>
          <p:cNvSpPr/>
          <p:nvPr/>
        </p:nvSpPr>
        <p:spPr>
          <a:xfrm>
            <a:off x="2407285" y="5357495"/>
            <a:ext cx="7403465" cy="102489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n-ea"/>
                <a:sym typeface="+mn-ea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初步结论：三角形的内角和可能是</a:t>
            </a:r>
            <a:r>
              <a:rPr lang="en-US" altLang="zh-CN" sz="2800" dirty="0">
                <a:solidFill>
                  <a:schemeClr val="bg1"/>
                </a:solidFill>
                <a:latin typeface="+mn-ea"/>
                <a:sym typeface="+mn-ea"/>
              </a:rPr>
              <a:t>180</a:t>
            </a:r>
            <a:r>
              <a:rPr lang="en-US" altLang="zh-CN" sz="2800" b="1" dirty="0">
                <a:ea typeface="+mn-lt"/>
                <a:cs typeface="+mn-lt"/>
                <a:sym typeface="+mn-ea"/>
              </a:rPr>
              <a:t>°</a:t>
            </a:r>
            <a:r>
              <a:rPr lang="zh-CN" altLang="en-US" sz="2800" b="1" dirty="0">
                <a:ea typeface="+mn-lt"/>
                <a:cs typeface="+mn-lt"/>
                <a:sym typeface="+mn-ea"/>
              </a:rPr>
              <a:t>。</a:t>
            </a:r>
            <a:endParaRPr lang="zh-CN" altLang="en-US" sz="2800" b="1" dirty="0">
              <a:solidFill>
                <a:schemeClr val="bg1"/>
              </a:solidFill>
              <a:latin typeface="+mn-ea"/>
              <a:ea typeface="+mn-lt"/>
              <a:cs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6" grpId="0" bldLvl="0" animBg="1"/>
      <p:bldP spid="209927" grpId="0" bldLvl="0" animBg="1"/>
      <p:bldP spid="209929" grpId="0" bldLvl="0" animBg="1"/>
      <p:bldP spid="209930" grpId="0" bldLvl="0" animBg="1"/>
      <p:bldP spid="3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TextBox 9"/>
          <p:cNvSpPr txBox="1"/>
          <p:nvPr/>
        </p:nvSpPr>
        <p:spPr>
          <a:xfrm>
            <a:off x="875665" y="755015"/>
            <a:ext cx="926147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从第</a:t>
            </a:r>
            <a:r>
              <a:rPr lang="en-US" altLang="zh-CN" sz="2800" dirty="0">
                <a:ea typeface="+mn-lt"/>
                <a:cs typeface="+mn-lt"/>
              </a:rPr>
              <a:t>113</a:t>
            </a:r>
            <a:r>
              <a:rPr lang="zh-CN" altLang="en-US" sz="2800" dirty="0">
                <a:ea typeface="+mn-lt"/>
                <a:cs typeface="+mn-lt"/>
              </a:rPr>
              <a:t>页剪下</a:t>
            </a: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个三角形，小组合作，用量角器量出每个三角形</a:t>
            </a: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个内角的度数。</a:t>
            </a:r>
          </a:p>
        </p:txBody>
      </p:sp>
      <p:sp>
        <p:nvSpPr>
          <p:cNvPr id="210949" name="圆角矩形标注 12"/>
          <p:cNvSpPr/>
          <p:nvPr/>
        </p:nvSpPr>
        <p:spPr>
          <a:xfrm>
            <a:off x="3741420" y="2756535"/>
            <a:ext cx="5909945" cy="1708785"/>
          </a:xfrm>
          <a:prstGeom prst="wedgeRoundRectCallout">
            <a:avLst>
              <a:gd name="adj1" fmla="val -54259"/>
              <a:gd name="adj2" fmla="val 20046"/>
              <a:gd name="adj3" fmla="val 16667"/>
            </a:avLst>
          </a:prstGeom>
          <a:solidFill>
            <a:srgbClr val="EBF1DE"/>
          </a:solidFill>
          <a:ln w="25400" cap="flat" cmpd="sng">
            <a:solidFill>
              <a:srgbClr val="77933C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每个三角形的</a:t>
            </a: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个内角各是多少度？</a:t>
            </a: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个内角度数的和是多少？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73480" y="5181600"/>
            <a:ext cx="91890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都是</a:t>
            </a:r>
            <a:r>
              <a:rPr lang="en-US" altLang="zh-CN" sz="4000" b="1" dirty="0">
                <a:solidFill>
                  <a:srgbClr val="FF0000"/>
                </a:solidFill>
              </a:rPr>
              <a:t>180</a:t>
            </a:r>
            <a:r>
              <a:rPr lang="en-US" altLang="zh-CN" sz="4000" b="1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4000" b="1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。你能想办法解释或者证明吗？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1" name="TextBox 14"/>
          <p:cNvSpPr txBox="1"/>
          <p:nvPr/>
        </p:nvSpPr>
        <p:spPr>
          <a:xfrm>
            <a:off x="995045" y="1124585"/>
            <a:ext cx="101961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180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°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正好是什么角呢？</a:t>
            </a:r>
            <a:endParaRPr lang="zh-CN" altLang="en-US" sz="2800" dirty="0"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想办法把每个三角形的</a:t>
            </a:r>
            <a:r>
              <a:rPr lang="en-US" altLang="zh-CN" sz="2800" dirty="0">
                <a:ea typeface="+mn-lt"/>
                <a:cs typeface="+mn-lt"/>
              </a:rPr>
              <a:t>3</a:t>
            </a:r>
            <a:r>
              <a:rPr lang="zh-CN" altLang="en-US" sz="2800" dirty="0">
                <a:ea typeface="+mn-lt"/>
                <a:cs typeface="+mn-lt"/>
              </a:rPr>
              <a:t>个内角拼在一起，看看拼成了什么角。</a:t>
            </a:r>
          </a:p>
        </p:txBody>
      </p:sp>
      <p:sp>
        <p:nvSpPr>
          <p:cNvPr id="210952" name="矩形 15"/>
          <p:cNvSpPr/>
          <p:nvPr/>
        </p:nvSpPr>
        <p:spPr>
          <a:xfrm>
            <a:off x="5631180" y="3270885"/>
            <a:ext cx="4029075" cy="2579370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800" dirty="0">
              <a:ea typeface="+mn-lt"/>
            </a:endParaRPr>
          </a:p>
        </p:txBody>
      </p:sp>
      <p:sp>
        <p:nvSpPr>
          <p:cNvPr id="210953" name="矩形 16"/>
          <p:cNvSpPr/>
          <p:nvPr/>
        </p:nvSpPr>
        <p:spPr>
          <a:xfrm>
            <a:off x="1965325" y="3267710"/>
            <a:ext cx="3665220" cy="2583180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800" dirty="0">
              <a:ea typeface="+mn-lt"/>
            </a:endParaRPr>
          </a:p>
        </p:txBody>
      </p:sp>
      <p:sp>
        <p:nvSpPr>
          <p:cNvPr id="210956" name="圆角矩形标注 21"/>
          <p:cNvSpPr/>
          <p:nvPr/>
        </p:nvSpPr>
        <p:spPr>
          <a:xfrm>
            <a:off x="3281680" y="3429635"/>
            <a:ext cx="2188210" cy="645795"/>
          </a:xfrm>
          <a:prstGeom prst="wedgeRoundRectCallout">
            <a:avLst>
              <a:gd name="adj1" fmla="val -54259"/>
              <a:gd name="adj2" fmla="val 20046"/>
              <a:gd name="adj3" fmla="val 16667"/>
            </a:avLst>
          </a:prstGeom>
          <a:solidFill>
            <a:srgbClr val="E6E0EC"/>
          </a:solidFill>
          <a:ln w="25400" cap="flat" cmpd="sng">
            <a:solidFill>
              <a:srgbClr val="604A7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2800" dirty="0">
                <a:ea typeface="+mn-lt"/>
              </a:rPr>
              <a:t>我这样拼。</a:t>
            </a:r>
          </a:p>
        </p:txBody>
      </p:sp>
      <p:pic>
        <p:nvPicPr>
          <p:cNvPr id="210957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CD"/>
              </a:clrFrom>
              <a:clrTo>
                <a:srgbClr val="FFFCC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9325" y="4276090"/>
            <a:ext cx="3362325" cy="14846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0958" name="圆角矩形标注 22"/>
          <p:cNvSpPr/>
          <p:nvPr/>
        </p:nvSpPr>
        <p:spPr>
          <a:xfrm>
            <a:off x="5844540" y="3496310"/>
            <a:ext cx="2186305" cy="648335"/>
          </a:xfrm>
          <a:prstGeom prst="wedgeRoundRectCallout">
            <a:avLst>
              <a:gd name="adj1" fmla="val 56852"/>
              <a:gd name="adj2" fmla="val 8315"/>
              <a:gd name="adj3" fmla="val 16667"/>
            </a:avLst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2800" dirty="0">
                <a:ea typeface="+mn-lt"/>
              </a:rPr>
              <a:t>我这样拼。</a:t>
            </a:r>
          </a:p>
        </p:txBody>
      </p:sp>
      <p:pic>
        <p:nvPicPr>
          <p:cNvPr id="210959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CD"/>
              </a:clrFrom>
              <a:clrTo>
                <a:srgbClr val="FFFCC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5795" y="4193540"/>
            <a:ext cx="3923030" cy="1568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6000750" y="1274445"/>
            <a:ext cx="304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accent5"/>
                </a:solidFill>
              </a:rPr>
              <a:t>平角。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1" grpId="0"/>
      <p:bldP spid="210952" grpId="0" bldLvl="0" animBg="1"/>
      <p:bldP spid="210953" grpId="0" bldLvl="0" animBg="1"/>
      <p:bldP spid="210956" grpId="0" bldLvl="0" animBg="1"/>
      <p:bldP spid="210958" grpId="0" bldLvl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Box 7"/>
          <p:cNvSpPr txBox="1"/>
          <p:nvPr/>
        </p:nvSpPr>
        <p:spPr>
          <a:xfrm>
            <a:off x="1312545" y="1013460"/>
            <a:ext cx="91236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ea typeface="+mn-lt"/>
              </a:rPr>
              <a:t>自己再任意画一个三角形，先剪下来，再拼一拼。</a:t>
            </a:r>
          </a:p>
        </p:txBody>
      </p:sp>
      <p:sp>
        <p:nvSpPr>
          <p:cNvPr id="211974" name="圆角矩形标注 9"/>
          <p:cNvSpPr/>
          <p:nvPr/>
        </p:nvSpPr>
        <p:spPr>
          <a:xfrm>
            <a:off x="3877945" y="2228215"/>
            <a:ext cx="3089910" cy="894080"/>
          </a:xfrm>
          <a:prstGeom prst="wedgeRoundRectCallout">
            <a:avLst>
              <a:gd name="adj1" fmla="val -59389"/>
              <a:gd name="adj2" fmla="val 23093"/>
              <a:gd name="adj3" fmla="val 16667"/>
            </a:avLst>
          </a:prstGeom>
          <a:solidFill>
            <a:srgbClr val="DCE6F2"/>
          </a:solidFill>
          <a:ln w="25400" cap="flat" cmpd="sng">
            <a:solidFill>
              <a:srgbClr val="8EB4E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800" dirty="0">
                <a:ea typeface="+mn-lt"/>
              </a:rPr>
              <a:t>你发现了什么？</a:t>
            </a:r>
          </a:p>
        </p:txBody>
      </p:sp>
      <p:sp>
        <p:nvSpPr>
          <p:cNvPr id="211975" name="矩形 11"/>
          <p:cNvSpPr/>
          <p:nvPr/>
        </p:nvSpPr>
        <p:spPr>
          <a:xfrm>
            <a:off x="2680970" y="4492625"/>
            <a:ext cx="6174740" cy="1475740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r>
              <a:rPr lang="zh-CN" altLang="en-US" sz="4000" b="1" dirty="0">
                <a:solidFill>
                  <a:srgbClr val="FF0000"/>
                </a:solidFill>
                <a:ea typeface="+mn-lt"/>
                <a:cs typeface="+mn-lt"/>
              </a:rPr>
              <a:t>三角形的内角和等于</a:t>
            </a:r>
            <a:r>
              <a:rPr lang="en-US" altLang="zh-CN" sz="4000" b="1" dirty="0">
                <a:solidFill>
                  <a:srgbClr val="FF0000"/>
                </a:solidFill>
                <a:ea typeface="+mn-lt"/>
                <a:cs typeface="+mn-lt"/>
              </a:rPr>
              <a:t>180°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4" grpId="0" bldLvl="0" animBg="1"/>
      <p:bldP spid="21197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宽屏</PresentationFormat>
  <Paragraphs>105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2023-01-16T18:36:59Z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B6228F680B8645E19EEF0F89BFE9838F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