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331" r:id="rId5"/>
    <p:sldId id="356" r:id="rId6"/>
    <p:sldId id="357" r:id="rId7"/>
    <p:sldId id="358" r:id="rId8"/>
    <p:sldId id="360" r:id="rId9"/>
    <p:sldId id="361" r:id="rId10"/>
    <p:sldId id="332" r:id="rId11"/>
    <p:sldId id="362" r:id="rId12"/>
    <p:sldId id="363" r:id="rId13"/>
    <p:sldId id="364" r:id="rId14"/>
    <p:sldId id="333" r:id="rId15"/>
    <p:sldId id="297" r:id="rId16"/>
    <p:sldId id="298" r:id="rId17"/>
    <p:sldId id="365" r:id="rId18"/>
    <p:sldId id="366" r:id="rId19"/>
    <p:sldId id="301" r:id="rId20"/>
    <p:sldId id="3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1333"/>
    <a:srgbClr val="DD2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E76F7-04CC-44FC-900F-F3822D7EC8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00499-C9CB-40D8-BF6B-3B22841010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AppData/Local/Temp/picturecompress_20211206201822/output_1.pngoutput_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:/Users/Administrator/AppData/Local/Temp/picturecompress_20211206201822/output_2.pngoutput_2"/>
          <p:cNvPicPr>
            <a:picLocks noChangeAspect="1"/>
          </p:cNvPicPr>
          <p:nvPr userDrawn="1"/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>
          <a:xfrm>
            <a:off x="0" y="5323205"/>
            <a:ext cx="1866265" cy="1534795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7198995" y="0"/>
            <a:ext cx="5004435" cy="4652010"/>
          </a:xfrm>
          <a:prstGeom prst="rect">
            <a:avLst/>
          </a:prstGeom>
        </p:spPr>
      </p:pic>
      <p:pic>
        <p:nvPicPr>
          <p:cNvPr id="3" name="图片 2" descr="C:/Users/Administrator/AppData/Local/Temp/picturecompress_20211206201822/output_3.pngoutput_3"/>
          <p:cNvPicPr>
            <a:picLocks noChangeAspect="1"/>
          </p:cNvPicPr>
          <p:nvPr userDrawn="1"/>
        </p:nvPicPr>
        <p:blipFill>
          <a:blip r:embed="rId5" cstate="screen">
            <a:lum contrast="6000"/>
          </a:blip>
          <a:srcRect/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5" name="图片 4" descr="C:/Users/Administrator/AppData/Local/Temp/picturecompress_20211206201822/output_4.pngoutput_4"/>
          <p:cNvPicPr>
            <a:picLocks noChangeAspect="1"/>
          </p:cNvPicPr>
          <p:nvPr userDrawn="1"/>
        </p:nvPicPr>
        <p:blipFill>
          <a:blip r:embed="rId6" cstate="screen">
            <a:lum bright="-6000" contrast="48000"/>
          </a:blip>
          <a:srcRect/>
          <a:stretch>
            <a:fillRect/>
          </a:stretch>
        </p:blipFill>
        <p:spPr>
          <a:xfrm>
            <a:off x="7145655" y="2133600"/>
            <a:ext cx="5085080" cy="470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82104" y="6458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AppData/Local/Temp/picturecompress_20211206201822/output_1.pngoutput_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350645" y="0"/>
            <a:ext cx="10841990" cy="6858000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0" y="2724150"/>
            <a:ext cx="10887710" cy="4133850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3369945" y="2240915"/>
            <a:ext cx="8822055" cy="4617085"/>
          </a:xfrm>
          <a:prstGeom prst="rect">
            <a:avLst/>
          </a:prstGeom>
        </p:spPr>
      </p:pic>
      <p:pic>
        <p:nvPicPr>
          <p:cNvPr id="7" name="图片 6" descr="C:/Users/Administrator/AppData/Local/Temp/picturecompress_20211206201822/output_4.pngoutput_4"/>
          <p:cNvPicPr>
            <a:picLocks noChangeAspect="1"/>
          </p:cNvPicPr>
          <p:nvPr userDrawn="1"/>
        </p:nvPicPr>
        <p:blipFill>
          <a:blip r:embed="rId6" cstate="screen">
            <a:lum bright="-6000" contrast="48000"/>
          </a:blip>
          <a:srcRect/>
          <a:stretch>
            <a:fillRect/>
          </a:stretch>
        </p:blipFill>
        <p:spPr>
          <a:xfrm>
            <a:off x="7145655" y="2133600"/>
            <a:ext cx="5085080" cy="4704715"/>
          </a:xfrm>
          <a:prstGeom prst="rect">
            <a:avLst/>
          </a:prstGeom>
        </p:spPr>
      </p:pic>
      <p:pic>
        <p:nvPicPr>
          <p:cNvPr id="13" name="图片 12" descr="1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369570" y="635"/>
            <a:ext cx="8937625" cy="1832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22860" y="0"/>
            <a:ext cx="12215495" cy="6858000"/>
          </a:xfrm>
          <a:prstGeom prst="rect">
            <a:avLst/>
          </a:prstGeom>
        </p:spPr>
      </p:pic>
      <p:sp>
        <p:nvSpPr>
          <p:cNvPr id="2" name="剪去对角的矩形 1"/>
          <p:cNvSpPr/>
          <p:nvPr userDrawn="1"/>
        </p:nvSpPr>
        <p:spPr>
          <a:xfrm>
            <a:off x="266065" y="265430"/>
            <a:ext cx="11660505" cy="6327140"/>
          </a:xfrm>
          <a:prstGeom prst="snip2DiagRect">
            <a:avLst>
              <a:gd name="adj1" fmla="val 0"/>
              <a:gd name="adj2" fmla="val 20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9" name="TextBox 17"/>
          <p:cNvSpPr txBox="1"/>
          <p:nvPr userDrawn="1"/>
        </p:nvSpPr>
        <p:spPr>
          <a:xfrm>
            <a:off x="1241425" y="637540"/>
            <a:ext cx="3342640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zh-CN" altLang="en-US" sz="4000" dirty="0">
                <a:solidFill>
                  <a:srgbClr val="C71333"/>
                </a:solidFill>
                <a:latin typeface="+mj-ea"/>
                <a:ea typeface="+mj-ea"/>
                <a:cs typeface="+mn-ea"/>
                <a:sym typeface="+mn-lt"/>
              </a:rPr>
              <a:t>元旦文化</a:t>
            </a:r>
          </a:p>
        </p:txBody>
      </p:sp>
      <p:pic>
        <p:nvPicPr>
          <p:cNvPr id="10" name="图片 9" descr="51miz-E1223891-20DD6A1A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480695" y="491490"/>
            <a:ext cx="760730" cy="101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22860" y="0"/>
            <a:ext cx="12215495" cy="6858000"/>
          </a:xfrm>
          <a:prstGeom prst="rect">
            <a:avLst/>
          </a:prstGeom>
        </p:spPr>
      </p:pic>
      <p:sp>
        <p:nvSpPr>
          <p:cNvPr id="2" name="剪去对角的矩形 1"/>
          <p:cNvSpPr/>
          <p:nvPr userDrawn="1"/>
        </p:nvSpPr>
        <p:spPr>
          <a:xfrm>
            <a:off x="266065" y="265430"/>
            <a:ext cx="11660505" cy="6327140"/>
          </a:xfrm>
          <a:prstGeom prst="snip2DiagRect">
            <a:avLst>
              <a:gd name="adj1" fmla="val 0"/>
              <a:gd name="adj2" fmla="val 20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9" name="TextBox 17"/>
          <p:cNvSpPr txBox="1"/>
          <p:nvPr userDrawn="1"/>
        </p:nvSpPr>
        <p:spPr>
          <a:xfrm>
            <a:off x="1241425" y="637540"/>
            <a:ext cx="3799205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just">
              <a:defRPr sz="4000">
                <a:solidFill>
                  <a:srgbClr val="C71333"/>
                </a:solidFill>
                <a:latin typeface="+mj-ea"/>
                <a:ea typeface="+mj-ea"/>
                <a:cs typeface="+mn-ea"/>
              </a:defRPr>
            </a:lvl1pPr>
          </a:lstStyle>
          <a:p>
            <a:pPr lvl="0"/>
            <a:r>
              <a:rPr lang="zh-CN" altLang="en-US" dirty="0">
                <a:sym typeface="+mn-lt"/>
              </a:rPr>
              <a:t>世界各地的元旦</a:t>
            </a:r>
          </a:p>
        </p:txBody>
      </p:sp>
      <p:pic>
        <p:nvPicPr>
          <p:cNvPr id="10" name="图片 9" descr="51miz-E1223891-20DD6A1A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480695" y="491490"/>
            <a:ext cx="760730" cy="101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22860" y="0"/>
            <a:ext cx="12215495" cy="6858000"/>
          </a:xfrm>
          <a:prstGeom prst="rect">
            <a:avLst/>
          </a:prstGeom>
        </p:spPr>
      </p:pic>
      <p:sp>
        <p:nvSpPr>
          <p:cNvPr id="2" name="剪去对角的矩形 1"/>
          <p:cNvSpPr/>
          <p:nvPr userDrawn="1"/>
        </p:nvSpPr>
        <p:spPr>
          <a:xfrm>
            <a:off x="266065" y="265430"/>
            <a:ext cx="11660505" cy="6327140"/>
          </a:xfrm>
          <a:prstGeom prst="snip2DiagRect">
            <a:avLst>
              <a:gd name="adj1" fmla="val 0"/>
              <a:gd name="adj2" fmla="val 20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9" name="TextBox 17"/>
          <p:cNvSpPr txBox="1"/>
          <p:nvPr userDrawn="1"/>
        </p:nvSpPr>
        <p:spPr>
          <a:xfrm>
            <a:off x="1241425" y="637540"/>
            <a:ext cx="3342640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just">
              <a:defRPr sz="4000">
                <a:solidFill>
                  <a:srgbClr val="C71333"/>
                </a:solidFill>
                <a:latin typeface="+mj-ea"/>
                <a:ea typeface="+mj-ea"/>
                <a:cs typeface="+mn-ea"/>
              </a:defRPr>
            </a:lvl1pPr>
          </a:lstStyle>
          <a:p>
            <a:pPr lvl="0"/>
            <a:r>
              <a:rPr lang="zh-CN" altLang="en-US" dirty="0">
                <a:sym typeface="+mn-lt"/>
              </a:rPr>
              <a:t>元旦畅想</a:t>
            </a:r>
          </a:p>
        </p:txBody>
      </p:sp>
      <p:pic>
        <p:nvPicPr>
          <p:cNvPr id="10" name="图片 9" descr="51miz-E1223891-20DD6A1A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480695" y="491490"/>
            <a:ext cx="760730" cy="101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694690" y="1738630"/>
            <a:ext cx="7242810" cy="1200150"/>
          </a:xfrm>
        </p:spPr>
        <p:txBody>
          <a:bodyPr/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庆元旦迎新</a:t>
            </a:r>
            <a:r>
              <a:rPr lang="zh-CN" altLang="en-US" sz="8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8835" y="3714115"/>
            <a:ext cx="5398135" cy="47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68000"/>
              </a:lnSpc>
            </a:pPr>
            <a:r>
              <a:rPr sz="1700" dirty="0">
                <a:solidFill>
                  <a:schemeClr val="bg1"/>
                </a:solidFill>
                <a:cs typeface="+mn-ea"/>
                <a:sym typeface="+mn-lt"/>
              </a:rPr>
              <a:t>新的一年，让我们一起带着喜悦的心情来了解元旦吧！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22020" y="3100705"/>
            <a:ext cx="6385560" cy="432435"/>
          </a:xfrm>
          <a:prstGeom prst="roundRect">
            <a:avLst>
              <a:gd name="adj" fmla="val 291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1755" bIns="71755" rtlCol="0" anchor="ctr"/>
          <a:lstStyle/>
          <a:p>
            <a:pPr algn="dist"/>
            <a:r>
              <a:rPr lang="en-US" altLang="zh-CN" sz="2800" dirty="0">
                <a:solidFill>
                  <a:srgbClr val="DD2E33"/>
                </a:solidFill>
                <a:cs typeface="+mn-ea"/>
                <a:sym typeface="+mn-lt"/>
              </a:rPr>
              <a:t>2022</a:t>
            </a:r>
            <a:r>
              <a:rPr lang="zh-CN" altLang="zh-CN" sz="2800" dirty="0">
                <a:solidFill>
                  <a:srgbClr val="DD2E33"/>
                </a:solidFill>
                <a:cs typeface="+mn-ea"/>
                <a:sym typeface="+mn-lt"/>
              </a:rPr>
              <a:t>年元旦文化知识学习主题班会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8260" y="2472055"/>
            <a:ext cx="80067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德国人在元旦期间，家家户户都要摆上一棵枞树和横树，树叶间系满绢花，表示繁花似锦，春满人间。他们在除夕午夜新年光临前一刻，爬到椅子上，钟声一响，他们就跳下椅子，并将一重物抛向椅背后，以示甩去祸患，跳入新年。在德国的农村还流传着一种“爬树比赛”的过新年风俗，以示步步高升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360170" y="2722245"/>
            <a:ext cx="1066800" cy="1954530"/>
          </a:xfrm>
          <a:prstGeom prst="roundRect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德国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6890" y="6369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195" y="2159635"/>
            <a:ext cx="5871210" cy="16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元旦前夜，人们在广场上竖起高大的圣诞树，搭起舞台。</a:t>
            </a:r>
          </a:p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市民们一边烧着焰火，一边载歌载舞。</a:t>
            </a:r>
          </a:p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农村人拉着木犁，上面装饰着各种彩花，庆祝新年。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221105" y="2432685"/>
            <a:ext cx="1066800" cy="1410970"/>
          </a:xfrm>
          <a:prstGeom prst="roundRect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罗马尼亚</a:t>
            </a:r>
          </a:p>
        </p:txBody>
      </p:sp>
      <p:sp>
        <p:nvSpPr>
          <p:cNvPr id="4" name="矩形 3"/>
          <p:cNvSpPr/>
          <p:nvPr/>
        </p:nvSpPr>
        <p:spPr>
          <a:xfrm>
            <a:off x="2449195" y="4157980"/>
            <a:ext cx="5790565" cy="11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朝鲜和我国一样，在新年也有贴窗花、桃符的习俗，以祈求上天保佑，驱走鬼怪，赐给幸福。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221105" y="4442460"/>
            <a:ext cx="1066800" cy="845820"/>
          </a:xfrm>
          <a:prstGeom prst="roundRect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朝鲜</a:t>
            </a:r>
          </a:p>
        </p:txBody>
      </p:sp>
      <p:pic>
        <p:nvPicPr>
          <p:cNvPr id="7" name="图片 6" descr="C:/Users/Administrator/AppData/Local/Temp/picturecompress_20211207104627/output_8.pngoutput_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74330" y="3013075"/>
            <a:ext cx="3524885" cy="2644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4" grpId="0"/>
      <p:bldP spid="4" grpId="1"/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75840" y="1806575"/>
            <a:ext cx="8986520" cy="11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泼水元旦：在新年第一天，泰国人都在窗台、门口端放一盆清水，家家户户都要到郊外江河中去进行新年沐浴。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47750" y="2091055"/>
            <a:ext cx="1066800" cy="845820"/>
          </a:xfrm>
          <a:prstGeom prst="roundRect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泰国</a:t>
            </a:r>
          </a:p>
        </p:txBody>
      </p:sp>
      <p:sp>
        <p:nvSpPr>
          <p:cNvPr id="6" name="矩形 5"/>
          <p:cNvSpPr/>
          <p:nvPr/>
        </p:nvSpPr>
        <p:spPr>
          <a:xfrm>
            <a:off x="2275840" y="3119755"/>
            <a:ext cx="7555230" cy="11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瑞士人有元旦健身的习惯，他们有的成群结队去爬山，站在山顶面对冰天雪地，大声歌唱美好的生活，以健身来迎接新一年的到来。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047750" y="3404235"/>
            <a:ext cx="1066800" cy="845820"/>
          </a:xfrm>
          <a:prstGeom prst="roundRect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瑞士</a:t>
            </a:r>
          </a:p>
        </p:txBody>
      </p:sp>
      <p:sp>
        <p:nvSpPr>
          <p:cNvPr id="8" name="矩形 7"/>
          <p:cNvSpPr/>
          <p:nvPr/>
        </p:nvSpPr>
        <p:spPr>
          <a:xfrm>
            <a:off x="2275840" y="4432935"/>
            <a:ext cx="7555865" cy="16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元旦时，家家都要做一个大蛋糕，里面放一枚银币。</a:t>
            </a:r>
          </a:p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主人将蛋糕切若干块，分给家人或来访的亲朋好友。</a:t>
            </a:r>
          </a:p>
          <a:p>
            <a:pPr algn="just" fontAlgn="auto">
              <a:lnSpc>
                <a:spcPct val="200000"/>
              </a:lnSpc>
            </a:pPr>
            <a:r>
              <a:rPr lang="zh-CN" altLang="en-US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谁吃到带有银币的那块蛋糕，谁就成了新年最幸运的人，大家都向他祝贺。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047750" y="4717415"/>
            <a:ext cx="1066800" cy="1364615"/>
          </a:xfrm>
          <a:prstGeom prst="roundRect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希腊</a:t>
            </a:r>
          </a:p>
        </p:txBody>
      </p:sp>
      <p:pic>
        <p:nvPicPr>
          <p:cNvPr id="10" name="图片 9" descr="C:/Users/Administrator/AppData/Local/Temp/picturecompress_20211207104627/output_9.pngoutput_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98055" y="3209290"/>
            <a:ext cx="4330065" cy="3408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ldLvl="0" animBg="1"/>
      <p:bldP spid="5" grpId="1" animBg="1"/>
      <p:bldP spid="6" grpId="0"/>
      <p:bldP spid="6" grpId="1"/>
      <p:bldP spid="7" grpId="0" bldLvl="0" animBg="1"/>
      <p:bldP spid="7" grpId="1" animBg="1"/>
      <p:bldP spid="8" grpId="0"/>
      <p:bldP spid="8" grpId="1"/>
      <p:bldP spid="9" grpId="0" bldLvl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1985" y="2922270"/>
            <a:ext cx="6633210" cy="14452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元旦畅想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1774825" y="4441190"/>
            <a:ext cx="4367530" cy="4978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srgbClr val="B10A25">
                      <a:alpha val="40000"/>
                    </a:srgbClr>
                  </a:outerShdw>
                </a:effectLst>
                <a:cs typeface="+mn-ea"/>
                <a:sym typeface="+mn-lt"/>
              </a:rPr>
              <a:t>2022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srgbClr val="B10A25">
                      <a:alpha val="40000"/>
                    </a:srgbClr>
                  </a:outerShdw>
                </a:effectLst>
                <a:cs typeface="+mn-ea"/>
                <a:sym typeface="+mn-lt"/>
              </a:rPr>
              <a:t>年庆祝元旦迎新年主题班会</a:t>
            </a:r>
          </a:p>
        </p:txBody>
      </p:sp>
      <p:sp>
        <p:nvSpPr>
          <p:cNvPr id="22" name="椭圆 21"/>
          <p:cNvSpPr/>
          <p:nvPr/>
        </p:nvSpPr>
        <p:spPr>
          <a:xfrm>
            <a:off x="3508506" y="1754288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dirty="0">
                <a:solidFill>
                  <a:srgbClr val="C71333"/>
                </a:solidFill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3725" y="2437130"/>
            <a:ext cx="8357870" cy="219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C71333"/>
                </a:solidFill>
                <a:effectLst/>
                <a:cs typeface="+mn-ea"/>
                <a:sym typeface="+mn-lt"/>
              </a:rPr>
              <a:t>新年是播种的时刻，是希望的开始，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C71333"/>
                </a:solidFill>
                <a:effectLst/>
                <a:cs typeface="+mn-ea"/>
                <a:sym typeface="+mn-lt"/>
              </a:rPr>
              <a:t>让我们许下新的愿望，定下新的目标。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C71333"/>
                </a:solidFill>
                <a:effectLst/>
                <a:cs typeface="+mn-ea"/>
                <a:sym typeface="+mn-lt"/>
              </a:rPr>
              <a:t>下面请大家谈谈自己2022年的新年畅想或者新年愿望吧……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47420" y="3162300"/>
            <a:ext cx="1657985" cy="1200150"/>
            <a:chOff x="1984" y="3981"/>
            <a:chExt cx="2611" cy="1890"/>
          </a:xfrm>
        </p:grpSpPr>
        <p:sp>
          <p:nvSpPr>
            <p:cNvPr id="3" name="云形标注 18227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84" y="3981"/>
              <a:ext cx="2611" cy="1890"/>
            </a:xfrm>
            <a:prstGeom prst="cloudCallout">
              <a:avLst>
                <a:gd name="adj1" fmla="val 73094"/>
                <a:gd name="adj2" fmla="val -14444"/>
              </a:avLst>
            </a:prstGeom>
            <a:solidFill>
              <a:srgbClr val="C71333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18227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41" y="4562"/>
              <a:ext cx="189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说一说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7" name="图片 6" descr="C:/Users/Administrator/AppData/Local/Temp/picturecompress_20211207104627/output_10.pngoutput_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28000" y="2249170"/>
            <a:ext cx="2817495" cy="2113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265" y="2157095"/>
            <a:ext cx="1690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800" spc="100" dirty="0">
                <a:solidFill>
                  <a:srgbClr val="C71333"/>
                </a:solidFill>
                <a:uFillTx/>
                <a:cs typeface="+mn-ea"/>
                <a:sym typeface="+mn-lt"/>
              </a:rPr>
              <a:t>元旦愿望</a:t>
            </a:r>
          </a:p>
        </p:txBody>
      </p:sp>
      <p:sp>
        <p:nvSpPr>
          <p:cNvPr id="3" name="矩形 2"/>
          <p:cNvSpPr/>
          <p:nvPr/>
        </p:nvSpPr>
        <p:spPr>
          <a:xfrm>
            <a:off x="1047115" y="2623820"/>
            <a:ext cx="8451215" cy="561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effectLst/>
                <a:cs typeface="+mn-ea"/>
                <a:sym typeface="+mn-lt"/>
              </a:rPr>
              <a:t> 同学们在新的一年里，你在学习上有什么目标，你想培养一个什么好习惯？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6480" y="3623310"/>
            <a:ext cx="17481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800" spc="100" dirty="0">
                <a:solidFill>
                  <a:srgbClr val="C71333"/>
                </a:solidFill>
                <a:uFillTx/>
                <a:cs typeface="+mn-ea"/>
                <a:sym typeface="+mn-lt"/>
              </a:rPr>
              <a:t>新年愿望</a:t>
            </a:r>
          </a:p>
        </p:txBody>
      </p:sp>
      <p:sp>
        <p:nvSpPr>
          <p:cNvPr id="5" name="矩形 4"/>
          <p:cNvSpPr/>
          <p:nvPr/>
        </p:nvSpPr>
        <p:spPr>
          <a:xfrm>
            <a:off x="1047115" y="4124325"/>
            <a:ext cx="10292080" cy="11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effectLst/>
                <a:cs typeface="+mn-ea"/>
                <a:sym typeface="+mn-lt"/>
              </a:rPr>
              <a:t>请同学们把新年的目标和愿望写一封信--写给明年的自己。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effectLst/>
                <a:cs typeface="+mn-ea"/>
                <a:sym typeface="+mn-lt"/>
              </a:rPr>
              <a:t>我们把这封信放在“新年愿望储藏箱”中，明年的这个时候我们打开，看看实现了你的目标和愿望吗？</a:t>
            </a:r>
          </a:p>
        </p:txBody>
      </p:sp>
      <p:pic>
        <p:nvPicPr>
          <p:cNvPr id="6" name="图片 5" descr="C:/Users/Administrator/AppData/Local/Temp/picturecompress_20211207104627/output_11.pngoutput_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28685" y="1928495"/>
            <a:ext cx="2815590" cy="3105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4630" y="2353310"/>
            <a:ext cx="20243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800" spc="100" dirty="0">
                <a:solidFill>
                  <a:srgbClr val="C71333"/>
                </a:solidFill>
                <a:uFillTx/>
                <a:cs typeface="+mn-ea"/>
                <a:sym typeface="+mn-lt"/>
              </a:rPr>
              <a:t>元旦送祝福</a:t>
            </a:r>
          </a:p>
        </p:txBody>
      </p:sp>
      <p:sp>
        <p:nvSpPr>
          <p:cNvPr id="3" name="矩形 2"/>
          <p:cNvSpPr/>
          <p:nvPr/>
        </p:nvSpPr>
        <p:spPr>
          <a:xfrm>
            <a:off x="1427480" y="2820035"/>
            <a:ext cx="9421495" cy="561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effectLst/>
                <a:cs typeface="+mn-ea"/>
                <a:sym typeface="+mn-lt"/>
              </a:rPr>
              <a:t> 请大家自制贺卡，写下新年的祝福和期盼，把美好的祝愿送给亲人、朋友、老师、同学们。</a:t>
            </a: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484630" y="3488055"/>
            <a:ext cx="8796020" cy="1730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rgbClr val="C71333"/>
                </a:solidFill>
                <a:effectLst/>
                <a:cs typeface="+mn-ea"/>
                <a:sym typeface="+mn-lt"/>
              </a:rPr>
              <a:t>新年新气象,在新的一年即将到来之际，向老师们和同学们送上新年的祝福：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effectLst/>
                <a:cs typeface="+mn-ea"/>
                <a:sym typeface="+mn-lt"/>
              </a:rPr>
              <a:t>祝老师们在新的一年工作顺利，幸福安康。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dirty="0" smtClean="0">
                <a:effectLst/>
                <a:cs typeface="+mn-ea"/>
                <a:sym typeface="+mn-lt"/>
              </a:rPr>
              <a:t>祝同学们在新的一年学习进步，更上一层楼</a:t>
            </a:r>
          </a:p>
        </p:txBody>
      </p:sp>
      <p:pic>
        <p:nvPicPr>
          <p:cNvPr id="7" name="图片 6" descr="C:/Users/Administrator/AppData/Local/Temp/picturecompress_20211207104627/output_12.pngoutput_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2010" y="4039870"/>
            <a:ext cx="2840355" cy="142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6325" y="3060700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>
                <a:cs typeface="+mn-ea"/>
                <a:sym typeface="+mn-lt"/>
              </a:rPr>
              <a:t>希望同学们今天都比昨天过得更有意义！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6325" y="3629660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>
                <a:cs typeface="+mn-ea"/>
                <a:sym typeface="+mn-lt"/>
              </a:rPr>
              <a:t>希望同学们今天都比昨天过得更有精彩！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46325" y="4198620"/>
            <a:ext cx="3840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>
                <a:cs typeface="+mn-ea"/>
                <a:sym typeface="+mn-lt"/>
              </a:rPr>
              <a:t>希望同学们像花儿一样，更加灿烂！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6325" y="4763135"/>
            <a:ext cx="4526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>
                <a:cs typeface="+mn-ea"/>
                <a:sym typeface="+mn-lt"/>
              </a:rPr>
              <a:t>希望同学们每天进步、快乐不只是一点点！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6325" y="5336540"/>
            <a:ext cx="3840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>
                <a:cs typeface="+mn-ea"/>
                <a:sym typeface="+mn-lt"/>
              </a:rPr>
              <a:t>希望同学们不辜负这个美好的时代！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986915" y="2342515"/>
            <a:ext cx="179578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800" spc="100" dirty="0">
                <a:solidFill>
                  <a:srgbClr val="C71333"/>
                </a:solidFill>
                <a:uFillTx/>
                <a:cs typeface="+mn-ea"/>
                <a:sym typeface="+mn-lt"/>
              </a:rPr>
              <a:t>教师寄语</a:t>
            </a:r>
          </a:p>
        </p:txBody>
      </p:sp>
      <p:sp>
        <p:nvSpPr>
          <p:cNvPr id="7" name="菱形 6"/>
          <p:cNvSpPr/>
          <p:nvPr/>
        </p:nvSpPr>
        <p:spPr>
          <a:xfrm>
            <a:off x="2096135" y="3106420"/>
            <a:ext cx="216000" cy="216000"/>
          </a:xfrm>
          <a:prstGeom prst="diamond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2096135" y="3683100"/>
            <a:ext cx="216000" cy="215900"/>
          </a:xfrm>
          <a:prstGeom prst="diamond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2096135" y="4259680"/>
            <a:ext cx="216000" cy="215900"/>
          </a:xfrm>
          <a:prstGeom prst="diamond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2096135" y="4836260"/>
            <a:ext cx="216000" cy="215900"/>
          </a:xfrm>
          <a:prstGeom prst="diamond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2096135" y="5412840"/>
            <a:ext cx="216000" cy="215900"/>
          </a:xfrm>
          <a:prstGeom prst="diamond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 descr="C:/Users/Administrator/AppData/Local/Temp/picturecompress_20211207104627/output_13.pngoutput_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20" y="2126615"/>
            <a:ext cx="2956560" cy="357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7785" y="2706370"/>
            <a:ext cx="9834880" cy="1351915"/>
            <a:chOff x="2000" y="4262"/>
            <a:chExt cx="15488" cy="2129"/>
          </a:xfrm>
        </p:grpSpPr>
        <p:sp>
          <p:nvSpPr>
            <p:cNvPr id="2" name="矩形 1"/>
            <p:cNvSpPr/>
            <p:nvPr/>
          </p:nvSpPr>
          <p:spPr>
            <a:xfrm>
              <a:off x="2000" y="4262"/>
              <a:ext cx="15488" cy="2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2400" dirty="0" smtClean="0">
                  <a:solidFill>
                    <a:srgbClr val="C71333"/>
                  </a:solidFill>
                  <a:effectLst/>
                  <a:cs typeface="+mn-ea"/>
                  <a:sym typeface="+mn-lt"/>
                </a:rPr>
                <a:t>让我们在乐曲中互赠新年贺卡,把美好的祝愿送给同学老师。</a:t>
              </a:r>
            </a:p>
            <a:p>
              <a:pPr lvl="0" algn="just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2000" dirty="0" smtClean="0">
                  <a:effectLst/>
                  <a:cs typeface="+mn-ea"/>
                  <a:sym typeface="+mn-lt"/>
                </a:rPr>
                <a:t>愿我们每一个同学在新的一年中都有更大的进步，我们班在新的一年中更加团结!</a:t>
              </a:r>
            </a:p>
          </p:txBody>
        </p:sp>
        <p:pic>
          <p:nvPicPr>
            <p:cNvPr id="3" name="图片 2" descr="51miz-E1166281-1C764C9C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4487" y="4437"/>
              <a:ext cx="1528" cy="15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758190" y="1738630"/>
            <a:ext cx="6806565" cy="1200150"/>
          </a:xfrm>
        </p:spPr>
        <p:txBody>
          <a:bodyPr/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庆元旦迎新</a:t>
            </a:r>
            <a:r>
              <a:rPr lang="zh-CN" altLang="en-US" sz="8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8835" y="3714115"/>
            <a:ext cx="5398135" cy="47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68000"/>
              </a:lnSpc>
            </a:pPr>
            <a:r>
              <a:rPr sz="1700" dirty="0">
                <a:solidFill>
                  <a:schemeClr val="bg1"/>
                </a:solidFill>
                <a:cs typeface="+mn-ea"/>
                <a:sym typeface="+mn-lt"/>
              </a:rPr>
              <a:t>新的一年，让我们一起带着喜悦的心情来了解元旦吧！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22020" y="3100705"/>
            <a:ext cx="6385560" cy="432435"/>
          </a:xfrm>
          <a:prstGeom prst="roundRect">
            <a:avLst>
              <a:gd name="adj" fmla="val 291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1755" bIns="71755" rtlCol="0" anchor="ctr"/>
          <a:lstStyle/>
          <a:p>
            <a:pPr algn="dist"/>
            <a:r>
              <a:rPr lang="en-US" altLang="zh-CN" sz="2800">
                <a:solidFill>
                  <a:srgbClr val="DD2E33"/>
                </a:solidFill>
                <a:cs typeface="+mn-ea"/>
                <a:sym typeface="+mn-lt"/>
              </a:rPr>
              <a:t>2022</a:t>
            </a:r>
            <a:r>
              <a:rPr lang="zh-CN" altLang="zh-CN" sz="2800">
                <a:solidFill>
                  <a:srgbClr val="DD2E33"/>
                </a:solidFill>
                <a:cs typeface="+mn-ea"/>
                <a:sym typeface="+mn-lt"/>
              </a:rPr>
              <a:t>年元旦文化知识学习主题班会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3875" y="2459355"/>
            <a:ext cx="668020" cy="765810"/>
            <a:chOff x="2046" y="4119"/>
            <a:chExt cx="1052" cy="1206"/>
          </a:xfrm>
        </p:grpSpPr>
        <p:sp>
          <p:nvSpPr>
            <p:cNvPr id="24" name="圆角矩形 35"/>
            <p:cNvSpPr/>
            <p:nvPr>
              <p:custDataLst>
                <p:tags r:id="rId11"/>
              </p:custDataLst>
            </p:nvPr>
          </p:nvSpPr>
          <p:spPr>
            <a:xfrm>
              <a:off x="2046" y="4119"/>
              <a:ext cx="1053" cy="11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DD2E33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 flipH="1">
              <a:off x="2046" y="4213"/>
              <a:ext cx="105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DD2E33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00325" y="2435225"/>
            <a:ext cx="3842385" cy="786765"/>
            <a:chOff x="3568" y="4081"/>
            <a:chExt cx="7618" cy="1239"/>
          </a:xfrm>
        </p:grpSpPr>
        <p:sp>
          <p:nvSpPr>
            <p:cNvPr id="26" name="圆角矩形 20"/>
            <p:cNvSpPr/>
            <p:nvPr>
              <p:custDataLst>
                <p:tags r:id="rId9"/>
              </p:custDataLst>
            </p:nvPr>
          </p:nvSpPr>
          <p:spPr>
            <a:xfrm>
              <a:off x="3568" y="4081"/>
              <a:ext cx="7618" cy="12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DD2E33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3570" y="4159"/>
              <a:ext cx="761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D2E33"/>
                  </a:solidFill>
                  <a:cs typeface="+mn-ea"/>
                  <a:sym typeface="+mn-lt"/>
                </a:rPr>
                <a:t>元旦文化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93875" y="3662045"/>
            <a:ext cx="668655" cy="754380"/>
            <a:chOff x="2082" y="5851"/>
            <a:chExt cx="1053" cy="1188"/>
          </a:xfrm>
        </p:grpSpPr>
        <p:sp>
          <p:nvSpPr>
            <p:cNvPr id="31" name="圆角矩形 38"/>
            <p:cNvSpPr/>
            <p:nvPr>
              <p:custDataLst>
                <p:tags r:id="rId7"/>
              </p:custDataLst>
            </p:nvPr>
          </p:nvSpPr>
          <p:spPr>
            <a:xfrm>
              <a:off x="2082" y="5851"/>
              <a:ext cx="1053" cy="11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solidFill>
                  <a:srgbClr val="DD2E33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8"/>
              </p:custDataLst>
            </p:nvPr>
          </p:nvSpPr>
          <p:spPr>
            <a:xfrm>
              <a:off x="2083" y="5927"/>
              <a:ext cx="105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DD2E33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00325" y="3623945"/>
            <a:ext cx="3842385" cy="786765"/>
            <a:chOff x="3603" y="5743"/>
            <a:chExt cx="7620" cy="1239"/>
          </a:xfrm>
        </p:grpSpPr>
        <p:sp>
          <p:nvSpPr>
            <p:cNvPr id="33" name="圆角矩形 23"/>
            <p:cNvSpPr/>
            <p:nvPr>
              <p:custDataLst>
                <p:tags r:id="rId5"/>
              </p:custDataLst>
            </p:nvPr>
          </p:nvSpPr>
          <p:spPr>
            <a:xfrm>
              <a:off x="3603" y="5743"/>
              <a:ext cx="7618" cy="12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solidFill>
                  <a:srgbClr val="DD2E33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6"/>
              </p:custDataLst>
            </p:nvPr>
          </p:nvSpPr>
          <p:spPr>
            <a:xfrm>
              <a:off x="3604" y="5859"/>
              <a:ext cx="761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D2E33"/>
                  </a:solidFill>
                  <a:cs typeface="+mn-ea"/>
                  <a:sym typeface="+mn-lt"/>
                </a:rPr>
                <a:t>世界各地的元旦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586865" y="1223645"/>
            <a:ext cx="1893570" cy="583565"/>
          </a:xfrm>
          <a:prstGeom prst="rect">
            <a:avLst/>
          </a:prstGeom>
        </p:spPr>
        <p:txBody>
          <a:bodyPr vert="horz" wrap="square" rtlCol="0"/>
          <a:lstStyle/>
          <a:p>
            <a:pPr lvl="0" algn="dist">
              <a:lnSpc>
                <a:spcPct val="90000"/>
              </a:lnSpc>
              <a:buClrTx/>
              <a:buSzTx/>
              <a:buFontTx/>
            </a:pP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794510" y="4852035"/>
            <a:ext cx="668655" cy="755015"/>
            <a:chOff x="2082" y="5851"/>
            <a:chExt cx="1053" cy="1189"/>
          </a:xfrm>
        </p:grpSpPr>
        <p:sp>
          <p:nvSpPr>
            <p:cNvPr id="28" name="圆角矩形 38"/>
            <p:cNvSpPr/>
            <p:nvPr>
              <p:custDataLst>
                <p:tags r:id="rId3"/>
              </p:custDataLst>
            </p:nvPr>
          </p:nvSpPr>
          <p:spPr>
            <a:xfrm>
              <a:off x="2082" y="5851"/>
              <a:ext cx="1053" cy="11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solidFill>
                  <a:srgbClr val="DD2E33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2083" y="5927"/>
              <a:ext cx="105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DD2E33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00960" y="4813935"/>
            <a:ext cx="3842385" cy="786765"/>
            <a:chOff x="3603" y="5743"/>
            <a:chExt cx="7620" cy="1239"/>
          </a:xfrm>
        </p:grpSpPr>
        <p:sp>
          <p:nvSpPr>
            <p:cNvPr id="36" name="圆角矩形 23"/>
            <p:cNvSpPr/>
            <p:nvPr>
              <p:custDataLst>
                <p:tags r:id="rId1"/>
              </p:custDataLst>
            </p:nvPr>
          </p:nvSpPr>
          <p:spPr>
            <a:xfrm>
              <a:off x="3603" y="5743"/>
              <a:ext cx="7618" cy="12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solidFill>
                  <a:srgbClr val="DD2E33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2"/>
              </p:custDataLst>
            </p:nvPr>
          </p:nvSpPr>
          <p:spPr>
            <a:xfrm>
              <a:off x="3604" y="5859"/>
              <a:ext cx="761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D2E33"/>
                  </a:solidFill>
                  <a:cs typeface="+mn-ea"/>
                  <a:sym typeface="+mn-lt"/>
                </a:rPr>
                <a:t>元旦畅想</a:t>
              </a:r>
            </a:p>
          </p:txBody>
        </p:sp>
      </p:grpSp>
      <p:pic>
        <p:nvPicPr>
          <p:cNvPr id="39" name="图片 38" descr="C:/Users/Administrator/AppData/Local/Temp/picturecompress_20211207104627/output_2.pngoutput_2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0" y="4890135"/>
            <a:ext cx="1999615" cy="195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8185" y="2921000"/>
            <a:ext cx="6268085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元旦文化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1668145" y="4541520"/>
            <a:ext cx="4367530" cy="4978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srgbClr val="B10A25">
                      <a:alpha val="40000"/>
                    </a:srgbClr>
                  </a:outerShdw>
                </a:effectLst>
                <a:cs typeface="+mn-ea"/>
                <a:sym typeface="+mn-lt"/>
              </a:rPr>
              <a:t>2022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srgbClr val="B10A25">
                      <a:alpha val="40000"/>
                    </a:srgbClr>
                  </a:outerShdw>
                </a:effectLst>
                <a:cs typeface="+mn-ea"/>
                <a:sym typeface="+mn-lt"/>
              </a:rPr>
              <a:t>年庆祝元旦迎新年主题班会</a:t>
            </a:r>
          </a:p>
        </p:txBody>
      </p:sp>
      <p:sp>
        <p:nvSpPr>
          <p:cNvPr id="22" name="椭圆 21"/>
          <p:cNvSpPr/>
          <p:nvPr/>
        </p:nvSpPr>
        <p:spPr>
          <a:xfrm>
            <a:off x="3401826" y="1754288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dirty="0">
                <a:solidFill>
                  <a:srgbClr val="C71333"/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6" name="图片 5" descr="C:/Users/Administrator/AppData/Local/Temp/picturecompress_20211207104627/output_3.pngoutput_3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92405" y="177165"/>
            <a:ext cx="1327785" cy="101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66115" y="2600960"/>
            <a:ext cx="4036695" cy="1453525"/>
            <a:chOff x="3110" y="2527"/>
            <a:chExt cx="6357" cy="4966"/>
          </a:xfrm>
        </p:grpSpPr>
        <p:sp>
          <p:nvSpPr>
            <p:cNvPr id="3" name="文本框 2"/>
            <p:cNvSpPr txBox="1"/>
            <p:nvPr/>
          </p:nvSpPr>
          <p:spPr>
            <a:xfrm>
              <a:off x="3110" y="2555"/>
              <a:ext cx="2526" cy="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C71333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94" y="2527"/>
              <a:ext cx="4273" cy="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spc="100" dirty="0">
                  <a:solidFill>
                    <a:srgbClr val="C71333"/>
                  </a:solidFill>
                  <a:uFillTx/>
                  <a:cs typeface="+mn-ea"/>
                  <a:sym typeface="+mn-lt"/>
                </a:rPr>
                <a:t>元旦的由来</a:t>
              </a:r>
              <a:endParaRPr lang="zh-CN" altLang="en-US" sz="2000" spc="100" dirty="0">
                <a:solidFill>
                  <a:srgbClr val="C71333"/>
                </a:solidFill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360170" y="3263265"/>
            <a:ext cx="9404985" cy="1792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000" b="1" spc="100" dirty="0">
                <a:solidFill>
                  <a:srgbClr val="C71333"/>
                </a:solidFill>
                <a:effectLst/>
                <a:uFillTx/>
                <a:cs typeface="+mn-ea"/>
                <a:sym typeface="+mn-lt"/>
              </a:rPr>
              <a:t>元旦，是中国的传统节日，元谓“始”，凡数之始称为“元”；旦谓“日”。元旦，意为“初始之日”。</a:t>
            </a:r>
            <a:r>
              <a:rPr lang="zh-CN" altLang="en-US" spc="100" dirty="0">
                <a:solidFill>
                  <a:schemeClr val="tx1"/>
                </a:solidFill>
                <a:effectLst/>
                <a:uFillTx/>
                <a:cs typeface="+mn-ea"/>
                <a:sym typeface="+mn-lt"/>
              </a:rPr>
              <a:t>其最早出现于《晋书》：颛帝以孟夏正月为元，其实正朔元旦之春。即把正月称为元，初一为旦。</a:t>
            </a:r>
          </a:p>
        </p:txBody>
      </p:sp>
      <p:pic>
        <p:nvPicPr>
          <p:cNvPr id="2" name="图片 1" descr="C:/Users/Administrator/AppData/Local/Temp/picturecompress_20211207104627/output_4.pngoutput_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85335" y="2266315"/>
            <a:ext cx="1072515" cy="107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58595" y="2586355"/>
            <a:ext cx="6834505" cy="2952750"/>
            <a:chOff x="2297" y="3821"/>
            <a:chExt cx="10763" cy="4650"/>
          </a:xfrm>
        </p:grpSpPr>
        <p:grpSp>
          <p:nvGrpSpPr>
            <p:cNvPr id="4" name="组合 3"/>
            <p:cNvGrpSpPr/>
            <p:nvPr/>
          </p:nvGrpSpPr>
          <p:grpSpPr>
            <a:xfrm>
              <a:off x="2298" y="3821"/>
              <a:ext cx="10762" cy="4651"/>
              <a:chOff x="1719" y="3343"/>
              <a:chExt cx="10762" cy="465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915" y="3547"/>
                <a:ext cx="2667" cy="817"/>
              </a:xfrm>
              <a:prstGeom prst="round2DiagRect">
                <a:avLst/>
              </a:prstGeom>
              <a:solidFill>
                <a:srgbClr val="C71333"/>
              </a:solidFill>
            </p:spPr>
            <p:txBody>
              <a:bodyPr vert="horz" wrap="square" tIns="36195" bIns="0" rtlCol="0">
                <a:noAutofit/>
              </a:bodyPr>
              <a:lstStyle/>
              <a:p>
                <a:pPr lvl="0" algn="dist">
                  <a:buClrTx/>
                  <a:buSzTx/>
                  <a:buFontTx/>
                </a:pPr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元旦改日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810" y="4372"/>
                <a:ext cx="10670" cy="274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342900" lvl="0" indent="-342900" algn="just" fontAlgn="auto">
                  <a:lnSpc>
                    <a:spcPct val="168000"/>
                  </a:lnSpc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chemeClr val="tx1"/>
                    </a:solidFill>
                    <a:cs typeface="+mn-ea"/>
                    <a:sym typeface="+mn-lt"/>
                  </a:rPr>
                  <a:t>元旦在我国古代，指的就是农历大年初一，也就是春节这一天。</a:t>
                </a:r>
              </a:p>
              <a:p>
                <a:pPr marL="342900" lvl="0" indent="-342900" algn="just" fontAlgn="auto">
                  <a:lnSpc>
                    <a:spcPct val="168000"/>
                  </a:lnSpc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chemeClr val="tx1"/>
                    </a:solidFill>
                    <a:cs typeface="+mn-ea"/>
                    <a:sym typeface="+mn-lt"/>
                  </a:rPr>
                  <a:t>辛亥革命后，国民政府大力推行西方文化，就连日历也改了。</a:t>
                </a:r>
              </a:p>
              <a:p>
                <a:pPr marL="342900" lvl="0" indent="-342900" algn="just" fontAlgn="auto">
                  <a:lnSpc>
                    <a:spcPct val="168000"/>
                  </a:lnSpc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chemeClr val="tx1"/>
                    </a:solidFill>
                    <a:cs typeface="+mn-ea"/>
                    <a:sym typeface="+mn-lt"/>
                  </a:rPr>
                  <a:t>1912年，孙中山为了“行夏正，所以顺农时；从西历，所以便统计”，于是下令停止使用农历，改用西方国家通行的公元纪年，也就是公历。</a:t>
                </a:r>
              </a:p>
            </p:txBody>
          </p:sp>
          <p:sp>
            <p:nvSpPr>
              <p:cNvPr id="3" name="矩形: 圆角 1"/>
              <p:cNvSpPr/>
              <p:nvPr/>
            </p:nvSpPr>
            <p:spPr>
              <a:xfrm>
                <a:off x="1719" y="3343"/>
                <a:ext cx="10762" cy="4651"/>
              </a:xfrm>
              <a:prstGeom prst="roundRect">
                <a:avLst>
                  <a:gd name="adj" fmla="val 5102"/>
                </a:avLst>
              </a:prstGeom>
              <a:noFill/>
              <a:ln>
                <a:solidFill>
                  <a:srgbClr val="C71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2297" y="7571"/>
              <a:ext cx="1076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spc="100" dirty="0">
                  <a:solidFill>
                    <a:srgbClr val="C71333"/>
                  </a:solidFill>
                  <a:uFillTx/>
                  <a:cs typeface="+mn-ea"/>
                  <a:sym typeface="+mn-lt"/>
                </a:rPr>
                <a:t>从1912年开始，中国正式开始庆祝元旦。</a:t>
              </a:r>
            </a:p>
          </p:txBody>
        </p:sp>
      </p:grpSp>
      <p:pic>
        <p:nvPicPr>
          <p:cNvPr id="12" name="图片 11" descr="C:/Users/Administrator/AppData/Local/Temp/picturecompress_20211207104627/output_5.pngoutput_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46465" y="2251075"/>
            <a:ext cx="2717165" cy="362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56255" y="2568575"/>
            <a:ext cx="7789545" cy="18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sz="2000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元旦，是新年之始，也被称为</a:t>
            </a:r>
            <a:r>
              <a:rPr sz="2000" i="0" dirty="0" smtClean="0">
                <a:solidFill>
                  <a:srgbClr val="C71333"/>
                </a:solidFill>
                <a:effectLst/>
                <a:cs typeface="+mn-ea"/>
                <a:sym typeface="+mn-lt"/>
              </a:rPr>
              <a:t>“新历年”、“阳历年</a:t>
            </a:r>
            <a:r>
              <a:rPr sz="2000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”。</a:t>
            </a:r>
          </a:p>
          <a:p>
            <a:pPr fontAlgn="auto">
              <a:lnSpc>
                <a:spcPct val="200000"/>
              </a:lnSpc>
            </a:pPr>
            <a:r>
              <a:rPr sz="2000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元旦又称三元</a:t>
            </a:r>
            <a:r>
              <a:rPr sz="2000" i="0" dirty="0" smtClean="0">
                <a:solidFill>
                  <a:srgbClr val="C71333"/>
                </a:solidFill>
                <a:effectLst/>
                <a:cs typeface="+mn-ea"/>
                <a:sym typeface="+mn-lt"/>
              </a:rPr>
              <a:t>“岁之元、月之元、时之元”</a:t>
            </a:r>
            <a:r>
              <a:rPr sz="2000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。</a:t>
            </a:r>
          </a:p>
          <a:p>
            <a:pPr fontAlgn="auto">
              <a:lnSpc>
                <a:spcPct val="200000"/>
              </a:lnSpc>
            </a:pPr>
            <a:r>
              <a:rPr sz="2000" i="0" dirty="0" smtClean="0">
                <a:solidFill>
                  <a:schemeClr val="tx1"/>
                </a:solidFill>
                <a:effectLst/>
                <a:cs typeface="+mn-ea"/>
                <a:sym typeface="+mn-lt"/>
              </a:rPr>
              <a:t>并且元旦的习俗，一直传承了下来。</a:t>
            </a:r>
          </a:p>
        </p:txBody>
      </p:sp>
      <p:sp>
        <p:nvSpPr>
          <p:cNvPr id="3" name="椭圆 2"/>
          <p:cNvSpPr/>
          <p:nvPr/>
        </p:nvSpPr>
        <p:spPr>
          <a:xfrm>
            <a:off x="1217930" y="2853690"/>
            <a:ext cx="1620000" cy="1620000"/>
          </a:xfrm>
          <a:prstGeom prst="ellipse">
            <a:avLst/>
          </a:prstGeom>
          <a:solidFill>
            <a:srgbClr val="C7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145"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元旦</a:t>
            </a:r>
          </a:p>
        </p:txBody>
      </p:sp>
      <p:pic>
        <p:nvPicPr>
          <p:cNvPr id="5" name="图片 4" descr="C:/Users/Administrator/AppData/Local/Temp/picturecompress_20211207104627/output_6.pngoutput_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95005" y="2487930"/>
            <a:ext cx="3134995" cy="235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830705" y="2353945"/>
            <a:ext cx="3637280" cy="3444875"/>
            <a:chOff x="2680" y="3199"/>
            <a:chExt cx="6816" cy="5425"/>
          </a:xfrm>
        </p:grpSpPr>
        <p:sp>
          <p:nvSpPr>
            <p:cNvPr id="3" name="文本框 2"/>
            <p:cNvSpPr txBox="1"/>
            <p:nvPr/>
          </p:nvSpPr>
          <p:spPr>
            <a:xfrm>
              <a:off x="3753" y="3550"/>
              <a:ext cx="4689" cy="859"/>
            </a:xfrm>
            <a:prstGeom prst="round2DiagRect">
              <a:avLst/>
            </a:prstGeom>
            <a:solidFill>
              <a:srgbClr val="C71333"/>
            </a:solidFill>
          </p:spPr>
          <p:txBody>
            <a:bodyPr vert="horz" wrap="square" tIns="36195" rtlCol="0">
              <a:no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传统元旦的习俗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05" y="4418"/>
              <a:ext cx="6443" cy="40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 fontAlgn="auto">
                <a:lnSpc>
                  <a:spcPct val="168000"/>
                </a:lnSpc>
              </a:pPr>
              <a:r>
                <a:rPr sz="1600" dirty="0">
                  <a:solidFill>
                    <a:schemeClr val="tx1"/>
                  </a:solidFill>
                  <a:cs typeface="+mn-ea"/>
                  <a:sym typeface="+mn-lt"/>
                </a:rPr>
                <a:t>历代皇朝都在元旦举行庆贺典仪祈祀等活动，如祭诸神祭先祖，写门对挂春联，书写福字、舞龙灯，民间也逐渐形成祭神佛、祭祖先、贴春联、放鞭炮、守岁、吃团圆饭以及众多的“社火”等娱乐欢庆活动。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680" y="3199"/>
              <a:ext cx="6816" cy="5425"/>
            </a:xfrm>
            <a:prstGeom prst="roundRect">
              <a:avLst>
                <a:gd name="adj" fmla="val 3143"/>
              </a:avLst>
            </a:prstGeom>
            <a:noFill/>
            <a:ln w="12700" cmpd="sng">
              <a:solidFill>
                <a:srgbClr val="C713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60795" y="2353945"/>
            <a:ext cx="3939540" cy="3443605"/>
            <a:chOff x="2742" y="3199"/>
            <a:chExt cx="6712" cy="5423"/>
          </a:xfrm>
        </p:grpSpPr>
        <p:sp>
          <p:nvSpPr>
            <p:cNvPr id="9" name="文本框 8"/>
            <p:cNvSpPr txBox="1"/>
            <p:nvPr/>
          </p:nvSpPr>
          <p:spPr>
            <a:xfrm>
              <a:off x="3753" y="3550"/>
              <a:ext cx="4689" cy="859"/>
            </a:xfrm>
            <a:prstGeom prst="round2DiagRect">
              <a:avLst/>
            </a:prstGeom>
            <a:solidFill>
              <a:srgbClr val="C71333"/>
            </a:solidFill>
          </p:spPr>
          <p:txBody>
            <a:bodyPr vert="horz" wrap="square" tIns="36195" rtlCol="0">
              <a:no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现代元旦的习俗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76" y="4417"/>
              <a:ext cx="6224" cy="405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 algn="just">
                <a:lnSpc>
                  <a:spcPct val="168000"/>
                </a:lnSpc>
                <a:buClrTx/>
                <a:buSzTx/>
                <a:buFontTx/>
              </a:pPr>
              <a:r>
                <a:rPr sz="1600" dirty="0">
                  <a:cs typeface="+mn-ea"/>
                  <a:sym typeface="+mn-lt"/>
                </a:rPr>
                <a:t>到今天，元旦已经成为固定的节日，一般是由团体组织的活动，如元旦联欢晚会，挂庆祝元旦的标语，或举行集体活动等。农村大多保留着中国传统的庆祝方式，每到元旦，就会杀鸡宰鹅，祭拜各方神灵后，就是一家人团聚一餐。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742" y="3199"/>
              <a:ext cx="6712" cy="5423"/>
            </a:xfrm>
            <a:prstGeom prst="roundRect">
              <a:avLst>
                <a:gd name="adj" fmla="val 3143"/>
              </a:avLst>
            </a:prstGeom>
            <a:noFill/>
            <a:ln w="12700" cmpd="sng">
              <a:solidFill>
                <a:srgbClr val="C713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9710" y="2877820"/>
            <a:ext cx="3468370" cy="2687955"/>
            <a:chOff x="1321" y="3715"/>
            <a:chExt cx="5462" cy="4233"/>
          </a:xfrm>
        </p:grpSpPr>
        <p:pic>
          <p:nvPicPr>
            <p:cNvPr id="7" name="图片 6" descr="C:/Users/Administrator/AppData/Local/Temp/picturecompress_20211206115033/output_14.pngoutput_14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322" y="5661"/>
              <a:ext cx="5461" cy="2287"/>
            </a:xfrm>
            <a:prstGeom prst="roundRect">
              <a:avLst>
                <a:gd name="adj" fmla="val 9940"/>
              </a:avLst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23" y="3715"/>
              <a:ext cx="5360" cy="2543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just" fontAlgn="auto">
                <a:lnSpc>
                  <a:spcPct val="200000"/>
                </a:lnSpc>
              </a:pPr>
              <a:r>
                <a:rPr lang="zh-CN" altLang="en-US" sz="2000" b="1">
                  <a:solidFill>
                    <a:srgbClr val="C71333"/>
                  </a:solidFill>
                  <a:cs typeface="+mn-ea"/>
                  <a:sym typeface="+mn-lt"/>
                </a:rPr>
                <a:t>《元日》</a:t>
              </a:r>
              <a:r>
                <a:rPr lang="zh-CN" altLang="en-US" sz="1600">
                  <a:cs typeface="+mn-ea"/>
                  <a:sym typeface="+mn-lt"/>
                </a:rPr>
                <a:t>宋·王安石</a:t>
              </a:r>
            </a:p>
            <a:p>
              <a:pPr algn="just" fontAlgn="auto">
                <a:lnSpc>
                  <a:spcPct val="200000"/>
                </a:lnSpc>
              </a:pPr>
              <a:r>
                <a:rPr lang="zh-CN" altLang="en-US" sz="1600">
                  <a:cs typeface="+mn-ea"/>
                  <a:sym typeface="+mn-lt"/>
                </a:rPr>
                <a:t>爆竹声中一岁除，春风送暖入屠苏。</a:t>
              </a:r>
            </a:p>
            <a:p>
              <a:pPr algn="just" fontAlgn="auto">
                <a:lnSpc>
                  <a:spcPct val="200000"/>
                </a:lnSpc>
              </a:pPr>
              <a:r>
                <a:rPr lang="zh-CN" altLang="en-US" sz="1600">
                  <a:cs typeface="+mn-ea"/>
                  <a:sym typeface="+mn-lt"/>
                </a:rPr>
                <a:t>千门万户曈曈日，总把新桃换旧符。</a:t>
              </a: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321" y="3813"/>
              <a:ext cx="5460" cy="4117"/>
            </a:xfrm>
            <a:prstGeom prst="roundRect">
              <a:avLst>
                <a:gd name="adj" fmla="val 3404"/>
              </a:avLst>
            </a:prstGeom>
            <a:noFill/>
            <a:ln>
              <a:solidFill>
                <a:srgbClr val="C71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47335" y="2940050"/>
            <a:ext cx="2773680" cy="2614295"/>
            <a:chOff x="7651" y="3849"/>
            <a:chExt cx="4368" cy="4117"/>
          </a:xfrm>
        </p:grpSpPr>
        <p:sp>
          <p:nvSpPr>
            <p:cNvPr id="5" name="文本框 4"/>
            <p:cNvSpPr txBox="1"/>
            <p:nvPr/>
          </p:nvSpPr>
          <p:spPr>
            <a:xfrm>
              <a:off x="7861" y="3913"/>
              <a:ext cx="4158" cy="4021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just" fontAlgn="auto">
                <a:lnSpc>
                  <a:spcPct val="200000"/>
                </a:lnSpc>
              </a:pPr>
              <a:endParaRPr lang="zh-CN" altLang="en-US" sz="1600">
                <a:cs typeface="+mn-ea"/>
                <a:sym typeface="+mn-lt"/>
              </a:endParaRPr>
            </a:p>
            <a:p>
              <a:pPr algn="just" fontAlgn="auto">
                <a:lnSpc>
                  <a:spcPct val="200000"/>
                </a:lnSpc>
              </a:pPr>
              <a:r>
                <a:rPr lang="zh-CN" altLang="en-US" sz="1600">
                  <a:cs typeface="+mn-ea"/>
                  <a:sym typeface="+mn-lt"/>
                </a:rPr>
                <a:t>昨夜斗回北，今朝岁起东；</a:t>
              </a:r>
            </a:p>
            <a:p>
              <a:pPr algn="just" fontAlgn="auto">
                <a:lnSpc>
                  <a:spcPct val="200000"/>
                </a:lnSpc>
              </a:pPr>
              <a:r>
                <a:rPr lang="zh-CN" altLang="en-US" sz="1600">
                  <a:cs typeface="+mn-ea"/>
                  <a:sym typeface="+mn-lt"/>
                </a:rPr>
                <a:t>我年已强仕，无禄尚忧农。</a:t>
              </a:r>
            </a:p>
            <a:p>
              <a:pPr algn="just" fontAlgn="auto">
                <a:lnSpc>
                  <a:spcPct val="200000"/>
                </a:lnSpc>
              </a:pPr>
              <a:r>
                <a:rPr lang="zh-CN" altLang="en-US" sz="1600">
                  <a:cs typeface="+mn-ea"/>
                  <a:sym typeface="+mn-lt"/>
                </a:rPr>
                <a:t>桑野就耕父，荷锄随牧童；</a:t>
              </a:r>
            </a:p>
            <a:p>
              <a:pPr algn="just" fontAlgn="auto">
                <a:lnSpc>
                  <a:spcPct val="200000"/>
                </a:lnSpc>
              </a:pPr>
              <a:r>
                <a:rPr lang="zh-CN" altLang="en-US" sz="1600">
                  <a:cs typeface="+mn-ea"/>
                  <a:sym typeface="+mn-lt"/>
                </a:rPr>
                <a:t>田家占气候，共说此年丰。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651" y="3849"/>
              <a:ext cx="4368" cy="4117"/>
              <a:chOff x="7396" y="3813"/>
              <a:chExt cx="4368" cy="4117"/>
            </a:xfrm>
          </p:grpSpPr>
          <p:sp>
            <p:nvSpPr>
              <p:cNvPr id="6" name="矩形: 圆角 9"/>
              <p:cNvSpPr/>
              <p:nvPr/>
            </p:nvSpPr>
            <p:spPr>
              <a:xfrm>
                <a:off x="7504" y="3813"/>
                <a:ext cx="4260" cy="4117"/>
              </a:xfrm>
              <a:prstGeom prst="roundRect">
                <a:avLst>
                  <a:gd name="adj" fmla="val 3404"/>
                </a:avLst>
              </a:prstGeom>
              <a:noFill/>
              <a:ln>
                <a:solidFill>
                  <a:srgbClr val="C71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7396" y="4108"/>
                <a:ext cx="4100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000" b="1">
                    <a:solidFill>
                      <a:srgbClr val="C71333"/>
                    </a:solidFill>
                    <a:cs typeface="+mn-ea"/>
                    <a:sym typeface="+mn-lt"/>
                  </a:rPr>
                  <a:t>《田家元旦》</a:t>
                </a:r>
                <a:r>
                  <a:rPr lang="zh-CN" altLang="en-US" sz="1600">
                    <a:cs typeface="+mn-ea"/>
                    <a:sym typeface="+mn-lt"/>
                  </a:rPr>
                  <a:t>唐·孟浩然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1379220" y="2172970"/>
            <a:ext cx="1763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spc="100" dirty="0">
                <a:solidFill>
                  <a:srgbClr val="C71333"/>
                </a:solidFill>
                <a:uFillTx/>
                <a:cs typeface="+mn-ea"/>
                <a:sym typeface="+mn-lt"/>
              </a:rPr>
              <a:t>诗词赏析</a:t>
            </a:r>
          </a:p>
        </p:txBody>
      </p:sp>
      <p:pic>
        <p:nvPicPr>
          <p:cNvPr id="13" name="图片 12" descr="C:/Users/Administrator/AppData/Local/Temp/picturecompress_20211207104627/output_7.pngoutput_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5780" y="2690495"/>
            <a:ext cx="3112770" cy="3112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1985" y="2967990"/>
            <a:ext cx="663321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世界各地的元旦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1774825" y="4319270"/>
            <a:ext cx="4367530" cy="4978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srgbClr val="B10A25">
                      <a:alpha val="40000"/>
                    </a:srgbClr>
                  </a:outerShdw>
                </a:effectLst>
                <a:cs typeface="+mn-ea"/>
                <a:sym typeface="+mn-lt"/>
              </a:rPr>
              <a:t>2022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srgbClr val="B10A25">
                      <a:alpha val="40000"/>
                    </a:srgbClr>
                  </a:outerShdw>
                </a:effectLst>
                <a:cs typeface="+mn-ea"/>
                <a:sym typeface="+mn-lt"/>
              </a:rPr>
              <a:t>年庆祝元旦迎新年主题班会</a:t>
            </a:r>
          </a:p>
        </p:txBody>
      </p:sp>
      <p:sp>
        <p:nvSpPr>
          <p:cNvPr id="22" name="椭圆 21"/>
          <p:cNvSpPr/>
          <p:nvPr/>
        </p:nvSpPr>
        <p:spPr>
          <a:xfrm>
            <a:off x="3508506" y="1754288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dirty="0">
                <a:solidFill>
                  <a:srgbClr val="C71333"/>
                </a:solidFill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edge/>
      </p:transition>
    </mc:Choice>
    <mc:Fallback xmlns="">
      <p:transition spd="slow" advTm="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rypnid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Microsoft Office PowerPoint</Application>
  <PresentationFormat>宽屏</PresentationFormat>
  <Paragraphs>87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方正卡通简体</vt:lpstr>
      <vt:lpstr>思源黑体 CN Normal</vt:lpstr>
      <vt:lpstr>宋体</vt:lpstr>
      <vt:lpstr>微软雅黑</vt:lpstr>
      <vt:lpstr>Arial</vt:lpstr>
      <vt:lpstr>Calibri</vt:lpstr>
      <vt:lpstr> www.2ppt.com</vt:lpstr>
      <vt:lpstr>自定义设计方案</vt:lpstr>
      <vt:lpstr>庆元旦迎新年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庆元旦迎新年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2022-03-11T03:47:23Z</dcterms:created>
  <dcterms:modified xsi:type="dcterms:W3CDTF">2023-01-10T11:07:08Z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12624BDF29F64BCDBD0B21761C408C67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