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8" r:id="rId2"/>
    <p:sldId id="269" r:id="rId3"/>
    <p:sldId id="298" r:id="rId4"/>
    <p:sldId id="299" r:id="rId5"/>
    <p:sldId id="309" r:id="rId6"/>
    <p:sldId id="274" r:id="rId7"/>
    <p:sldId id="276" r:id="rId8"/>
    <p:sldId id="271" r:id="rId9"/>
    <p:sldId id="300" r:id="rId10"/>
    <p:sldId id="277" r:id="rId11"/>
    <p:sldId id="279" r:id="rId12"/>
    <p:sldId id="303" r:id="rId13"/>
    <p:sldId id="275" r:id="rId14"/>
    <p:sldId id="305" r:id="rId15"/>
    <p:sldId id="281" r:id="rId16"/>
    <p:sldId id="307" r:id="rId17"/>
    <p:sldId id="294" r:id="rId18"/>
    <p:sldId id="295" r:id="rId19"/>
    <p:sldId id="308" r:id="rId20"/>
  </p:sldIdLst>
  <p:sldSz cx="9144000" cy="6858000" type="screen4x3"/>
  <p:notesSz cx="7104063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6" autoAdjust="0"/>
    <p:restoredTop sz="94665" autoAdjust="0"/>
  </p:normalViewPr>
  <p:slideViewPr>
    <p:cSldViewPr snapToGrid="0">
      <p:cViewPr>
        <p:scale>
          <a:sx n="100" d="100"/>
          <a:sy n="100" d="100"/>
        </p:scale>
        <p:origin x="-28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1F090A-CE6B-4540-98C6-E1DACDE08E2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8BB26-56C2-42B0-94E0-290435D3250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8BB26-56C2-42B0-94E0-290435D32502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4343400"/>
            <a:ext cx="7772400" cy="1009650"/>
          </a:xfrm>
        </p:spPr>
        <p:txBody>
          <a:bodyPr/>
          <a:lstStyle>
            <a:lvl1pPr algn="r"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5562600"/>
            <a:ext cx="6400800" cy="7620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0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3988"/>
            <a:ext cx="2057400" cy="59721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3988"/>
            <a:ext cx="6019800" cy="59721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3988"/>
            <a:ext cx="822960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16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•"/>
        <a:defRPr sz="16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14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5"/>
          <p:cNvSpPr>
            <a:spLocks noChangeArrowheads="1"/>
          </p:cNvSpPr>
          <p:nvPr/>
        </p:nvSpPr>
        <p:spPr bwMode="auto">
          <a:xfrm>
            <a:off x="0" y="2330580"/>
            <a:ext cx="9144000" cy="110799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zh-CN" altLang="en-US" sz="6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  <a:endParaRPr lang="zh-CN" altLang="en-US" sz="6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48" name="文本框 5"/>
          <p:cNvSpPr txBox="1">
            <a:spLocks noChangeArrowheads="1"/>
          </p:cNvSpPr>
          <p:nvPr/>
        </p:nvSpPr>
        <p:spPr bwMode="auto">
          <a:xfrm>
            <a:off x="527448" y="149225"/>
            <a:ext cx="5236369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Unit 5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Buying and Selling 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924754" y="5563845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59569" y="756377"/>
            <a:ext cx="8745141" cy="61199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7</a:t>
            </a:r>
            <a:r>
              <a:rPr lang="zh-CN" altLang="en-US" sz="2400" b="1" dirty="0">
                <a:latin typeface="Times New Roman" panose="02020603050405020304" pitchFamily="18" charset="0"/>
              </a:rPr>
              <a:t>．你能猜出下面这些句子的意思吗？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      Can you guess ________ ________ ________ the sentences below?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8</a:t>
            </a:r>
            <a:r>
              <a:rPr lang="zh-CN" altLang="en-US" sz="2400" b="1" dirty="0">
                <a:latin typeface="Times New Roman" panose="02020603050405020304" pitchFamily="18" charset="0"/>
              </a:rPr>
              <a:t>．一天，刘老师收到了她英国朋友罗斯的电子邮件。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     One day, Ms. Liu _______ an e­mail _____ Rose, her English friend.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9</a:t>
            </a:r>
            <a:r>
              <a:rPr lang="zh-CN" altLang="en-US" sz="2400" b="1" dirty="0">
                <a:latin typeface="Times New Roman" panose="02020603050405020304" pitchFamily="18" charset="0"/>
              </a:rPr>
              <a:t>．找到方法去吸引他们的目光。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      Find ways to ________ ________ ________</a:t>
            </a:r>
            <a:r>
              <a:rPr lang="zh-CN" altLang="en-US" sz="2400" b="1" dirty="0">
                <a:latin typeface="Times New Roman" panose="02020603050405020304" pitchFamily="18" charset="0"/>
              </a:rPr>
              <a:t>．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10</a:t>
            </a:r>
            <a:r>
              <a:rPr lang="zh-CN" altLang="en-US" sz="2400" b="1" dirty="0">
                <a:latin typeface="Times New Roman" panose="02020603050405020304" pitchFamily="18" charset="0"/>
              </a:rPr>
              <a:t>．不到一个小时我就卖完了我的曲奇饼干！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        I ________ ________ ________ my cookies in less than an hour!</a:t>
            </a: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3019425" y="3065612"/>
            <a:ext cx="42386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received 	            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from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3019425" y="1249363"/>
            <a:ext cx="4467225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 	      meanings 		of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1110854" y="142875"/>
            <a:ext cx="4487465" cy="585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2547342" y="4588025"/>
            <a:ext cx="518279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catch 	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their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eye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1446610" y="5826126"/>
            <a:ext cx="4466034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sold 	        out 	       of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3" grpId="0"/>
      <p:bldP spid="6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组合 3"/>
          <p:cNvGrpSpPr/>
          <p:nvPr/>
        </p:nvGrpSpPr>
        <p:grpSpPr bwMode="auto">
          <a:xfrm>
            <a:off x="58341" y="893764"/>
            <a:ext cx="2853928" cy="846137"/>
            <a:chOff x="77471" y="894080"/>
            <a:chExt cx="3804982" cy="845185"/>
          </a:xfrm>
        </p:grpSpPr>
        <p:pic>
          <p:nvPicPr>
            <p:cNvPr id="16395" name="图片 1" descr="图标-03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77471" y="894080"/>
              <a:ext cx="3804982" cy="845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" name="文本框 2"/>
            <p:cNvSpPr txBox="1"/>
            <p:nvPr/>
          </p:nvSpPr>
          <p:spPr>
            <a:xfrm>
              <a:off x="401299" y="1065337"/>
              <a:ext cx="3118593" cy="52263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基础知识迁移</a:t>
              </a:r>
            </a:p>
          </p:txBody>
        </p:sp>
      </p:grp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541735" y="1515954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A6AD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单词回顾</a:t>
            </a:r>
            <a:r>
              <a:rPr lang="zh-CN" altLang="en-US" sz="2400" b="1" dirty="0">
                <a:solidFill>
                  <a:srgbClr val="00A6AD"/>
                </a:solidFill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16387" name="Picture 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87" y="1679575"/>
            <a:ext cx="63104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269796" y="2162285"/>
            <a:ext cx="8490347" cy="445795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Ⅰ.</a:t>
            </a:r>
            <a:r>
              <a:rPr lang="zh-CN" altLang="en-US" sz="2400" b="1" dirty="0">
                <a:latin typeface="Times New Roman" panose="02020603050405020304" pitchFamily="18" charset="0"/>
              </a:rPr>
              <a:t>根据句意及汉语提示完成句子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1. How much did you p________ for the computer?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2</a:t>
            </a:r>
            <a:r>
              <a:rPr lang="zh-CN" altLang="en-US" sz="2400" b="1" dirty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</a:rPr>
              <a:t>The coat costs 100 d________. Don't you think it is expensive?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3</a:t>
            </a:r>
            <a:r>
              <a:rPr lang="zh-CN" altLang="en-US" sz="2400" b="1" dirty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</a:rPr>
              <a:t>We picked________ (</a:t>
            </a:r>
            <a:r>
              <a:rPr lang="zh-CN" altLang="en-US" sz="2400" b="1" dirty="0">
                <a:latin typeface="Times New Roman" panose="02020603050405020304" pitchFamily="18" charset="0"/>
              </a:rPr>
              <a:t>十六</a:t>
            </a:r>
            <a:r>
              <a:rPr lang="en-US" altLang="zh-CN" sz="2400" b="1" dirty="0">
                <a:latin typeface="Times New Roman" panose="02020603050405020304" pitchFamily="18" charset="0"/>
              </a:rPr>
              <a:t>) pears and put them in the basket.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4</a:t>
            </a:r>
            <a:r>
              <a:rPr lang="zh-CN" altLang="en-US" sz="2400" b="1" dirty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</a:rPr>
              <a:t>Lucy bought some________ (</a:t>
            </a:r>
            <a:r>
              <a:rPr lang="zh-CN" altLang="en-US" sz="2400" b="1" dirty="0">
                <a:latin typeface="Times New Roman" panose="02020603050405020304" pitchFamily="18" charset="0"/>
              </a:rPr>
              <a:t>海报</a:t>
            </a:r>
            <a:r>
              <a:rPr lang="en-US" altLang="zh-CN" sz="2400" b="1" dirty="0">
                <a:latin typeface="Times New Roman" panose="02020603050405020304" pitchFamily="18" charset="0"/>
              </a:rPr>
              <a:t>) of movie stars.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5</a:t>
            </a:r>
            <a:r>
              <a:rPr lang="zh-CN" altLang="en-US" sz="2400" b="1" dirty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</a:rPr>
              <a:t>Look! Mrs.  Smith is________ (</a:t>
            </a:r>
            <a:r>
              <a:rPr lang="zh-CN" altLang="en-US" sz="2400" b="1" dirty="0">
                <a:latin typeface="Times New Roman" panose="02020603050405020304" pitchFamily="18" charset="0"/>
              </a:rPr>
              <a:t>烘烤</a:t>
            </a:r>
            <a:r>
              <a:rPr lang="en-US" altLang="zh-CN" sz="2400" b="1" dirty="0">
                <a:latin typeface="Times New Roman" panose="02020603050405020304" pitchFamily="18" charset="0"/>
              </a:rPr>
              <a:t>) some bread in the kitchen.</a:t>
            </a:r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3544491" y="2770188"/>
            <a:ext cx="3013472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ay　</a:t>
            </a: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4101704" y="3232150"/>
            <a:ext cx="131814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ollars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2226469" y="4283076"/>
            <a:ext cx="1703785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sixteen</a:t>
            </a:r>
          </a:p>
        </p:txBody>
      </p:sp>
      <p:sp>
        <p:nvSpPr>
          <p:cNvPr id="16392" name="Rectangle 5"/>
          <p:cNvSpPr>
            <a:spLocks noChangeArrowheads="1"/>
          </p:cNvSpPr>
          <p:nvPr/>
        </p:nvSpPr>
        <p:spPr bwMode="auto">
          <a:xfrm>
            <a:off x="1110854" y="142875"/>
            <a:ext cx="4487465" cy="585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3144441" y="4919663"/>
            <a:ext cx="3013472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posters　</a:t>
            </a: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3930254" y="5532438"/>
            <a:ext cx="3012281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baking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3" grpId="0" autoUpdateAnimBg="0"/>
      <p:bldP spid="17" grpId="0" autoUpdateAnimBg="0"/>
      <p:bldP spid="18" grpId="0" autoUpdateAnimBg="0"/>
      <p:bldP spid="14" grpId="0" autoUpdateAnimBg="0"/>
      <p:bldP spid="1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65523" y="1524803"/>
            <a:ext cx="8411765" cy="39703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Ⅱ.</a:t>
            </a:r>
            <a:r>
              <a:rPr lang="zh-CN" altLang="en-US" sz="2400" b="1" dirty="0">
                <a:latin typeface="Times New Roman" panose="02020603050405020304" pitchFamily="18" charset="0"/>
              </a:rPr>
              <a:t>用所给单词的适当形式填空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</a:rPr>
              <a:t>Have you ________ (hear) of Earth Day?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2</a:t>
            </a:r>
            <a:r>
              <a:rPr lang="zh-CN" altLang="en-US" sz="2400" b="1" dirty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</a:rPr>
              <a:t>I'm ________ (surprise) to see my old friends in the city.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3</a:t>
            </a:r>
            <a:r>
              <a:rPr lang="zh-CN" altLang="en-US" sz="2400" b="1" dirty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</a:rPr>
              <a:t>I'm not sure if he ________ (succeed) in the coming exam.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4</a:t>
            </a:r>
            <a:r>
              <a:rPr lang="zh-CN" altLang="en-US" sz="2400" b="1" dirty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</a:rPr>
              <a:t>The girl has an________ (interested) in collect­ing stamps.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5</a:t>
            </a:r>
            <a:r>
              <a:rPr lang="zh-CN" altLang="en-US" sz="2400" b="1" dirty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</a:rPr>
              <a:t>Mr. Black asks the kids not to swim in the river, because it's 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too________ </a:t>
            </a:r>
            <a:r>
              <a:rPr lang="en-US" altLang="zh-CN" sz="2400" b="1" dirty="0">
                <a:latin typeface="Times New Roman" panose="02020603050405020304" pitchFamily="18" charset="0"/>
              </a:rPr>
              <a:t>(danger)</a:t>
            </a:r>
            <a:r>
              <a:rPr lang="zh-CN" altLang="en-US" sz="2400" b="1" dirty="0">
                <a:latin typeface="Times New Roman" panose="02020603050405020304" pitchFamily="18" charset="0"/>
              </a:rPr>
              <a:t>．</a:t>
            </a:r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2221706" y="2049611"/>
            <a:ext cx="12634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heard　</a:t>
            </a: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322891" y="2635101"/>
            <a:ext cx="143340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surprised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1110854" y="142875"/>
            <a:ext cx="4487465" cy="585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2962275" y="3181797"/>
            <a:ext cx="205697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will succeed　</a:t>
            </a: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auto">
          <a:xfrm>
            <a:off x="2853449" y="3764111"/>
            <a:ext cx="14791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interest　</a:t>
            </a:r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925116" y="4991397"/>
            <a:ext cx="154805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dangerous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9" grpId="0" autoUpdateAnimBg="0"/>
      <p:bldP spid="20" grpId="0" autoUpdateAnimBg="0"/>
      <p:bldP spid="6" grpId="0" autoUpdateAnimBg="0"/>
      <p:bldP spid="7" grpId="0" autoUpdateAnimBg="0"/>
      <p:bldP spid="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777478" y="1085742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A6AD"/>
                </a:solidFill>
                <a:latin typeface="Times New Roman" panose="02020603050405020304" pitchFamily="18" charset="0"/>
              </a:rPr>
              <a:t>短语运用</a:t>
            </a:r>
            <a:r>
              <a:rPr lang="zh-CN" altLang="en-US" sz="24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18434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5794" y="1249364"/>
            <a:ext cx="64294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442913" y="1420068"/>
            <a:ext cx="8547497" cy="50783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用方框中所给短语的适当形式填空</a:t>
            </a:r>
            <a:endParaRPr lang="en-US" altLang="zh-CN" sz="2400" b="1" dirty="0"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altLang="zh-CN" sz="2400" b="1" dirty="0"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</a:rPr>
              <a:t>There will be a football match next year. They need some 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young players </a:t>
            </a:r>
            <a:r>
              <a:rPr lang="en-US" altLang="zh-CN" sz="2400" b="1" dirty="0">
                <a:latin typeface="Times New Roman" panose="02020603050405020304" pitchFamily="18" charset="0"/>
              </a:rPr>
              <a:t>to ____________ their team.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2</a:t>
            </a:r>
            <a:r>
              <a:rPr lang="zh-CN" altLang="en-US" sz="2400" b="1" dirty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</a:rPr>
              <a:t>My sister is ____________ the ladder means she gets a better job.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3</a:t>
            </a:r>
            <a:r>
              <a:rPr lang="zh-CN" altLang="en-US" sz="2400" b="1" dirty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</a:rPr>
              <a:t>I won't ____________ the books before I receive them.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4</a:t>
            </a:r>
            <a:r>
              <a:rPr lang="zh-CN" altLang="en-US" sz="2400" b="1" dirty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</a:rPr>
              <a:t>The little boy ____________ the policeman and asked for help.</a:t>
            </a: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2787254" y="3133726"/>
            <a:ext cx="2025254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beef up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2674114" y="3595689"/>
            <a:ext cx="204254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moving up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8" name="Rectangle 5"/>
          <p:cNvSpPr>
            <a:spLocks noChangeArrowheads="1"/>
          </p:cNvSpPr>
          <p:nvPr/>
        </p:nvSpPr>
        <p:spPr bwMode="auto">
          <a:xfrm>
            <a:off x="1110854" y="142875"/>
            <a:ext cx="4487465" cy="585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442913" y="1960673"/>
          <a:ext cx="8017669" cy="701040"/>
        </p:xfrm>
        <a:graphic>
          <a:graphicData uri="http://schemas.openxmlformats.org/drawingml/2006/table">
            <a:tbl>
              <a:tblPr/>
              <a:tblGrid>
                <a:gridCol w="80176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come up to, pay for, beef up, move up, be surprised to, have an interest in, stand out, catch people's eye, less than, sell out of</a:t>
                      </a:r>
                      <a:endParaRPr kumimoji="0" lang="zh-CN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2132410" y="4740276"/>
            <a:ext cx="1443038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pay for </a:t>
            </a: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3034904" y="5345114"/>
            <a:ext cx="2444353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came up to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 autoUpdateAnimBg="0"/>
      <p:bldP spid="17" grpId="0" autoUpdateAnimBg="0"/>
      <p:bldP spid="9" grpId="0" autoUpdateAnimBg="0"/>
      <p:bldP spid="1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197644" y="1346230"/>
            <a:ext cx="9013031" cy="45243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5</a:t>
            </a:r>
            <a:r>
              <a:rPr lang="zh-CN" altLang="en-US" sz="2400" b="1" dirty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</a:rPr>
              <a:t>I ____________ find that man was so trusting.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6. My brother ____________ music.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7</a:t>
            </a:r>
            <a:r>
              <a:rPr lang="zh-CN" altLang="en-US" sz="2400" b="1" dirty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</a:rPr>
              <a:t>If you want to ____________ among your classmates, you 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should spend </a:t>
            </a:r>
            <a:r>
              <a:rPr lang="en-US" altLang="zh-CN" sz="2400" b="1" dirty="0">
                <a:latin typeface="Times New Roman" panose="02020603050405020304" pitchFamily="18" charset="0"/>
              </a:rPr>
              <a:t>more time on your study.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8</a:t>
            </a:r>
            <a:r>
              <a:rPr lang="zh-CN" altLang="en-US" sz="2400" b="1" dirty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</a:rPr>
              <a:t>The girl wears her new dress to _____________</a:t>
            </a:r>
            <a:r>
              <a:rPr lang="zh-CN" altLang="en-US" sz="2400" b="1" dirty="0">
                <a:latin typeface="Times New Roman" panose="02020603050405020304" pitchFamily="18" charset="0"/>
              </a:rPr>
              <a:t>．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9</a:t>
            </a:r>
            <a:r>
              <a:rPr lang="zh-CN" altLang="en-US" sz="2400" b="1" dirty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</a:rPr>
              <a:t>I'm sorry we have ____________ all the apples.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10</a:t>
            </a:r>
            <a:r>
              <a:rPr lang="zh-CN" altLang="en-US" sz="2400" b="1" dirty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</a:rPr>
              <a:t>It took me ____________ ten minutes to walk to the movie theatre.</a:t>
            </a: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1963341" y="1919436"/>
            <a:ext cx="258198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has an interest in  </a:t>
            </a: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2692004" y="2565401"/>
            <a:ext cx="2068115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stand out    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1110854" y="142875"/>
            <a:ext cx="4487465" cy="585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5074444" y="3617268"/>
            <a:ext cx="267893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catch people's eye  </a:t>
            </a:r>
          </a:p>
        </p:txBody>
      </p:sp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3156362" y="4226869"/>
            <a:ext cx="170751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sold out of  </a:t>
            </a: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809625" y="1192361"/>
            <a:ext cx="26500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was surprised to　</a:t>
            </a: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2592936" y="4723609"/>
            <a:ext cx="132279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less than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 autoUpdateAnimBg="0"/>
      <p:bldP spid="9" grpId="0" autoUpdateAnimBg="0"/>
      <p:bldP spid="7" grpId="0" autoUpdateAnimBg="0"/>
      <p:bldP spid="13" grpId="0" autoUpdateAnimBg="0"/>
      <p:bldP spid="16" grpId="0" autoUpdateAnimBg="0"/>
      <p:bldP spid="1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541735" y="912704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A6AD"/>
                </a:solidFill>
                <a:latin typeface="Times New Roman" panose="02020603050405020304" pitchFamily="18" charset="0"/>
              </a:rPr>
              <a:t>句型突破</a:t>
            </a:r>
            <a:r>
              <a:rPr lang="zh-CN" altLang="en-US" sz="24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20482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8619" y="1047750"/>
            <a:ext cx="63104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63142" y="1218585"/>
            <a:ext cx="8432006" cy="5563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latin typeface="+mn-lt"/>
                <a:ea typeface="+mn-ea"/>
              </a:rPr>
              <a:t>Ⅰ.</a:t>
            </a:r>
            <a:r>
              <a:rPr lang="zh-CN" altLang="en-US" sz="2400" b="1" dirty="0">
                <a:latin typeface="+mn-lt"/>
                <a:ea typeface="+mn-ea"/>
              </a:rPr>
              <a:t>按要求完成下列各题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latin typeface="+mn-lt"/>
                <a:ea typeface="+mn-ea"/>
              </a:rPr>
              <a:t>1</a:t>
            </a:r>
            <a:r>
              <a:rPr lang="zh-CN" altLang="en-US" sz="2400" b="1" dirty="0">
                <a:latin typeface="+mn-lt"/>
                <a:ea typeface="+mn-ea"/>
              </a:rPr>
              <a:t>．</a:t>
            </a:r>
            <a:r>
              <a:rPr lang="en-US" altLang="zh-CN" sz="2400" b="1" dirty="0">
                <a:latin typeface="+mn-lt"/>
                <a:ea typeface="+mn-ea"/>
              </a:rPr>
              <a:t>The new car cost him 50</a:t>
            </a:r>
            <a:r>
              <a:rPr lang="zh-CN" altLang="en-US" sz="2400" b="1" dirty="0">
                <a:latin typeface="+mn-lt"/>
                <a:ea typeface="+mn-ea"/>
              </a:rPr>
              <a:t>，</a:t>
            </a:r>
            <a:r>
              <a:rPr lang="en-US" altLang="zh-CN" sz="2400" b="1" dirty="0">
                <a:latin typeface="+mn-lt"/>
                <a:ea typeface="+mn-ea"/>
              </a:rPr>
              <a:t>000 yuan. (</a:t>
            </a:r>
            <a:r>
              <a:rPr lang="zh-CN" altLang="en-US" sz="2400" b="1" dirty="0">
                <a:latin typeface="+mn-lt"/>
                <a:ea typeface="+mn-ea"/>
              </a:rPr>
              <a:t>改为同义句</a:t>
            </a:r>
            <a:r>
              <a:rPr lang="en-US" altLang="zh-CN" sz="2400" b="1" dirty="0">
                <a:latin typeface="+mn-lt"/>
                <a:ea typeface="+mn-ea"/>
              </a:rPr>
              <a:t>)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latin typeface="+mn-lt"/>
                <a:ea typeface="+mn-ea"/>
              </a:rPr>
              <a:t>      He__________ 50</a:t>
            </a:r>
            <a:r>
              <a:rPr lang="zh-CN" altLang="en-US" sz="2400" b="1" dirty="0">
                <a:latin typeface="+mn-lt"/>
                <a:ea typeface="+mn-ea"/>
              </a:rPr>
              <a:t>，</a:t>
            </a:r>
            <a:r>
              <a:rPr lang="en-US" altLang="zh-CN" sz="2400" b="1" dirty="0">
                <a:latin typeface="+mn-lt"/>
                <a:ea typeface="+mn-ea"/>
              </a:rPr>
              <a:t>000 yuan ________ the new car.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latin typeface="+mn-lt"/>
                <a:ea typeface="+mn-ea"/>
              </a:rPr>
              <a:t>2</a:t>
            </a:r>
            <a:r>
              <a:rPr lang="zh-CN" altLang="en-US" sz="2400" b="1" dirty="0">
                <a:latin typeface="+mn-lt"/>
                <a:ea typeface="+mn-ea"/>
              </a:rPr>
              <a:t>．</a:t>
            </a:r>
            <a:r>
              <a:rPr lang="en-US" altLang="zh-CN" sz="2400" b="1" dirty="0">
                <a:latin typeface="+mn-lt"/>
                <a:ea typeface="+mn-ea"/>
              </a:rPr>
              <a:t>Our basketball team is going to play </a:t>
            </a:r>
            <a:r>
              <a:rPr lang="en-US" altLang="zh-CN" sz="2400" b="1" u="heavy" dirty="0">
                <a:latin typeface="+mn-lt"/>
                <a:ea typeface="+mn-ea"/>
              </a:rPr>
              <a:t>in Shijia­zhuang</a:t>
            </a:r>
            <a:r>
              <a:rPr lang="zh-CN" altLang="en-US" sz="2400" b="1" dirty="0">
                <a:latin typeface="+mn-lt"/>
                <a:ea typeface="+mn-ea"/>
              </a:rPr>
              <a:t>．</a:t>
            </a:r>
            <a:r>
              <a:rPr lang="en-US" altLang="zh-CN" sz="2400" b="1" dirty="0">
                <a:latin typeface="+mn-lt"/>
                <a:ea typeface="+mn-ea"/>
              </a:rPr>
              <a:t>(</a:t>
            </a:r>
            <a:r>
              <a:rPr lang="zh-CN" altLang="en-US" sz="2400" b="1" dirty="0">
                <a:latin typeface="+mn-lt"/>
                <a:ea typeface="+mn-ea"/>
              </a:rPr>
              <a:t>对画线 </a:t>
            </a:r>
            <a:endParaRPr lang="en-US" altLang="zh-CN" sz="2400" b="1" dirty="0">
              <a:latin typeface="+mn-lt"/>
              <a:ea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latin typeface="+mn-lt"/>
                <a:ea typeface="+mn-ea"/>
              </a:rPr>
              <a:t>      </a:t>
            </a:r>
            <a:r>
              <a:rPr lang="zh-CN" altLang="en-US" sz="2400" b="1" dirty="0">
                <a:latin typeface="+mn-lt"/>
                <a:ea typeface="+mn-ea"/>
              </a:rPr>
              <a:t>部分提问</a:t>
            </a:r>
            <a:r>
              <a:rPr lang="en-US" altLang="zh-CN" sz="2400" b="1" dirty="0">
                <a:latin typeface="+mn-lt"/>
                <a:ea typeface="+mn-ea"/>
              </a:rPr>
              <a:t>)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latin typeface="+mn-lt"/>
                <a:ea typeface="+mn-ea"/>
              </a:rPr>
              <a:t>      ______ ________ your basketball team ________ ________ play?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latin typeface="+mn-lt"/>
                <a:ea typeface="+mn-ea"/>
              </a:rPr>
              <a:t>3</a:t>
            </a:r>
            <a:r>
              <a:rPr lang="zh-CN" altLang="en-US" sz="2400" b="1" dirty="0">
                <a:latin typeface="+mn-lt"/>
                <a:ea typeface="+mn-ea"/>
              </a:rPr>
              <a:t>．</a:t>
            </a:r>
            <a:r>
              <a:rPr lang="en-US" altLang="zh-CN" sz="2400" b="1" dirty="0">
                <a:latin typeface="+mn-lt"/>
                <a:ea typeface="+mn-ea"/>
              </a:rPr>
              <a:t>I think it would be safe to ride a bicycle.(</a:t>
            </a:r>
            <a:r>
              <a:rPr lang="zh-CN" altLang="en-US" sz="2400" b="1" dirty="0">
                <a:latin typeface="+mn-lt"/>
                <a:ea typeface="+mn-ea"/>
              </a:rPr>
              <a:t>改为否定句</a:t>
            </a:r>
            <a:r>
              <a:rPr lang="en-US" altLang="zh-CN" sz="2400" b="1" dirty="0">
                <a:latin typeface="+mn-lt"/>
                <a:ea typeface="+mn-ea"/>
              </a:rPr>
              <a:t>)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latin typeface="+mn-lt"/>
                <a:ea typeface="+mn-ea"/>
              </a:rPr>
              <a:t>      I ________ ________ it would be safe to ride a bicycle.</a:t>
            </a:r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1110854" y="142875"/>
            <a:ext cx="4487465" cy="585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989410" y="2533800"/>
            <a:ext cx="577334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indent="266700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paid	 for/spent			      on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759619" y="4658946"/>
            <a:ext cx="7934325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indent="266700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	  is		 			         going 	       to                                    </a:t>
            </a:r>
            <a:endParaRPr lang="en-US" altLang="zh-CN" sz="2400" b="1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227535" y="6173788"/>
            <a:ext cx="258917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            think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6145" grpId="0"/>
      <p:bldP spid="6146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33375" y="931248"/>
            <a:ext cx="8761810" cy="5563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latin typeface="+mn-lt"/>
                <a:ea typeface="+mn-ea"/>
              </a:rPr>
              <a:t>4</a:t>
            </a:r>
            <a:r>
              <a:rPr lang="zh-CN" altLang="en-US" sz="2400" b="1" dirty="0">
                <a:latin typeface="+mn-lt"/>
                <a:ea typeface="+mn-ea"/>
              </a:rPr>
              <a:t>．</a:t>
            </a:r>
            <a:r>
              <a:rPr lang="en-US" altLang="zh-CN" sz="2400" b="1" dirty="0">
                <a:latin typeface="+mn-lt"/>
                <a:ea typeface="+mn-ea"/>
              </a:rPr>
              <a:t>The Danny Desk­-Cycle is only </a:t>
            </a:r>
            <a:r>
              <a:rPr lang="en-US" altLang="zh-CN" sz="2400" b="1" u="heavy" dirty="0">
                <a:latin typeface="+mn-lt"/>
                <a:ea typeface="+mn-ea"/>
              </a:rPr>
              <a:t>five dollars</a:t>
            </a:r>
            <a:r>
              <a:rPr lang="zh-CN" altLang="en-US" sz="2400" b="1" dirty="0">
                <a:latin typeface="+mn-lt"/>
                <a:ea typeface="+mn-ea"/>
              </a:rPr>
              <a:t>．</a:t>
            </a:r>
            <a:r>
              <a:rPr lang="en-US" altLang="zh-CN" sz="2400" b="1" dirty="0">
                <a:latin typeface="+mn-lt"/>
                <a:ea typeface="+mn-ea"/>
              </a:rPr>
              <a:t>(</a:t>
            </a:r>
            <a:r>
              <a:rPr lang="zh-CN" altLang="en-US" sz="2400" b="1" dirty="0">
                <a:latin typeface="+mn-lt"/>
                <a:ea typeface="+mn-ea"/>
              </a:rPr>
              <a:t>对画线部分提问</a:t>
            </a:r>
            <a:r>
              <a:rPr lang="en-US" altLang="zh-CN" sz="2400" b="1" dirty="0">
                <a:latin typeface="+mn-lt"/>
                <a:ea typeface="+mn-ea"/>
              </a:rPr>
              <a:t>)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latin typeface="+mn-lt"/>
                <a:ea typeface="+mn-ea"/>
              </a:rPr>
              <a:t>       ________ ________ is the Danny Desk-­Cycle?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latin typeface="+mn-lt"/>
                <a:ea typeface="+mn-ea"/>
              </a:rPr>
              <a:t>5</a:t>
            </a:r>
            <a:r>
              <a:rPr lang="zh-CN" altLang="en-US" sz="2400" b="1" dirty="0">
                <a:latin typeface="+mn-lt"/>
                <a:ea typeface="+mn-ea"/>
              </a:rPr>
              <a:t>．</a:t>
            </a:r>
            <a:r>
              <a:rPr lang="en-US" altLang="zh-CN" sz="2400" b="1" dirty="0">
                <a:latin typeface="+mn-lt"/>
                <a:ea typeface="+mn-ea"/>
              </a:rPr>
              <a:t>When does the train leave? I want to know.(</a:t>
            </a:r>
            <a:r>
              <a:rPr lang="zh-CN" altLang="en-US" sz="2400" b="1" dirty="0">
                <a:latin typeface="+mn-lt"/>
                <a:ea typeface="+mn-ea"/>
              </a:rPr>
              <a:t>改为复合句</a:t>
            </a:r>
            <a:r>
              <a:rPr lang="en-US" altLang="zh-CN" sz="2400" b="1" dirty="0">
                <a:latin typeface="+mn-lt"/>
                <a:ea typeface="+mn-ea"/>
              </a:rPr>
              <a:t>)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latin typeface="+mn-lt"/>
                <a:ea typeface="+mn-ea"/>
              </a:rPr>
              <a:t>       I want to know ________ the train ________</a:t>
            </a:r>
            <a:r>
              <a:rPr lang="zh-CN" altLang="en-US" sz="2400" b="1" dirty="0">
                <a:latin typeface="+mn-lt"/>
                <a:ea typeface="+mn-ea"/>
              </a:rPr>
              <a:t>．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latin typeface="+mn-lt"/>
                <a:ea typeface="+mn-ea"/>
              </a:rPr>
              <a:t>6</a:t>
            </a:r>
            <a:r>
              <a:rPr lang="zh-CN" altLang="en-US" sz="2400" b="1" dirty="0">
                <a:latin typeface="+mn-lt"/>
                <a:ea typeface="+mn-ea"/>
              </a:rPr>
              <a:t>．</a:t>
            </a:r>
            <a:r>
              <a:rPr lang="en-US" altLang="zh-CN" sz="2400" b="1" dirty="0">
                <a:latin typeface="+mn-lt"/>
                <a:ea typeface="+mn-ea"/>
              </a:rPr>
              <a:t>It was a great idea. (</a:t>
            </a:r>
            <a:r>
              <a:rPr lang="zh-CN" altLang="en-US" sz="2400" b="1" dirty="0">
                <a:latin typeface="+mn-lt"/>
                <a:ea typeface="+mn-ea"/>
              </a:rPr>
              <a:t>改为感叹句</a:t>
            </a:r>
            <a:r>
              <a:rPr lang="en-US" altLang="zh-CN" sz="2400" b="1" dirty="0">
                <a:latin typeface="+mn-lt"/>
                <a:ea typeface="+mn-ea"/>
              </a:rPr>
              <a:t>)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latin typeface="+mn-lt"/>
                <a:ea typeface="+mn-ea"/>
              </a:rPr>
              <a:t>      ________ ________ the idea was!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latin typeface="+mn-lt"/>
                <a:ea typeface="+mn-ea"/>
              </a:rPr>
              <a:t>7</a:t>
            </a:r>
            <a:r>
              <a:rPr lang="zh-CN" altLang="en-US" sz="2400" b="1" dirty="0">
                <a:latin typeface="+mn-lt"/>
                <a:ea typeface="+mn-ea"/>
              </a:rPr>
              <a:t>．</a:t>
            </a:r>
            <a:r>
              <a:rPr lang="en-US" altLang="zh-CN" sz="2400" b="1" dirty="0">
                <a:latin typeface="+mn-lt"/>
                <a:ea typeface="+mn-ea"/>
              </a:rPr>
              <a:t>I wonder if you are going to be a scientist. (</a:t>
            </a:r>
            <a:r>
              <a:rPr lang="zh-CN" altLang="en-US" sz="2400" b="1" dirty="0">
                <a:latin typeface="+mn-lt"/>
                <a:ea typeface="+mn-ea"/>
              </a:rPr>
              <a:t>改为同义句</a:t>
            </a:r>
            <a:r>
              <a:rPr lang="en-US" altLang="zh-CN" sz="2400" b="1" dirty="0">
                <a:latin typeface="+mn-lt"/>
                <a:ea typeface="+mn-ea"/>
              </a:rPr>
              <a:t>)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latin typeface="+mn-lt"/>
                <a:ea typeface="+mn-ea"/>
              </a:rPr>
              <a:t>      I ________ ________ ________ if you are going to be a scientist.</a:t>
            </a:r>
          </a:p>
        </p:txBody>
      </p:sp>
      <p:sp>
        <p:nvSpPr>
          <p:cNvPr id="21506" name="Rectangle 5"/>
          <p:cNvSpPr>
            <a:spLocks noChangeArrowheads="1"/>
          </p:cNvSpPr>
          <p:nvPr/>
        </p:nvSpPr>
        <p:spPr bwMode="auto">
          <a:xfrm>
            <a:off x="1110854" y="142875"/>
            <a:ext cx="4487465" cy="585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909638" y="1988197"/>
            <a:ext cx="31765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indent="266700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		 much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653904" y="3156100"/>
            <a:ext cx="458651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266700" eaLnBrk="0" hangingPunct="0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		         leaves  </a:t>
            </a:r>
            <a:endParaRPr lang="en-US" altLang="zh-CN" sz="2400" b="1">
              <a:solidFill>
                <a:srgbClr val="FF0000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757237" y="4307978"/>
            <a:ext cx="301800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266700" eaLnBrk="0" hangingPunct="0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	great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400" b="1" dirty="0">
              <a:solidFill>
                <a:srgbClr val="FF0000"/>
              </a:solidFill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977504" y="5389711"/>
            <a:ext cx="459773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266700" eaLnBrk="0" hangingPunct="0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want 	    to 		know</a:t>
            </a:r>
            <a:endParaRPr lang="en-US" altLang="zh-CN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121" grpId="0"/>
      <p:bldP spid="7" grpId="0"/>
      <p:bldP spid="6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84573" y="1543156"/>
            <a:ext cx="8422481" cy="33462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en-US" sz="2400" b="1" dirty="0">
                <a:latin typeface="Times New Roman" panose="02020603050405020304" pitchFamily="18" charset="0"/>
              </a:rPr>
              <a:t>8．Could you tell me how I can get to the park？(</a:t>
            </a:r>
            <a:r>
              <a:rPr lang="zh-CN" altLang="en-US" sz="2400" b="1" dirty="0">
                <a:latin typeface="Times New Roman" panose="02020603050405020304" pitchFamily="18" charset="0"/>
              </a:rPr>
              <a:t>改为简单句</a:t>
            </a:r>
            <a:r>
              <a:rPr lang="en-US" altLang="zh-CN" sz="2400" b="1" dirty="0">
                <a:latin typeface="Times New Roman" panose="02020603050405020304" pitchFamily="18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>
                <a:latin typeface="Times New Roman" panose="02020603050405020304" pitchFamily="18" charset="0"/>
              </a:rPr>
              <a:t>      Could you tell me________ ________ ________ to the park?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>
                <a:latin typeface="Times New Roman" panose="02020603050405020304" pitchFamily="18" charset="0"/>
              </a:rPr>
              <a:t>9．These cookies are cheap. He said.(</a:t>
            </a:r>
            <a:r>
              <a:rPr lang="zh-CN" altLang="en-US" sz="2400" b="1" dirty="0">
                <a:latin typeface="Times New Roman" panose="02020603050405020304" pitchFamily="18" charset="0"/>
              </a:rPr>
              <a:t>改为复合句</a:t>
            </a:r>
            <a:r>
              <a:rPr lang="en-US" altLang="zh-CN" sz="2400" b="1" dirty="0">
                <a:latin typeface="Times New Roman" panose="02020603050405020304" pitchFamily="18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>
                <a:latin typeface="Times New Roman" panose="02020603050405020304" pitchFamily="18" charset="0"/>
              </a:rPr>
              <a:t>      He said these cookies________ ________．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>
                <a:latin typeface="Times New Roman" panose="02020603050405020304" pitchFamily="18" charset="0"/>
              </a:rPr>
              <a:t>10．I have already finished my homework.(</a:t>
            </a:r>
            <a:r>
              <a:rPr lang="zh-CN" altLang="en-US" sz="2400" b="1" dirty="0">
                <a:latin typeface="Times New Roman" panose="02020603050405020304" pitchFamily="18" charset="0"/>
              </a:rPr>
              <a:t>改为一般疑问句</a:t>
            </a:r>
            <a:r>
              <a:rPr lang="en-US" altLang="zh-CN" sz="2400" b="1" dirty="0">
                <a:latin typeface="Times New Roman" panose="02020603050405020304" pitchFamily="18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        ________ </a:t>
            </a:r>
            <a:r>
              <a:rPr lang="en-US" altLang="en-US" sz="2400" b="1" dirty="0">
                <a:latin typeface="Times New Roman" panose="02020603050405020304" pitchFamily="18" charset="0"/>
              </a:rPr>
              <a:t>you ________ your homework ________？</a:t>
            </a:r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2919411" y="1969979"/>
            <a:ext cx="4767264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how 	    </a:t>
            </a:r>
            <a:r>
              <a:rPr lang="en-US" altLang="zh-CN" sz="24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to </a:t>
            </a: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		</a:t>
            </a:r>
            <a:r>
              <a:rPr lang="en-US" altLang="zh-CN" sz="24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get</a:t>
            </a:r>
            <a:endParaRPr lang="en-US" altLang="zh-CN" sz="2400" b="1" kern="1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3746897" y="3256110"/>
            <a:ext cx="480131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were  </a:t>
            </a:r>
            <a:r>
              <a:rPr lang="en-US" altLang="zh-CN" sz="24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cheap</a:t>
            </a: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			</a:t>
            </a:r>
            <a:endParaRPr lang="zh-CN" altLang="en-US" sz="24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997744" y="4251771"/>
            <a:ext cx="611738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Have		     </a:t>
            </a:r>
            <a:r>
              <a:rPr lang="en-US" altLang="zh-CN" sz="24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finished</a:t>
            </a: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			</a:t>
            </a:r>
            <a:r>
              <a:rPr lang="en-US" altLang="zh-CN" sz="24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yet</a:t>
            </a:r>
            <a:endParaRPr lang="zh-CN" altLang="en-US" sz="24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1110854" y="142875"/>
            <a:ext cx="4487465" cy="585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utoUpdateAnimBg="0"/>
      <p:bldP spid="10" grpId="0" autoUpdateAnimBg="0"/>
      <p:bldP spid="15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25041" y="1374012"/>
            <a:ext cx="8292703" cy="45243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Ⅱ.</a:t>
            </a:r>
            <a:r>
              <a:rPr lang="zh-CN" altLang="en-US" sz="2400" b="1" dirty="0">
                <a:latin typeface="Times New Roman" panose="02020603050405020304" pitchFamily="18" charset="0"/>
              </a:rPr>
              <a:t>连词成句</a:t>
            </a:r>
          </a:p>
          <a:p>
            <a:pPr algn="just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将所给词语连成句子，标点已给出，词语不得重复使用。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1. do, any, English, know, you, business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    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_____________________________________________?</a:t>
            </a:r>
            <a:endParaRPr lang="en-US" altLang="zh-CN" sz="2400" b="1" dirty="0"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2. store, when, open, your, new, will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    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_____________________________________________?</a:t>
            </a:r>
            <a:endParaRPr lang="en-US" altLang="zh-CN" sz="2400" b="1" dirty="0"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3. me, my, for, father, bread, baked, some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   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______________________________________________.</a:t>
            </a:r>
            <a:endParaRPr lang="en-US" altLang="zh-CN" sz="2400" b="1" dirty="0">
              <a:latin typeface="Times New Roman" panose="02020603050405020304" pitchFamily="18" charset="0"/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671513" y="3106739"/>
            <a:ext cx="5182791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Do you know any business English</a:t>
            </a: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671513" y="4198589"/>
            <a:ext cx="425154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When will your new store open</a:t>
            </a:r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1110854" y="142875"/>
            <a:ext cx="4487465" cy="585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695117" y="5326657"/>
            <a:ext cx="490320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My father baked some bread for me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utoUpdateAnimBg="0"/>
      <p:bldP spid="10" grpId="0" autoUpdateAnimBg="0"/>
      <p:bldP spid="7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352426" y="1399177"/>
            <a:ext cx="8356997" cy="22419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en-US" sz="2400" b="1" dirty="0">
                <a:latin typeface="Times New Roman" panose="02020603050405020304" pitchFamily="18" charset="0"/>
              </a:rPr>
              <a:t>4．need, products, quality, with, good, customers 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>
                <a:latin typeface="Times New Roman" panose="02020603050405020304" pitchFamily="18" charset="0"/>
              </a:rPr>
              <a:t>      _______________________________________________.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>
                <a:latin typeface="Times New Roman" panose="02020603050405020304" pitchFamily="18" charset="0"/>
              </a:rPr>
              <a:t>5．year, in, the, we're, red, this 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>
                <a:latin typeface="Times New Roman" panose="02020603050405020304" pitchFamily="18" charset="0"/>
              </a:rPr>
              <a:t>     ________________________________________________.</a:t>
            </a:r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auto">
          <a:xfrm>
            <a:off x="310753" y="1830279"/>
            <a:ext cx="7433071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Customers need products with good quality</a:t>
            </a:r>
          </a:p>
        </p:txBody>
      </p:sp>
      <p:sp>
        <p:nvSpPr>
          <p:cNvPr id="24579" name="Rectangle 5"/>
          <p:cNvSpPr>
            <a:spLocks noChangeArrowheads="1"/>
          </p:cNvSpPr>
          <p:nvPr/>
        </p:nvSpPr>
        <p:spPr bwMode="auto">
          <a:xfrm>
            <a:off x="1110854" y="142875"/>
            <a:ext cx="4487465" cy="585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407789" y="2974388"/>
            <a:ext cx="4631531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We're in the red this </a:t>
            </a:r>
            <a:r>
              <a:rPr lang="en-US" altLang="zh-CN" sz="24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year  </a:t>
            </a:r>
            <a:endParaRPr lang="en-US" altLang="zh-CN" sz="2400" b="1" kern="1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utoUpdateAnimBg="0"/>
      <p:bldP spid="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5"/>
          <p:cNvSpPr>
            <a:spLocks noChangeArrowheads="1"/>
          </p:cNvSpPr>
          <p:nvPr/>
        </p:nvSpPr>
        <p:spPr bwMode="auto">
          <a:xfrm>
            <a:off x="1110854" y="142875"/>
            <a:ext cx="4487465" cy="585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170" name="组合 2"/>
          <p:cNvGrpSpPr/>
          <p:nvPr/>
        </p:nvGrpSpPr>
        <p:grpSpPr bwMode="auto">
          <a:xfrm>
            <a:off x="86916" y="1044576"/>
            <a:ext cx="2708672" cy="676275"/>
            <a:chOff x="183" y="1646"/>
            <a:chExt cx="4986" cy="1063"/>
          </a:xfrm>
        </p:grpSpPr>
        <p:pic>
          <p:nvPicPr>
            <p:cNvPr id="7179" name="图片 3" descr="图标-02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83" y="1646"/>
              <a:ext cx="4986" cy="1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文本框 3"/>
            <p:cNvSpPr txBox="1"/>
            <p:nvPr/>
          </p:nvSpPr>
          <p:spPr>
            <a:xfrm>
              <a:off x="461" y="1766"/>
              <a:ext cx="4306" cy="82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基础知识清单</a:t>
              </a:r>
            </a:p>
          </p:txBody>
        </p:sp>
      </p:grp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541735" y="1731854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A6AD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重点单词 </a:t>
            </a:r>
          </a:p>
        </p:txBody>
      </p:sp>
      <p:pic>
        <p:nvPicPr>
          <p:cNvPr id="7172" name="Picture 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8619" y="1852613"/>
            <a:ext cx="63104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448867" y="2565614"/>
            <a:ext cx="8173640" cy="33462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根据汉语提示，写出下列单词及变形</a:t>
            </a:r>
            <a:endParaRPr lang="en-US" altLang="zh-CN" sz="2400" b="1" dirty="0"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</a:rPr>
              <a:t>．付</a:t>
            </a:r>
            <a:r>
              <a:rPr lang="en-US" altLang="zh-CN" sz="2400" b="1" dirty="0">
                <a:latin typeface="Times New Roman" panose="02020603050405020304" pitchFamily="18" charset="0"/>
              </a:rPr>
              <a:t>(</a:t>
            </a:r>
            <a:r>
              <a:rPr lang="zh-CN" altLang="en-US" sz="2400" b="1" dirty="0">
                <a:latin typeface="Times New Roman" panose="02020603050405020304" pitchFamily="18" charset="0"/>
              </a:rPr>
              <a:t>款</a:t>
            </a:r>
            <a:r>
              <a:rPr lang="en-US" altLang="zh-CN" sz="2400" b="1" dirty="0">
                <a:latin typeface="Times New Roman" panose="02020603050405020304" pitchFamily="18" charset="0"/>
              </a:rPr>
              <a:t>)________→________(</a:t>
            </a:r>
            <a:r>
              <a:rPr lang="zh-CN" altLang="en-US" sz="2400" b="1" dirty="0">
                <a:latin typeface="Times New Roman" panose="02020603050405020304" pitchFamily="18" charset="0"/>
              </a:rPr>
              <a:t>过去式</a:t>
            </a:r>
            <a:r>
              <a:rPr lang="en-US" altLang="zh-CN" sz="2400" b="1" dirty="0">
                <a:latin typeface="Times New Roman" panose="02020603050405020304" pitchFamily="18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2</a:t>
            </a:r>
            <a:r>
              <a:rPr lang="zh-CN" altLang="en-US" sz="2400" b="1" dirty="0">
                <a:latin typeface="Times New Roman" panose="02020603050405020304" pitchFamily="18" charset="0"/>
              </a:rPr>
              <a:t>．元</a:t>
            </a:r>
            <a:r>
              <a:rPr lang="en-US" altLang="zh-CN" sz="2400" b="1" dirty="0">
                <a:latin typeface="Times New Roman" panose="02020603050405020304" pitchFamily="18" charset="0"/>
              </a:rPr>
              <a:t>(</a:t>
            </a:r>
            <a:r>
              <a:rPr lang="zh-CN" altLang="en-US" sz="2400" b="1" dirty="0">
                <a:latin typeface="Times New Roman" panose="02020603050405020304" pitchFamily="18" charset="0"/>
              </a:rPr>
              <a:t>美国、加拿大、澳大利亚等国的货币单位</a:t>
            </a:r>
            <a:r>
              <a:rPr lang="en-US" altLang="zh-CN" sz="2400" b="1" dirty="0">
                <a:latin typeface="Times New Roman" panose="02020603050405020304" pitchFamily="18" charset="0"/>
              </a:rPr>
              <a:t>)________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3</a:t>
            </a:r>
            <a:r>
              <a:rPr lang="zh-CN" altLang="en-US" sz="2400" b="1" dirty="0">
                <a:latin typeface="Times New Roman" panose="02020603050405020304" pitchFamily="18" charset="0"/>
              </a:rPr>
              <a:t>．十六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4</a:t>
            </a:r>
            <a:r>
              <a:rPr lang="zh-CN" altLang="en-US" sz="2400" b="1" dirty="0">
                <a:latin typeface="Times New Roman" panose="02020603050405020304" pitchFamily="18" charset="0"/>
              </a:rPr>
              <a:t>．便宜的；廉价的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________→___________(</a:t>
            </a:r>
            <a:r>
              <a:rPr lang="zh-CN" altLang="en-US" sz="2400" b="1" dirty="0">
                <a:latin typeface="Times New Roman" panose="02020603050405020304" pitchFamily="18" charset="0"/>
              </a:rPr>
              <a:t>反义词</a:t>
            </a:r>
            <a:r>
              <a:rPr lang="en-US" altLang="zh-CN" sz="2400" b="1" dirty="0">
                <a:latin typeface="Times New Roman" panose="02020603050405020304" pitchFamily="18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5</a:t>
            </a:r>
            <a:r>
              <a:rPr lang="zh-CN" altLang="en-US" sz="2400" b="1" dirty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</a:rPr>
              <a:t>n.</a:t>
            </a:r>
            <a:r>
              <a:rPr lang="zh-CN" altLang="en-US" sz="2400" b="1" dirty="0">
                <a:latin typeface="Times New Roman" panose="02020603050405020304" pitchFamily="18" charset="0"/>
              </a:rPr>
              <a:t>口袋；袋子 </a:t>
            </a:r>
            <a:r>
              <a:rPr lang="en-US" altLang="zh-CN" sz="2400" b="1" dirty="0">
                <a:latin typeface="Times New Roman" panose="02020603050405020304" pitchFamily="18" charset="0"/>
              </a:rPr>
              <a:t>v</a:t>
            </a:r>
            <a:r>
              <a:rPr lang="zh-CN" altLang="en-US" sz="2400" b="1" dirty="0">
                <a:latin typeface="Times New Roman" panose="02020603050405020304" pitchFamily="18" charset="0"/>
              </a:rPr>
              <a:t>．挣；赚下；赢得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 </a:t>
            </a: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1616869" y="3059004"/>
            <a:ext cx="3615092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pay	         paid</a:t>
            </a:r>
            <a:r>
              <a:rPr lang="zh-CN" altLang="en-US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　</a:t>
            </a:r>
            <a:endParaRPr lang="en-US" altLang="zh-CN" sz="2400" b="1" kern="1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7249009" y="3681671"/>
            <a:ext cx="9701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dollar</a:t>
            </a:r>
            <a:endParaRPr lang="zh-CN" altLang="en-US" sz="24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1802606" y="4285903"/>
            <a:ext cx="116730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sixteen </a:t>
            </a:r>
            <a:endParaRPr lang="en-US" altLang="zh-CN" sz="24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3102769" y="4844060"/>
            <a:ext cx="397339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Cheap	           expensive/dear </a:t>
            </a:r>
            <a:endParaRPr lang="zh-CN" altLang="en-US" sz="24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5598319" y="5451476"/>
            <a:ext cx="3027760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pocket</a:t>
            </a:r>
            <a:endParaRPr lang="zh-CN" altLang="en-US" sz="24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4" grpId="0" autoUpdateAnimBg="0"/>
      <p:bldP spid="19" grpId="0" autoUpdateAnimBg="0"/>
      <p:bldP spid="20" grpId="0" autoUpdateAnimBg="0"/>
      <p:bldP spid="21" grpId="0" autoUpdateAnimBg="0"/>
      <p:bldP spid="2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5"/>
          <p:cNvSpPr>
            <a:spLocks noChangeArrowheads="1"/>
          </p:cNvSpPr>
          <p:nvPr/>
        </p:nvSpPr>
        <p:spPr bwMode="auto">
          <a:xfrm>
            <a:off x="1110854" y="142875"/>
            <a:ext cx="4487465" cy="585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378619" y="1224806"/>
            <a:ext cx="8765381" cy="50783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6</a:t>
            </a:r>
            <a:r>
              <a:rPr lang="zh-CN" altLang="en-US" sz="2400" b="1" dirty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</a:rPr>
              <a:t>(</a:t>
            </a:r>
            <a:r>
              <a:rPr lang="zh-CN" altLang="en-US" sz="2400" b="1" dirty="0">
                <a:latin typeface="Times New Roman" panose="02020603050405020304" pitchFamily="18" charset="0"/>
              </a:rPr>
              <a:t>用线、绳等</a:t>
            </a:r>
            <a:r>
              <a:rPr lang="en-US" altLang="zh-CN" sz="2400" b="1" dirty="0">
                <a:latin typeface="Times New Roman" panose="02020603050405020304" pitchFamily="18" charset="0"/>
              </a:rPr>
              <a:t>)</a:t>
            </a:r>
            <a:r>
              <a:rPr lang="zh-CN" altLang="en-US" sz="2400" b="1" dirty="0">
                <a:latin typeface="Times New Roman" panose="02020603050405020304" pitchFamily="18" charset="0"/>
              </a:rPr>
              <a:t>系；拴；绑；捆；束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________→________(</a:t>
            </a:r>
            <a:r>
              <a:rPr lang="zh-CN" altLang="en-US" sz="2400" b="1" dirty="0">
                <a:latin typeface="Times New Roman" panose="02020603050405020304" pitchFamily="18" charset="0"/>
              </a:rPr>
              <a:t>现在分词</a:t>
            </a:r>
            <a:r>
              <a:rPr lang="en-US" altLang="zh-CN" sz="2400" b="1" dirty="0">
                <a:latin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7</a:t>
            </a:r>
            <a:r>
              <a:rPr lang="zh-CN" altLang="en-US" sz="2400" b="1" dirty="0">
                <a:latin typeface="Times New Roman" panose="02020603050405020304" pitchFamily="18" charset="0"/>
              </a:rPr>
              <a:t>．当</a:t>
            </a:r>
            <a:r>
              <a:rPr lang="en-US" altLang="zh-CN" sz="2400" b="1" dirty="0">
                <a:latin typeface="Times New Roman" panose="02020603050405020304" pitchFamily="18" charset="0"/>
              </a:rPr>
              <a:t>……</a:t>
            </a:r>
            <a:r>
              <a:rPr lang="zh-CN" altLang="en-US" sz="2400" b="1" dirty="0">
                <a:latin typeface="Times New Roman" panose="02020603050405020304" pitchFamily="18" charset="0"/>
              </a:rPr>
              <a:t>的时候；在</a:t>
            </a:r>
            <a:r>
              <a:rPr lang="en-US" altLang="zh-CN" sz="2400" b="1" dirty="0">
                <a:latin typeface="Times New Roman" panose="02020603050405020304" pitchFamily="18" charset="0"/>
              </a:rPr>
              <a:t>……</a:t>
            </a:r>
            <a:r>
              <a:rPr lang="zh-CN" altLang="en-US" sz="2400" b="1" dirty="0">
                <a:latin typeface="Times New Roman" panose="02020603050405020304" pitchFamily="18" charset="0"/>
              </a:rPr>
              <a:t>期间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8</a:t>
            </a:r>
            <a:r>
              <a:rPr lang="zh-CN" altLang="en-US" sz="2400" b="1" dirty="0">
                <a:latin typeface="Times New Roman" panose="02020603050405020304" pitchFamily="18" charset="0"/>
              </a:rPr>
              <a:t>．买得起；</a:t>
            </a:r>
            <a:r>
              <a:rPr lang="en-US" altLang="zh-CN" sz="2400" b="1" dirty="0">
                <a:latin typeface="Times New Roman" panose="02020603050405020304" pitchFamily="18" charset="0"/>
              </a:rPr>
              <a:t>(</a:t>
            </a:r>
            <a:r>
              <a:rPr lang="zh-CN" altLang="en-US" sz="2400" b="1" dirty="0">
                <a:latin typeface="Times New Roman" panose="02020603050405020304" pitchFamily="18" charset="0"/>
              </a:rPr>
              <a:t>有时间</a:t>
            </a:r>
            <a:r>
              <a:rPr lang="en-US" altLang="zh-CN" sz="2400" b="1" dirty="0">
                <a:latin typeface="Times New Roman" panose="02020603050405020304" pitchFamily="18" charset="0"/>
              </a:rPr>
              <a:t>)</a:t>
            </a:r>
            <a:r>
              <a:rPr lang="zh-CN" altLang="en-US" sz="2400" b="1" dirty="0">
                <a:latin typeface="Times New Roman" panose="02020603050405020304" pitchFamily="18" charset="0"/>
              </a:rPr>
              <a:t>做，能做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9</a:t>
            </a:r>
            <a:r>
              <a:rPr lang="zh-CN" altLang="en-US" sz="2400" b="1" dirty="0">
                <a:latin typeface="Times New Roman" panose="02020603050405020304" pitchFamily="18" charset="0"/>
              </a:rPr>
              <a:t>．分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10</a:t>
            </a:r>
            <a:r>
              <a:rPr lang="zh-CN" altLang="en-US" sz="2400" b="1" dirty="0">
                <a:latin typeface="Times New Roman" panose="02020603050405020304" pitchFamily="18" charset="0"/>
              </a:rPr>
              <a:t>．每天的；日常的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11</a:t>
            </a:r>
            <a:r>
              <a:rPr lang="zh-CN" altLang="en-US" sz="2400" b="1" dirty="0">
                <a:latin typeface="Times New Roman" panose="02020603050405020304" pitchFamily="18" charset="0"/>
              </a:rPr>
              <a:t>．丈夫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________→________(</a:t>
            </a:r>
            <a:r>
              <a:rPr lang="zh-CN" altLang="en-US" sz="2400" b="1" dirty="0">
                <a:latin typeface="Times New Roman" panose="02020603050405020304" pitchFamily="18" charset="0"/>
              </a:rPr>
              <a:t>对应词</a:t>
            </a:r>
            <a:r>
              <a:rPr lang="en-US" altLang="zh-CN" sz="2400" b="1" dirty="0">
                <a:latin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12</a:t>
            </a:r>
            <a:r>
              <a:rPr lang="zh-CN" altLang="en-US" sz="2400" b="1" dirty="0">
                <a:latin typeface="Times New Roman" panose="02020603050405020304" pitchFamily="18" charset="0"/>
              </a:rPr>
              <a:t>．大门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13</a:t>
            </a:r>
            <a:r>
              <a:rPr lang="zh-CN" altLang="en-US" sz="2400" b="1" dirty="0">
                <a:latin typeface="Times New Roman" panose="02020603050405020304" pitchFamily="18" charset="0"/>
              </a:rPr>
              <a:t>．坦白的；诚实的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________→________(n.)</a:t>
            </a:r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1849042" y="5243513"/>
            <a:ext cx="2526506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gate</a:t>
            </a:r>
          </a:p>
        </p:txBody>
      </p:sp>
      <p:sp>
        <p:nvSpPr>
          <p:cNvPr id="27" name="Rectangle 21"/>
          <p:cNvSpPr>
            <a:spLocks noChangeArrowheads="1"/>
          </p:cNvSpPr>
          <p:nvPr/>
        </p:nvSpPr>
        <p:spPr bwMode="auto">
          <a:xfrm>
            <a:off x="4761309" y="2288880"/>
            <a:ext cx="88517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while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" name="Rectangle 21"/>
          <p:cNvSpPr>
            <a:spLocks noChangeArrowheads="1"/>
          </p:cNvSpPr>
          <p:nvPr/>
        </p:nvSpPr>
        <p:spPr bwMode="auto">
          <a:xfrm>
            <a:off x="4572000" y="2967188"/>
            <a:ext cx="2389584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afford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" name="Rectangle 16"/>
          <p:cNvSpPr>
            <a:spLocks noChangeArrowheads="1"/>
          </p:cNvSpPr>
          <p:nvPr/>
        </p:nvSpPr>
        <p:spPr bwMode="auto">
          <a:xfrm>
            <a:off x="1437086" y="3442794"/>
            <a:ext cx="111761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cent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</a:p>
        </p:txBody>
      </p:sp>
      <p:sp>
        <p:nvSpPr>
          <p:cNvPr id="29" name="Rectangle 17"/>
          <p:cNvSpPr>
            <a:spLocks noChangeArrowheads="1"/>
          </p:cNvSpPr>
          <p:nvPr/>
        </p:nvSpPr>
        <p:spPr bwMode="auto">
          <a:xfrm>
            <a:off x="3112294" y="3902225"/>
            <a:ext cx="168988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everyday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1696642" y="4589611"/>
            <a:ext cx="273183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husband        	wife  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5503069" y="1247031"/>
            <a:ext cx="2917031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tie		  tying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3250407" y="5705475"/>
            <a:ext cx="273344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honest	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     honesty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5" grpId="0" autoUpdateAnimBg="0"/>
      <p:bldP spid="27" grpId="0" autoUpdateAnimBg="0"/>
      <p:bldP spid="28" grpId="0" autoUpdateAnimBg="0"/>
      <p:bldP spid="26" grpId="0" autoUpdateAnimBg="0"/>
      <p:bldP spid="29" grpId="0" autoUpdateAnimBg="0"/>
      <p:bldP spid="9" grpId="0" autoUpdateAnimBg="0"/>
      <p:bldP spid="10" grpId="0" autoUpdateAnimBg="0"/>
      <p:bldP spid="1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5"/>
          <p:cNvSpPr>
            <a:spLocks noChangeArrowheads="1"/>
          </p:cNvSpPr>
          <p:nvPr/>
        </p:nvSpPr>
        <p:spPr bwMode="auto">
          <a:xfrm>
            <a:off x="1110854" y="142875"/>
            <a:ext cx="4487465" cy="585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06004" y="810210"/>
            <a:ext cx="8070056" cy="52629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14</a:t>
            </a:r>
            <a:r>
              <a:rPr lang="zh-CN" altLang="en-US" sz="2400" b="1" dirty="0">
                <a:latin typeface="Times New Roman" panose="02020603050405020304" pitchFamily="18" charset="0"/>
              </a:rPr>
              <a:t>．价值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 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15</a:t>
            </a:r>
            <a:r>
              <a:rPr lang="zh-CN" altLang="en-US" sz="2400" b="1" dirty="0">
                <a:latin typeface="Times New Roman" panose="02020603050405020304" pitchFamily="18" charset="0"/>
              </a:rPr>
              <a:t>．相信；依赖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16</a:t>
            </a:r>
            <a:r>
              <a:rPr lang="zh-CN" altLang="en-US" sz="2400" b="1" dirty="0">
                <a:latin typeface="Times New Roman" panose="02020603050405020304" pitchFamily="18" charset="0"/>
              </a:rPr>
              <a:t>．创作；创造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 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17</a:t>
            </a:r>
            <a:r>
              <a:rPr lang="zh-CN" altLang="en-US" sz="2400" b="1" dirty="0">
                <a:latin typeface="Times New Roman" panose="02020603050405020304" pitchFamily="18" charset="0"/>
              </a:rPr>
              <a:t>．顾客；主顾；客户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18</a:t>
            </a:r>
            <a:r>
              <a:rPr lang="zh-CN" altLang="en-US" sz="2400" b="1" dirty="0">
                <a:latin typeface="Times New Roman" panose="02020603050405020304" pitchFamily="18" charset="0"/>
              </a:rPr>
              <a:t>．已经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19</a:t>
            </a:r>
            <a:r>
              <a:rPr lang="zh-CN" altLang="en-US" sz="2400" b="1" dirty="0">
                <a:latin typeface="Times New Roman" panose="02020603050405020304" pitchFamily="18" charset="0"/>
              </a:rPr>
              <a:t>．相像的；相仿的；类似的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 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20</a:t>
            </a:r>
            <a:r>
              <a:rPr lang="zh-CN" altLang="en-US" sz="2400" b="1" dirty="0">
                <a:latin typeface="Times New Roman" panose="02020603050405020304" pitchFamily="18" charset="0"/>
              </a:rPr>
              <a:t>．提供；供给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</a:t>
            </a:r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1832373" y="1101875"/>
            <a:ext cx="88517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value</a:t>
            </a:r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2602707" y="2463950"/>
            <a:ext cx="98058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create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2677716" y="1783706"/>
            <a:ext cx="97174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trust 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3338513" y="3143400"/>
            <a:ext cx="139814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customer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1725217" y="3792686"/>
            <a:ext cx="116974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already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4261248" y="4502300"/>
            <a:ext cx="117775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similar </a:t>
            </a:r>
            <a:endParaRPr lang="en-US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2719388" y="5242075"/>
            <a:ext cx="8162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offer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utoUpdateAnimBg="0"/>
      <p:bldP spid="12" grpId="0" autoUpdateAnimBg="0"/>
      <p:bldP spid="14" grpId="0" autoUpdateAnimBg="0"/>
      <p:bldP spid="15" grpId="0" autoUpdateAnimBg="0"/>
      <p:bldP spid="16" grpId="0" autoUpdateAnimBg="0"/>
      <p:bldP spid="9" grpId="0" autoUpdateAnimBg="0"/>
      <p:bldP spid="1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5"/>
          <p:cNvSpPr>
            <a:spLocks noChangeArrowheads="1"/>
          </p:cNvSpPr>
          <p:nvPr/>
        </p:nvSpPr>
        <p:spPr bwMode="auto">
          <a:xfrm>
            <a:off x="1110854" y="142875"/>
            <a:ext cx="4487465" cy="585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38151" y="1242170"/>
            <a:ext cx="8070056" cy="230832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21</a:t>
            </a:r>
            <a:r>
              <a:rPr lang="zh-CN" altLang="en-US" sz="2400" b="1" dirty="0">
                <a:latin typeface="Times New Roman" panose="02020603050405020304" pitchFamily="18" charset="0"/>
              </a:rPr>
              <a:t>．发光；反射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 →________(</a:t>
            </a:r>
            <a:r>
              <a:rPr lang="zh-CN" altLang="en-US" sz="2400" b="1" dirty="0">
                <a:latin typeface="Times New Roman" panose="02020603050405020304" pitchFamily="18" charset="0"/>
              </a:rPr>
              <a:t>过去式</a:t>
            </a:r>
            <a:r>
              <a:rPr lang="en-US" altLang="zh-CN" sz="2400" b="1" dirty="0">
                <a:latin typeface="Times New Roman" panose="02020603050405020304" pitchFamily="18" charset="0"/>
              </a:rPr>
              <a:t>)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22</a:t>
            </a:r>
            <a:r>
              <a:rPr lang="zh-CN" altLang="en-US" sz="2400" b="1" dirty="0">
                <a:latin typeface="Times New Roman" panose="02020603050405020304" pitchFamily="18" charset="0"/>
              </a:rPr>
              <a:t>．成功；做成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________→________(n.)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23</a:t>
            </a:r>
            <a:r>
              <a:rPr lang="zh-CN" altLang="en-US" sz="2400" b="1" dirty="0">
                <a:latin typeface="Times New Roman" panose="02020603050405020304" pitchFamily="18" charset="0"/>
              </a:rPr>
              <a:t>．疯狂的；荒唐的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 </a:t>
            </a:r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2799160" y="1486050"/>
            <a:ext cx="29386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shine		 shone 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2612231" y="2178200"/>
            <a:ext cx="343555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succeed	 success 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3167063" y="2829075"/>
            <a:ext cx="90120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crazy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utoUpdateAnimBg="0"/>
      <p:bldP spid="12" grpId="0" autoUpdateAnimBg="0"/>
      <p:bldP spid="1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541735" y="864285"/>
            <a:ext cx="1422184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A6AD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重点短语</a:t>
            </a:r>
          </a:p>
        </p:txBody>
      </p:sp>
      <p:pic>
        <p:nvPicPr>
          <p:cNvPr id="11266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4104" y="1028700"/>
            <a:ext cx="6310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384572" y="1392824"/>
            <a:ext cx="8315325" cy="52629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根据汉语意思，写出相应的英文短语</a:t>
            </a:r>
            <a:endParaRPr lang="en-US" altLang="zh-CN" sz="2400" b="1" dirty="0">
              <a:latin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</a:rPr>
              <a:t>．挣钱；赚钱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2</a:t>
            </a:r>
            <a:r>
              <a:rPr lang="zh-CN" altLang="en-US" sz="2400" b="1" dirty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</a:rPr>
              <a:t>(</a:t>
            </a:r>
            <a:r>
              <a:rPr lang="zh-CN" altLang="en-US" sz="2400" b="1" dirty="0">
                <a:latin typeface="Times New Roman" panose="02020603050405020304" pitchFamily="18" charset="0"/>
              </a:rPr>
              <a:t>为攀谈而</a:t>
            </a:r>
            <a:r>
              <a:rPr lang="en-US" altLang="zh-CN" sz="2400" b="1" dirty="0">
                <a:latin typeface="Times New Roman" panose="02020603050405020304" pitchFamily="18" charset="0"/>
              </a:rPr>
              <a:t>)</a:t>
            </a:r>
            <a:r>
              <a:rPr lang="zh-CN" altLang="en-US" sz="2400" b="1" dirty="0">
                <a:latin typeface="Times New Roman" panose="02020603050405020304" pitchFamily="18" charset="0"/>
              </a:rPr>
              <a:t>走到跟前；走近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3</a:t>
            </a:r>
            <a:r>
              <a:rPr lang="zh-CN" altLang="en-US" sz="2400" b="1" dirty="0">
                <a:latin typeface="Times New Roman" panose="02020603050405020304" pitchFamily="18" charset="0"/>
              </a:rPr>
              <a:t>．付款；支付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4</a:t>
            </a:r>
            <a:r>
              <a:rPr lang="zh-CN" altLang="en-US" sz="2400" b="1" dirty="0">
                <a:latin typeface="Times New Roman" panose="02020603050405020304" pitchFamily="18" charset="0"/>
              </a:rPr>
              <a:t>．待售；供出售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5</a:t>
            </a:r>
            <a:r>
              <a:rPr lang="zh-CN" altLang="en-US" sz="2400" b="1" dirty="0">
                <a:latin typeface="Times New Roman" panose="02020603050405020304" pitchFamily="18" charset="0"/>
              </a:rPr>
              <a:t>．从一处到另一处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6</a:t>
            </a:r>
            <a:r>
              <a:rPr lang="zh-CN" altLang="en-US" sz="2400" b="1" dirty="0">
                <a:latin typeface="Times New Roman" panose="02020603050405020304" pitchFamily="18" charset="0"/>
              </a:rPr>
              <a:t>．升级；提升；上升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__________________</a:t>
            </a:r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2557463" y="2443311"/>
            <a:ext cx="185178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make money</a:t>
            </a:r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4362450" y="3110856"/>
            <a:ext cx="169790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come up to 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2709863" y="3762525"/>
            <a:ext cx="128195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pay for  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" name="Rectangle 19"/>
          <p:cNvSpPr>
            <a:spLocks noChangeArrowheads="1"/>
          </p:cNvSpPr>
          <p:nvPr/>
        </p:nvSpPr>
        <p:spPr bwMode="auto">
          <a:xfrm>
            <a:off x="2700338" y="4468961"/>
            <a:ext cx="114409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for sale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" name="Rectangle 20"/>
          <p:cNvSpPr>
            <a:spLocks noChangeArrowheads="1"/>
          </p:cNvSpPr>
          <p:nvPr/>
        </p:nvSpPr>
        <p:spPr bwMode="auto">
          <a:xfrm>
            <a:off x="2918222" y="5183336"/>
            <a:ext cx="234955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go/walk over to  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3251598" y="5824686"/>
            <a:ext cx="161454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move up　</a:t>
            </a:r>
          </a:p>
        </p:txBody>
      </p:sp>
      <p:sp>
        <p:nvSpPr>
          <p:cNvPr id="11274" name="Rectangle 5"/>
          <p:cNvSpPr>
            <a:spLocks noChangeArrowheads="1"/>
          </p:cNvSpPr>
          <p:nvPr/>
        </p:nvSpPr>
        <p:spPr bwMode="auto">
          <a:xfrm>
            <a:off x="1110854" y="142875"/>
            <a:ext cx="4487465" cy="585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453628" y="625028"/>
            <a:ext cx="8299847" cy="600164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7</a:t>
            </a:r>
            <a:r>
              <a:rPr lang="zh-CN" altLang="en-US" sz="2400" b="1" dirty="0">
                <a:latin typeface="Times New Roman" panose="02020603050405020304" pitchFamily="18" charset="0"/>
              </a:rPr>
              <a:t>．加强；补充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8</a:t>
            </a:r>
            <a:r>
              <a:rPr lang="zh-CN" altLang="en-US" sz="2400" b="1" dirty="0">
                <a:latin typeface="Times New Roman" panose="02020603050405020304" pitchFamily="18" charset="0"/>
              </a:rPr>
              <a:t>．惊讶于</a:t>
            </a:r>
            <a:r>
              <a:rPr lang="en-US" altLang="zh-CN" sz="2400" b="1" dirty="0">
                <a:latin typeface="Times New Roman" panose="02020603050405020304" pitchFamily="18" charset="0"/>
              </a:rPr>
              <a:t>……</a:t>
            </a:r>
            <a:r>
              <a:rPr lang="zh-CN" altLang="en-US" sz="2400" b="1" dirty="0">
                <a:latin typeface="Times New Roman" panose="02020603050405020304" pitchFamily="18" charset="0"/>
              </a:rPr>
              <a:t>；对</a:t>
            </a:r>
            <a:r>
              <a:rPr lang="en-US" altLang="zh-CN" sz="2400" b="1" dirty="0">
                <a:latin typeface="Times New Roman" panose="02020603050405020304" pitchFamily="18" charset="0"/>
              </a:rPr>
              <a:t>……</a:t>
            </a:r>
            <a:r>
              <a:rPr lang="zh-CN" altLang="en-US" sz="2400" b="1" dirty="0">
                <a:latin typeface="Times New Roman" panose="02020603050405020304" pitchFamily="18" charset="0"/>
              </a:rPr>
              <a:t>感到惊讶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9</a:t>
            </a:r>
            <a:r>
              <a:rPr lang="zh-CN" altLang="en-US" sz="2400" b="1" dirty="0">
                <a:latin typeface="Times New Roman" panose="02020603050405020304" pitchFamily="18" charset="0"/>
              </a:rPr>
              <a:t>．推销产品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10</a:t>
            </a:r>
            <a:r>
              <a:rPr lang="zh-CN" altLang="en-US" sz="2400" b="1" dirty="0">
                <a:latin typeface="Times New Roman" panose="02020603050405020304" pitchFamily="18" charset="0"/>
              </a:rPr>
              <a:t>．出色；杰出；更为重要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11</a:t>
            </a:r>
            <a:r>
              <a:rPr lang="zh-CN" altLang="en-US" sz="2400" b="1" dirty="0">
                <a:latin typeface="Times New Roman" panose="02020603050405020304" pitchFamily="18" charset="0"/>
              </a:rPr>
              <a:t>．吸引某人的目光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12</a:t>
            </a:r>
            <a:r>
              <a:rPr lang="zh-CN" altLang="en-US" sz="2400" b="1" dirty="0">
                <a:latin typeface="Times New Roman" panose="02020603050405020304" pitchFamily="18" charset="0"/>
              </a:rPr>
              <a:t>．在</a:t>
            </a:r>
            <a:r>
              <a:rPr lang="en-US" altLang="zh-CN" sz="2400" b="1" dirty="0">
                <a:latin typeface="Times New Roman" panose="02020603050405020304" pitchFamily="18" charset="0"/>
              </a:rPr>
              <a:t>……</a:t>
            </a:r>
            <a:r>
              <a:rPr lang="zh-CN" altLang="en-US" sz="2400" b="1" dirty="0">
                <a:latin typeface="Times New Roman" panose="02020603050405020304" pitchFamily="18" charset="0"/>
              </a:rPr>
              <a:t>方面有兴趣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13</a:t>
            </a:r>
            <a:r>
              <a:rPr lang="zh-CN" altLang="en-US" sz="2400" b="1" dirty="0">
                <a:latin typeface="Times New Roman" panose="02020603050405020304" pitchFamily="18" charset="0"/>
              </a:rPr>
              <a:t>．售空；卖光；脱销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14</a:t>
            </a:r>
            <a:r>
              <a:rPr lang="zh-CN" altLang="en-US" sz="2400" b="1" dirty="0">
                <a:latin typeface="Times New Roman" panose="02020603050405020304" pitchFamily="18" charset="0"/>
              </a:rPr>
              <a:t>．少于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__________________</a:t>
            </a:r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2409825" y="868254"/>
            <a:ext cx="215571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beef up </a:t>
            </a:r>
            <a:r>
              <a:rPr lang="zh-CN" altLang="en-US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　</a:t>
            </a:r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2299097" y="2363936"/>
            <a:ext cx="216520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push a product</a:t>
            </a:r>
            <a:endParaRPr lang="zh-CN" altLang="en-US" sz="24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4881563" y="1487121"/>
            <a:ext cx="2009775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be surprised to… </a:t>
            </a:r>
            <a:endParaRPr lang="en-US" altLang="zh-CN" sz="24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sp>
        <p:nvSpPr>
          <p:cNvPr id="24" name="Rectangle 19"/>
          <p:cNvSpPr>
            <a:spLocks noChangeArrowheads="1"/>
          </p:cNvSpPr>
          <p:nvPr/>
        </p:nvSpPr>
        <p:spPr bwMode="auto">
          <a:xfrm>
            <a:off x="4070747" y="3067200"/>
            <a:ext cx="156324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stand out  </a:t>
            </a:r>
            <a:endParaRPr lang="zh-CN" altLang="en-US" sz="24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1110854" y="142875"/>
            <a:ext cx="4487465" cy="585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2990850" y="3630504"/>
            <a:ext cx="3059812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catch one's eye</a:t>
            </a:r>
            <a:r>
              <a:rPr lang="zh-CN" altLang="en-US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　</a:t>
            </a: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3099197" y="4345673"/>
            <a:ext cx="3523913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have an interest in…</a:t>
            </a: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3105150" y="5032267"/>
            <a:ext cx="2067554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sell out of</a:t>
            </a:r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1571625" y="5726797"/>
            <a:ext cx="1940916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less than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autoUpdateAnimBg="0"/>
      <p:bldP spid="22" grpId="0" autoUpdateAnimBg="0"/>
      <p:bldP spid="23" grpId="0" autoUpdateAnimBg="0"/>
      <p:bldP spid="24" grpId="0" autoUpdateAnimBg="0"/>
      <p:bldP spid="8" grpId="0" autoUpdateAnimBg="0"/>
      <p:bldP spid="9" grpId="0" autoUpdateAnimBg="0"/>
      <p:bldP spid="11" grpId="0" autoUpdateAnimBg="0"/>
      <p:bldP spid="1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621506" y="976998"/>
            <a:ext cx="1422184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A6AD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重点句型</a:t>
            </a:r>
          </a:p>
        </p:txBody>
      </p:sp>
      <p:pic>
        <p:nvPicPr>
          <p:cNvPr id="13314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8391" y="1123950"/>
            <a:ext cx="63103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458391" y="2007384"/>
            <a:ext cx="8565356" cy="34163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根据汉语意思完成句子</a:t>
            </a:r>
            <a:endParaRPr lang="en-US" altLang="zh-CN" sz="2400" b="1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</a:rPr>
              <a:t>．玛丽写信时，孩子们正在外面玩耍。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      The children were playing outside ________ Mary ________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       ________ a letter.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2</a:t>
            </a:r>
            <a:r>
              <a:rPr lang="zh-CN" altLang="en-US" sz="2400" b="1" dirty="0">
                <a:latin typeface="Times New Roman" panose="02020603050405020304" pitchFamily="18" charset="0"/>
              </a:rPr>
              <a:t>．我们想知道明天是否下雨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。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rain </a:t>
            </a:r>
            <a:r>
              <a:rPr lang="en-US" altLang="zh-CN" sz="2400" b="1" dirty="0">
                <a:latin typeface="Times New Roman" panose="02020603050405020304" pitchFamily="18" charset="0"/>
              </a:rPr>
              <a:t>tomorrow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.</a:t>
            </a:r>
            <a:endParaRPr lang="zh-CN" altLang="en-US" sz="2400" b="1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       We wonder ________ ________ ________ </a:t>
            </a: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5528072" y="3125788"/>
            <a:ext cx="3495675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while		        was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110854" y="142875"/>
            <a:ext cx="4487465" cy="585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1077517" y="3827463"/>
            <a:ext cx="3964781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writing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2508647" y="4941244"/>
            <a:ext cx="476726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if/whether 	      it 	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will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7" grpId="0"/>
      <p:bldP spid="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222648" y="719865"/>
            <a:ext cx="8816578" cy="61199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3</a:t>
            </a:r>
            <a:r>
              <a:rPr lang="zh-CN" altLang="en-US" sz="2400" b="1" dirty="0">
                <a:latin typeface="Times New Roman" panose="02020603050405020304" pitchFamily="18" charset="0"/>
              </a:rPr>
              <a:t>．恐怕我们买不起这么大一所房子。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      ____ ________ we can't afford ________ ______ such a large house.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4</a:t>
            </a:r>
            <a:r>
              <a:rPr lang="zh-CN" altLang="en-US" sz="2400" b="1" dirty="0">
                <a:latin typeface="Times New Roman" panose="02020603050405020304" pitchFamily="18" charset="0"/>
              </a:rPr>
              <a:t>．听到他妈妈生病住院，我们很惊讶。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      We were ________ ________ _______ his mother was ill in  hospital.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5</a:t>
            </a:r>
            <a:r>
              <a:rPr lang="zh-CN" altLang="en-US" sz="2400" b="1" dirty="0">
                <a:latin typeface="Times New Roman" panose="02020603050405020304" pitchFamily="18" charset="0"/>
              </a:rPr>
              <a:t>．吃太多的肉不健康。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       ________ too much meat ________ healthy.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6</a:t>
            </a:r>
            <a:r>
              <a:rPr lang="zh-CN" altLang="en-US" sz="2400" b="1" dirty="0">
                <a:latin typeface="Times New Roman" panose="02020603050405020304" pitchFamily="18" charset="0"/>
              </a:rPr>
              <a:t>．我认为在自行车上做作业不安全。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      I ________ ______ it would be safe to do my homework on a bicycle.</a:t>
            </a: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688183" y="1312219"/>
            <a:ext cx="71008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I’m    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afraid			 	to 	      buy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</a:p>
        </p:txBody>
      </p:sp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1882379" y="3001596"/>
            <a:ext cx="5597128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surprised 	   to 		hear			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1029891" y="5709444"/>
            <a:ext cx="2812256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don’t 	      think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1029891" y="4549925"/>
            <a:ext cx="53613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Eating			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isn't                                  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1110854" y="142875"/>
            <a:ext cx="4487465" cy="585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utoUpdateAnimBg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WWW.2PPT.COM&#10;">
  <a:themeElements>
    <a:clrScheme name="时尚健身模板 3">
      <a:dk1>
        <a:srgbClr val="000000"/>
      </a:dk1>
      <a:lt1>
        <a:srgbClr val="FFFFFF"/>
      </a:lt1>
      <a:dk2>
        <a:srgbClr val="C889CD"/>
      </a:dk2>
      <a:lt2>
        <a:srgbClr val="DED9CC"/>
      </a:lt2>
      <a:accent1>
        <a:srgbClr val="72AFD8"/>
      </a:accent1>
      <a:accent2>
        <a:srgbClr val="80CAB1"/>
      </a:accent2>
      <a:accent3>
        <a:srgbClr val="FFFFFF"/>
      </a:accent3>
      <a:accent4>
        <a:srgbClr val="000000"/>
      </a:accent4>
      <a:accent5>
        <a:srgbClr val="BCD4E9"/>
      </a:accent5>
      <a:accent6>
        <a:srgbClr val="73B7A0"/>
      </a:accent6>
      <a:hlink>
        <a:srgbClr val="E1995D"/>
      </a:hlink>
      <a:folHlink>
        <a:srgbClr val="E58790"/>
      </a:folHlink>
    </a:clrScheme>
    <a:fontScheme name="时尚健身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时尚健身模板 1">
        <a:dk1>
          <a:srgbClr val="000000"/>
        </a:dk1>
        <a:lt1>
          <a:srgbClr val="FFFFFF"/>
        </a:lt1>
        <a:dk2>
          <a:srgbClr val="5EB2B6"/>
        </a:dk2>
        <a:lt2>
          <a:srgbClr val="DED9CC"/>
        </a:lt2>
        <a:accent1>
          <a:srgbClr val="9FD56D"/>
        </a:accent1>
        <a:accent2>
          <a:srgbClr val="F4BC72"/>
        </a:accent2>
        <a:accent3>
          <a:srgbClr val="FFFFFF"/>
        </a:accent3>
        <a:accent4>
          <a:srgbClr val="000000"/>
        </a:accent4>
        <a:accent5>
          <a:srgbClr val="CDE7BA"/>
        </a:accent5>
        <a:accent6>
          <a:srgbClr val="DDAA67"/>
        </a:accent6>
        <a:hlink>
          <a:srgbClr val="F18FAB"/>
        </a:hlink>
        <a:folHlink>
          <a:srgbClr val="84A3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2">
        <a:dk1>
          <a:srgbClr val="000000"/>
        </a:dk1>
        <a:lt1>
          <a:srgbClr val="FFFFFF"/>
        </a:lt1>
        <a:dk2>
          <a:srgbClr val="EA9148"/>
        </a:dk2>
        <a:lt2>
          <a:srgbClr val="DED9CC"/>
        </a:lt2>
        <a:accent1>
          <a:srgbClr val="E878C8"/>
        </a:accent1>
        <a:accent2>
          <a:srgbClr val="7DD7E9"/>
        </a:accent2>
        <a:accent3>
          <a:srgbClr val="FFFFFF"/>
        </a:accent3>
        <a:accent4>
          <a:srgbClr val="000000"/>
        </a:accent4>
        <a:accent5>
          <a:srgbClr val="F2BEE0"/>
        </a:accent5>
        <a:accent6>
          <a:srgbClr val="71C3D3"/>
        </a:accent6>
        <a:hlink>
          <a:srgbClr val="98E8B3"/>
        </a:hlink>
        <a:folHlink>
          <a:srgbClr val="E6C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3">
        <a:dk1>
          <a:srgbClr val="000000"/>
        </a:dk1>
        <a:lt1>
          <a:srgbClr val="FFFFFF"/>
        </a:lt1>
        <a:dk2>
          <a:srgbClr val="C889CD"/>
        </a:dk2>
        <a:lt2>
          <a:srgbClr val="DED9CC"/>
        </a:lt2>
        <a:accent1>
          <a:srgbClr val="72AFD8"/>
        </a:accent1>
        <a:accent2>
          <a:srgbClr val="80CAB1"/>
        </a:accent2>
        <a:accent3>
          <a:srgbClr val="FFFFFF"/>
        </a:accent3>
        <a:accent4>
          <a:srgbClr val="000000"/>
        </a:accent4>
        <a:accent5>
          <a:srgbClr val="BCD4E9"/>
        </a:accent5>
        <a:accent6>
          <a:srgbClr val="73B7A0"/>
        </a:accent6>
        <a:hlink>
          <a:srgbClr val="E1995D"/>
        </a:hlink>
        <a:folHlink>
          <a:srgbClr val="E587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主题49</Template>
  <TotalTime>0</TotalTime>
  <Words>1558</Words>
  <Application>Microsoft Office PowerPoint</Application>
  <PresentationFormat>全屏显示(4:3)</PresentationFormat>
  <Paragraphs>233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8" baseType="lpstr"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2023-01-16T18:37:04Z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18E883DE5EF2471EA574F266C63E771B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