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页眉占位符 921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9219" name="日期占位符 921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2052" name="幻灯片图像占位符 9219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文本占位符 9220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222" name="页脚占位符 922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9223" name="灯片编号占位符 9222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FF66FD0B-0160-451C-8FCD-D0F4611849C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03AF566-9AA0-46C4-A04F-505EBA4DF1DE}" type="slidenum">
              <a:rPr lang="zh-CN" altLang="en-US"/>
              <a:t>5</a:t>
            </a:fld>
            <a:endParaRPr lang="zh-CN" altLang="en-US"/>
          </a:p>
        </p:txBody>
      </p:sp>
      <p:sp>
        <p:nvSpPr>
          <p:cNvPr id="81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8195" name="文本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8196" name="灯片编号占位符 3"/>
          <p:cNvSpPr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78C2FEC1-91A4-460F-A91B-65EF71C0EBBA}" type="slidenum">
              <a:rPr lang="zh-CN" altLang="en-US" sz="1200"/>
              <a:t>5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612480D-9A17-4A2A-AE8D-A5862B090AFE}" type="slidenum">
              <a:rPr lang="zh-CN" altLang="en-US"/>
              <a:t>9</a:t>
            </a:fld>
            <a:endParaRPr lang="zh-CN" altLang="en-US"/>
          </a:p>
        </p:txBody>
      </p:sp>
      <p:sp>
        <p:nvSpPr>
          <p:cNvPr id="1331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13315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13316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C8AF1458-F63B-4A32-99D1-5E509E78B2DF}" type="slidenum">
              <a:rPr lang="zh-CN" altLang="en-US" sz="1200"/>
              <a:t>9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37350AA-EB1C-4E52-8D23-E9FAE085CE58}" type="slidenum">
              <a:rPr lang="zh-CN" altLang="en-US"/>
              <a:t>10</a:t>
            </a:fld>
            <a:endParaRPr lang="zh-CN" altLang="en-US"/>
          </a:p>
        </p:txBody>
      </p:sp>
      <p:sp>
        <p:nvSpPr>
          <p:cNvPr id="1536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15363" name="文本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62695CB-ED9D-4398-9D9A-64D191EB7AAD}" type="slidenum">
              <a:rPr lang="zh-CN" altLang="en-US"/>
              <a:t>11</a:t>
            </a:fld>
            <a:endParaRPr lang="zh-CN" altLang="en-US"/>
          </a:p>
        </p:txBody>
      </p:sp>
      <p:sp>
        <p:nvSpPr>
          <p:cNvPr id="1741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17411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17412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8AD67E13-6BD4-4686-B93A-5A1D3E28B060}" type="slidenum">
              <a:rPr lang="zh-CN" altLang="en-US" sz="1200"/>
              <a:t>11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8B6A987-5904-48CC-BE53-F765717BD328}" type="slidenum">
              <a:rPr lang="zh-CN" altLang="en-US"/>
              <a:t>12</a:t>
            </a:fld>
            <a:endParaRPr lang="zh-CN" altLang="en-US"/>
          </a:p>
        </p:txBody>
      </p:sp>
      <p:sp>
        <p:nvSpPr>
          <p:cNvPr id="1945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19459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19460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E5DE8074-25B3-4880-9946-22956CC58D92}" type="slidenum">
              <a:rPr lang="zh-CN" altLang="en-US" sz="1200"/>
              <a:t>12</a:t>
            </a:fld>
            <a:endParaRPr lang="zh-CN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CE766D-6472-485F-851D-B390E72FEB2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F90BD6-CE0E-4D35-9E74-2504DFBC8F5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DC0C80-02E7-459D-A1D6-2EFADBA54EA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442AD9-514E-43E0-982C-7A9AE922FFB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789B5-91B4-42FB-A617-33D22FBC9EF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810C3-5A70-4269-918B-E74F07CBD25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AA1FA-50F7-42DA-B8AA-1AC2608E0E6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97435-7463-4B8B-88E5-4E3E1EA8FBF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7AF87-4AA7-4070-B7E4-C26F7EF78C8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75491-452A-42A7-819C-CDC9A46C79B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AC9D362F-9298-4047-BEC9-A984CD36CA2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2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5" Type="http://schemas.openxmlformats.org/officeDocument/2006/relationships/image" Target="../media/image23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2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-18715" y="2590626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4400" dirty="0" smtClean="0">
                <a:solidFill>
                  <a:srgbClr val="CC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zh-CN" altLang="en-US" sz="4400" dirty="0">
                <a:solidFill>
                  <a:srgbClr val="CC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次根式的乘除运算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-8318" y="1268760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dirty="0">
                <a:solidFill>
                  <a:srgbClr val="070707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第十五章 二次根式</a:t>
            </a:r>
          </a:p>
        </p:txBody>
      </p:sp>
      <p:sp>
        <p:nvSpPr>
          <p:cNvPr id="32" name="矩形 31"/>
          <p:cNvSpPr/>
          <p:nvPr/>
        </p:nvSpPr>
        <p:spPr>
          <a:xfrm>
            <a:off x="-18716" y="5661248"/>
            <a:ext cx="9162715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当堂练习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4338" name="组合 3"/>
          <p:cNvGrpSpPr/>
          <p:nvPr/>
        </p:nvGrpSpPr>
        <p:grpSpPr bwMode="auto">
          <a:xfrm>
            <a:off x="466725" y="909638"/>
            <a:ext cx="8824913" cy="574675"/>
            <a:chOff x="736" y="1318"/>
            <a:chExt cx="13896" cy="904"/>
          </a:xfrm>
        </p:grpSpPr>
        <p:sp>
          <p:nvSpPr>
            <p:cNvPr id="14339" name="文本框 1"/>
            <p:cNvSpPr txBox="1">
              <a:spLocks noChangeArrowheads="1"/>
            </p:cNvSpPr>
            <p:nvPr/>
          </p:nvSpPr>
          <p:spPr bwMode="auto">
            <a:xfrm>
              <a:off x="736" y="1318"/>
              <a:ext cx="13896" cy="8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  <a:buFont typeface="Arial" panose="020B0604020202020204" pitchFamily="34" charset="0"/>
                <a:buNone/>
              </a:pPr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1.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若                     成立，则下列结论正确的是（   ）</a:t>
              </a:r>
            </a:p>
          </p:txBody>
        </p:sp>
        <p:graphicFrame>
          <p:nvGraphicFramePr>
            <p:cNvPr id="14340" name="对象 2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984" y="1318"/>
            <a:ext cx="4721" cy="9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73" r:id="rId4" imgW="1527175" imgH="292735" progId="Equation.KSEE3">
                    <p:embed/>
                  </p:oleObj>
                </mc:Choice>
                <mc:Fallback>
                  <p:oleObj r:id="rId4" imgW="1527175" imgH="292735" progId="Equation.KSEE3">
                    <p:embed/>
                    <p:pic>
                      <p:nvPicPr>
                        <p:cNvPr id="0" name="对象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4" y="1318"/>
                          <a:ext cx="4721" cy="9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341" name="文本框 1"/>
          <p:cNvSpPr txBox="1">
            <a:spLocks noChangeArrowheads="1"/>
          </p:cNvSpPr>
          <p:nvPr/>
        </p:nvSpPr>
        <p:spPr bwMode="auto">
          <a:xfrm>
            <a:off x="682625" y="1628775"/>
            <a:ext cx="8005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A.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≥6       B.0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≤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≤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6       C.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≥0       D.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为任意实数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316913" y="981075"/>
            <a:ext cx="563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grpSp>
        <p:nvGrpSpPr>
          <p:cNvPr id="14343" name="组合 5"/>
          <p:cNvGrpSpPr/>
          <p:nvPr/>
        </p:nvGrpSpPr>
        <p:grpSpPr bwMode="auto">
          <a:xfrm>
            <a:off x="611188" y="2349500"/>
            <a:ext cx="8258175" cy="1257300"/>
            <a:chOff x="963" y="3586"/>
            <a:chExt cx="13004" cy="1980"/>
          </a:xfrm>
        </p:grpSpPr>
        <p:sp>
          <p:nvSpPr>
            <p:cNvPr id="14344" name="文本框 3"/>
            <p:cNvSpPr txBox="1">
              <a:spLocks noChangeArrowheads="1"/>
            </p:cNvSpPr>
            <p:nvPr/>
          </p:nvSpPr>
          <p:spPr bwMode="auto">
            <a:xfrm>
              <a:off x="963" y="3926"/>
              <a:ext cx="13004" cy="1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  <a:buFont typeface="Arial" panose="020B0604020202020204" pitchFamily="34" charset="0"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2.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若等式                                 成立，则字母</a:t>
              </a: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m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的取值范围是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__________.</a:t>
              </a:r>
            </a:p>
          </p:txBody>
        </p:sp>
        <p:graphicFrame>
          <p:nvGraphicFramePr>
            <p:cNvPr id="14345" name="对象 4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3344" y="3586"/>
            <a:ext cx="3283" cy="1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74" r:id="rId6" imgW="1119505" imgH="445135" progId="Equation.KSEE3">
                    <p:embed/>
                  </p:oleObj>
                </mc:Choice>
                <mc:Fallback>
                  <p:oleObj r:id="rId6" imgW="1119505" imgH="445135" progId="Equation.KSEE3">
                    <p:embed/>
                    <p:pic>
                      <p:nvPicPr>
                        <p:cNvPr id="0" name="对象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4" y="3586"/>
                          <a:ext cx="3283" cy="13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346" name="文本框 6"/>
          <p:cNvSpPr txBox="1">
            <a:spLocks noChangeArrowheads="1"/>
          </p:cNvSpPr>
          <p:nvPr/>
        </p:nvSpPr>
        <p:spPr bwMode="auto">
          <a:xfrm>
            <a:off x="827088" y="3140075"/>
            <a:ext cx="1177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&gt;1</a:t>
            </a:r>
          </a:p>
        </p:txBody>
      </p:sp>
      <p:grpSp>
        <p:nvGrpSpPr>
          <p:cNvPr id="14347" name="组合 5"/>
          <p:cNvGrpSpPr/>
          <p:nvPr/>
        </p:nvGrpSpPr>
        <p:grpSpPr bwMode="auto">
          <a:xfrm>
            <a:off x="539750" y="4149725"/>
            <a:ext cx="8837613" cy="1260475"/>
            <a:chOff x="850" y="6534"/>
            <a:chExt cx="13918" cy="1986"/>
          </a:xfrm>
        </p:grpSpPr>
        <p:sp>
          <p:nvSpPr>
            <p:cNvPr id="14348" name="文本框 1"/>
            <p:cNvSpPr txBox="1">
              <a:spLocks noChangeArrowheads="1"/>
            </p:cNvSpPr>
            <p:nvPr/>
          </p:nvSpPr>
          <p:spPr bwMode="auto">
            <a:xfrm>
              <a:off x="850" y="6534"/>
              <a:ext cx="13919" cy="19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60000"/>
                </a:lnSpc>
                <a:buFont typeface="Arial" panose="020B0604020202020204" pitchFamily="34" charset="0"/>
                <a:buNone/>
              </a:pP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3.已知某长方体的体积为           </a:t>
              </a:r>
              <a:r>
                <a:rPr lang="zh-CN" altLang="en-US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cm</a:t>
              </a:r>
              <a:r>
                <a:rPr lang="zh-CN" altLang="en-US" sz="2400" b="1" baseline="30000"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，长为        </a:t>
              </a:r>
              <a:r>
                <a:rPr lang="zh-CN" altLang="en-US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cm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，宽为      </a:t>
              </a:r>
              <a:r>
                <a:rPr lang="zh-CN" altLang="en-US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cm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，求长方体的高为_______</a:t>
              </a:r>
              <a:r>
                <a:rPr lang="zh-CN" altLang="en-US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cm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．</a:t>
              </a:r>
            </a:p>
          </p:txBody>
        </p:sp>
        <p:graphicFrame>
          <p:nvGraphicFramePr>
            <p:cNvPr id="14349" name="对象 -2147482576"/>
            <p:cNvGraphicFramePr>
              <a:graphicFrameLocks noChangeAspect="1"/>
            </p:cNvGraphicFramePr>
            <p:nvPr/>
          </p:nvGraphicFramePr>
          <p:xfrm>
            <a:off x="6066" y="6874"/>
            <a:ext cx="1395" cy="7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75" r:id="rId8" imgW="445135" imgH="229235" progId="Equation.KSEE3">
                    <p:embed/>
                  </p:oleObj>
                </mc:Choice>
                <mc:Fallback>
                  <p:oleObj r:id="rId8" imgW="445135" imgH="229235" progId="Equation.KSEE3">
                    <p:embed/>
                    <p:pic>
                      <p:nvPicPr>
                        <p:cNvPr id="0" name="对象 -21474825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66" y="6874"/>
                          <a:ext cx="1395" cy="7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50" name="对象 -2147482578"/>
            <p:cNvGraphicFramePr>
              <a:graphicFrameLocks noChangeAspect="1"/>
            </p:cNvGraphicFramePr>
            <p:nvPr/>
          </p:nvGraphicFramePr>
          <p:xfrm>
            <a:off x="9581" y="6874"/>
            <a:ext cx="1024" cy="7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76" r:id="rId10" imgW="318135" imgH="229235" progId="Equation.KSEE3">
                    <p:embed/>
                  </p:oleObj>
                </mc:Choice>
                <mc:Fallback>
                  <p:oleObj r:id="rId10" imgW="318135" imgH="229235" progId="Equation.KSEE3">
                    <p:embed/>
                    <p:pic>
                      <p:nvPicPr>
                        <p:cNvPr id="0" name="对象 -21474825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81" y="6874"/>
                          <a:ext cx="1024" cy="7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51" name="对象 -2147482577"/>
            <p:cNvGraphicFramePr>
              <a:graphicFrameLocks noChangeAspect="1"/>
            </p:cNvGraphicFramePr>
            <p:nvPr/>
          </p:nvGraphicFramePr>
          <p:xfrm>
            <a:off x="12643" y="6874"/>
            <a:ext cx="859" cy="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77" r:id="rId12" imgW="292735" imgH="229235" progId="Equation.KSEE3">
                    <p:embed/>
                  </p:oleObj>
                </mc:Choice>
                <mc:Fallback>
                  <p:oleObj r:id="rId12" imgW="292735" imgH="229235" progId="Equation.KSEE3">
                    <p:embed/>
                    <p:pic>
                      <p:nvPicPr>
                        <p:cNvPr id="0" name="对象 -21474825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643" y="6874"/>
                          <a:ext cx="859" cy="6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6401" name="对象 -2147482579"/>
          <p:cNvGraphicFramePr>
            <a:graphicFrameLocks noChangeAspect="1"/>
          </p:cNvGraphicFramePr>
          <p:nvPr/>
        </p:nvGraphicFramePr>
        <p:xfrm>
          <a:off x="2987675" y="4797425"/>
          <a:ext cx="630238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8" r:id="rId14" imgW="305435" imgH="229235" progId="Equation.KSEE3">
                  <p:embed/>
                </p:oleObj>
              </mc:Choice>
              <mc:Fallback>
                <p:oleObj r:id="rId14" imgW="305435" imgH="229235" progId="Equation.KSEE3">
                  <p:embed/>
                  <p:pic>
                    <p:nvPicPr>
                      <p:cNvPr id="0" name="对象 -21474825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4797425"/>
                        <a:ext cx="630238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3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文本框 1"/>
          <p:cNvSpPr txBox="1">
            <a:spLocks noChangeArrowheads="1"/>
          </p:cNvSpPr>
          <p:nvPr/>
        </p:nvSpPr>
        <p:spPr bwMode="auto">
          <a:xfrm>
            <a:off x="609600" y="1030288"/>
            <a:ext cx="5114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4.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计算下列各式：</a:t>
            </a:r>
            <a:endParaRPr lang="en-US" altLang="zh-CN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6386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82625" y="1701800"/>
          <a:ext cx="7918450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r:id="rId4" imgW="3594100" imgH="431800" progId="Equation.KSEE3">
                  <p:embed/>
                </p:oleObj>
              </mc:Choice>
              <mc:Fallback>
                <p:oleObj r:id="rId4" imgW="3594100" imgH="431800" progId="Equation.KSEE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1701800"/>
                        <a:ext cx="7918450" cy="95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6"/>
          <p:cNvSpPr txBox="1"/>
          <p:nvPr/>
        </p:nvSpPr>
        <p:spPr>
          <a:xfrm>
            <a:off x="898525" y="2708275"/>
            <a:ext cx="692150" cy="639763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解：</a:t>
            </a:r>
            <a:endParaRPr lang="en-US" sz="2400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8437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835150" y="2636838"/>
          <a:ext cx="5178425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r:id="rId6" imgW="2349500" imgH="558800" progId="Equation.KSEE3">
                  <p:embed/>
                </p:oleObj>
              </mc:Choice>
              <mc:Fallback>
                <p:oleObj r:id="rId6" imgW="2349500" imgH="558800" progId="Equation.KSEE3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636838"/>
                        <a:ext cx="5178425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对象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763713" y="4365625"/>
          <a:ext cx="6826250" cy="162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r:id="rId8" imgW="3098800" imgH="736600" progId="Equation.KSEE3">
                  <p:embed/>
                </p:oleObj>
              </mc:Choice>
              <mc:Fallback>
                <p:oleObj r:id="rId8" imgW="3098800" imgH="736600" progId="Equation.KSEE3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4365625"/>
                        <a:ext cx="6826250" cy="162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3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827088" y="1123950"/>
          <a:ext cx="5284787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r:id="rId4" imgW="2514600" imgH="444500" progId="Equation.KSEE3">
                  <p:embed/>
                </p:oleObj>
              </mc:Choice>
              <mc:Fallback>
                <p:oleObj r:id="rId4" imgW="2514600" imgH="444500" progId="Equation.KSEE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123950"/>
                        <a:ext cx="5284787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6"/>
          <p:cNvSpPr txBox="1"/>
          <p:nvPr/>
        </p:nvSpPr>
        <p:spPr>
          <a:xfrm>
            <a:off x="684213" y="2349500"/>
            <a:ext cx="692150" cy="639763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解：</a:t>
            </a:r>
            <a:endParaRPr lang="en-US" sz="2400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20484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606550" y="2347913"/>
          <a:ext cx="6030913" cy="187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9" r:id="rId6" imgW="2870200" imgH="889000" progId="Equation.KSEE3">
                  <p:embed/>
                </p:oleObj>
              </mc:Choice>
              <mc:Fallback>
                <p:oleObj r:id="rId6" imgW="2870200" imgH="889000" progId="Equation.KSEE3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6550" y="2347913"/>
                        <a:ext cx="6030913" cy="187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对象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116013" y="4508500"/>
          <a:ext cx="7686675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0" r:id="rId8" imgW="3657600" imgH="355600" progId="Equation.KSEE3">
                  <p:embed/>
                </p:oleObj>
              </mc:Choice>
              <mc:Fallback>
                <p:oleObj r:id="rId8" imgW="3657600" imgH="355600" progId="Equation.KSEE3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508500"/>
                        <a:ext cx="7686675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组合 3"/>
          <p:cNvGrpSpPr/>
          <p:nvPr/>
        </p:nvGrpSpPr>
        <p:grpSpPr bwMode="auto">
          <a:xfrm>
            <a:off x="250825" y="836613"/>
            <a:ext cx="8172450" cy="1627187"/>
            <a:chOff x="396" y="1318"/>
            <a:chExt cx="12870" cy="2562"/>
          </a:xfrm>
        </p:grpSpPr>
        <p:sp>
          <p:nvSpPr>
            <p:cNvPr id="20482" name="文本框 1"/>
            <p:cNvSpPr txBox="1">
              <a:spLocks noChangeArrowheads="1"/>
            </p:cNvSpPr>
            <p:nvPr/>
          </p:nvSpPr>
          <p:spPr bwMode="auto">
            <a:xfrm>
              <a:off x="396" y="1318"/>
              <a:ext cx="12870" cy="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40000"/>
                </a:lnSpc>
                <a:buFont typeface="Arial" panose="020B0604020202020204" pitchFamily="34" charset="0"/>
                <a:buNone/>
              </a:pP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5.小明的爸爸做了一个长为           cm，宽为         cm的矩形木板，还想做一个与它面积相等的圆形木板，请你帮他计算一下这个圆的半径．</a:t>
              </a:r>
            </a:p>
          </p:txBody>
        </p:sp>
        <p:graphicFrame>
          <p:nvGraphicFramePr>
            <p:cNvPr id="20483" name="对象 -2147482593"/>
            <p:cNvGraphicFramePr>
              <a:graphicFrameLocks noChangeAspect="1"/>
            </p:cNvGraphicFramePr>
            <p:nvPr/>
          </p:nvGraphicFramePr>
          <p:xfrm>
            <a:off x="6066" y="1545"/>
            <a:ext cx="1477" cy="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2" r:id="rId3" imgW="483235" imgH="229235" progId="Equation.KSEE3">
                    <p:embed/>
                  </p:oleObj>
                </mc:Choice>
                <mc:Fallback>
                  <p:oleObj r:id="rId3" imgW="483235" imgH="229235" progId="Equation.KSEE3">
                    <p:embed/>
                    <p:pic>
                      <p:nvPicPr>
                        <p:cNvPr id="0" name="对象 -21474825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66" y="1545"/>
                          <a:ext cx="1477" cy="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84" name="对象 -2147482592"/>
            <p:cNvGraphicFramePr>
              <a:graphicFrameLocks noChangeAspect="1"/>
            </p:cNvGraphicFramePr>
            <p:nvPr/>
          </p:nvGraphicFramePr>
          <p:xfrm>
            <a:off x="9355" y="1544"/>
            <a:ext cx="1337" cy="7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3" r:id="rId5" imgW="419735" imgH="229235" progId="Equation.KSEE3">
                    <p:embed/>
                  </p:oleObj>
                </mc:Choice>
                <mc:Fallback>
                  <p:oleObj r:id="rId5" imgW="419735" imgH="229235" progId="Equation.KSEE3">
                    <p:embed/>
                    <p:pic>
                      <p:nvPicPr>
                        <p:cNvPr id="0" name="对象 -214748259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55" y="1544"/>
                          <a:ext cx="1337" cy="7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" name="Text Box 6"/>
          <p:cNvSpPr txBox="1"/>
          <p:nvPr/>
        </p:nvSpPr>
        <p:spPr>
          <a:xfrm>
            <a:off x="684213" y="2349500"/>
            <a:ext cx="692150" cy="639763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解：</a:t>
            </a:r>
            <a:endParaRPr lang="en-US" sz="2400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14" name="组合 13"/>
          <p:cNvGrpSpPr/>
          <p:nvPr/>
        </p:nvGrpSpPr>
        <p:grpSpPr bwMode="auto">
          <a:xfrm>
            <a:off x="684213" y="2997200"/>
            <a:ext cx="8197850" cy="1844675"/>
            <a:chOff x="1077" y="4720"/>
            <a:chExt cx="12910" cy="2906"/>
          </a:xfrm>
        </p:grpSpPr>
        <p:sp>
          <p:nvSpPr>
            <p:cNvPr id="20487" name="文本框 4"/>
            <p:cNvSpPr txBox="1">
              <a:spLocks noChangeArrowheads="1"/>
            </p:cNvSpPr>
            <p:nvPr/>
          </p:nvSpPr>
          <p:spPr bwMode="auto">
            <a:xfrm>
              <a:off x="1077" y="4720"/>
              <a:ext cx="12911" cy="2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60000"/>
                </a:lnSpc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设圆的半径为</a:t>
              </a:r>
              <a:r>
                <a:rPr lang="zh-CN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r</a:t>
              </a:r>
              <a:r>
                <a: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cm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.</a:t>
              </a:r>
            </a:p>
            <a:p>
              <a:pPr>
                <a:lnSpc>
                  <a:spcPct val="160000"/>
                </a:lnSpc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因为矩形木板的面积为              ×           ＝</a:t>
              </a:r>
              <a:r>
                <a: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168π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(</a:t>
              </a:r>
              <a:r>
                <a: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cm</a:t>
              </a:r>
              <a:r>
                <a:rPr lang="zh-CN" altLang="en-US"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2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).</a:t>
              </a:r>
            </a:p>
            <a:p>
              <a:pPr>
                <a:lnSpc>
                  <a:spcPct val="160000"/>
                </a:lnSpc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所以</a:t>
              </a:r>
              <a:r>
                <a: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π</a:t>
              </a:r>
              <a:r>
                <a:rPr lang="zh-CN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r</a:t>
              </a:r>
              <a:r>
                <a:rPr lang="zh-CN" altLang="en-US"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＝168π，</a:t>
              </a:r>
              <a:r>
                <a:rPr lang="zh-CN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r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＝            (</a:t>
              </a:r>
              <a:r>
                <a: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cm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)(</a:t>
              </a:r>
              <a:r>
                <a:rPr lang="zh-CN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r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＝－              舍去)．</a:t>
              </a:r>
            </a:p>
          </p:txBody>
        </p:sp>
        <p:graphicFrame>
          <p:nvGraphicFramePr>
            <p:cNvPr id="20488" name="对象 -2147482593"/>
            <p:cNvGraphicFramePr>
              <a:graphicFrameLocks noChangeAspect="1"/>
            </p:cNvGraphicFramePr>
            <p:nvPr/>
          </p:nvGraphicFramePr>
          <p:xfrm>
            <a:off x="6180" y="5967"/>
            <a:ext cx="1477" cy="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4" r:id="rId7" imgW="483235" imgH="229235" progId="Equation.KSEE3">
                    <p:embed/>
                  </p:oleObj>
                </mc:Choice>
                <mc:Fallback>
                  <p:oleObj r:id="rId7" imgW="483235" imgH="229235" progId="Equation.KSEE3">
                    <p:embed/>
                    <p:pic>
                      <p:nvPicPr>
                        <p:cNvPr id="0" name="对象 -21474825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80" y="5967"/>
                          <a:ext cx="1477" cy="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89" name="对象 -2147482592"/>
            <p:cNvGraphicFramePr>
              <a:graphicFrameLocks noChangeAspect="1"/>
            </p:cNvGraphicFramePr>
            <p:nvPr/>
          </p:nvGraphicFramePr>
          <p:xfrm>
            <a:off x="8221" y="5967"/>
            <a:ext cx="1337" cy="7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5" r:id="rId9" imgW="419735" imgH="229235" progId="Equation.KSEE3">
                    <p:embed/>
                  </p:oleObj>
                </mc:Choice>
                <mc:Fallback>
                  <p:oleObj r:id="rId9" imgW="419735" imgH="229235" progId="Equation.KSEE3">
                    <p:embed/>
                    <p:pic>
                      <p:nvPicPr>
                        <p:cNvPr id="0" name="对象 -214748259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21" y="5967"/>
                          <a:ext cx="1337" cy="7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90" name="对象 -2147482589"/>
            <p:cNvGraphicFramePr>
              <a:graphicFrameLocks noChangeAspect="1"/>
            </p:cNvGraphicFramePr>
            <p:nvPr/>
          </p:nvGraphicFramePr>
          <p:xfrm>
            <a:off x="5839" y="6761"/>
            <a:ext cx="1343" cy="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6" r:id="rId11" imgW="394335" imgH="215900" progId="Equation.KSEE3">
                    <p:embed/>
                  </p:oleObj>
                </mc:Choice>
                <mc:Fallback>
                  <p:oleObj r:id="rId11" imgW="394335" imgH="215900" progId="Equation.KSEE3">
                    <p:embed/>
                    <p:pic>
                      <p:nvPicPr>
                        <p:cNvPr id="0" name="对象 -21474825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39" y="6761"/>
                          <a:ext cx="1343" cy="7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91" name="对象 -2147482589"/>
            <p:cNvGraphicFramePr>
              <a:graphicFrameLocks noChangeAspect="1"/>
            </p:cNvGraphicFramePr>
            <p:nvPr/>
          </p:nvGraphicFramePr>
          <p:xfrm>
            <a:off x="9695" y="6874"/>
            <a:ext cx="1343" cy="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7" r:id="rId13" imgW="394335" imgH="215900" progId="Equation.KSEE3">
                    <p:embed/>
                  </p:oleObj>
                </mc:Choice>
                <mc:Fallback>
                  <p:oleObj r:id="rId13" imgW="394335" imgH="215900" progId="Equation.KSEE3">
                    <p:embed/>
                    <p:pic>
                      <p:nvPicPr>
                        <p:cNvPr id="0" name="对象 -21474825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95" y="6874"/>
                          <a:ext cx="1343" cy="7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80"/>
          <p:cNvSpPr>
            <a:spLocks noChangeArrowheads="1"/>
          </p:cNvSpPr>
          <p:nvPr/>
        </p:nvSpPr>
        <p:spPr bwMode="auto">
          <a:xfrm>
            <a:off x="0" y="58738"/>
            <a:ext cx="1217613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rgbClr val="149494"/>
                </a:solidFill>
                <a:ea typeface="方正姚体" panose="02010601030101010101" pitchFamily="2" charset="-122"/>
              </a:rPr>
              <a:t>课堂小结</a:t>
            </a: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539750" y="549275"/>
            <a:ext cx="26162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二次根式的乘法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17525" y="1274763"/>
            <a:ext cx="8231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一般地，对二次根式的乘法规定：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39750" y="2565400"/>
            <a:ext cx="7932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即两个二次根式相乘，等于被开方数的积的算术平方根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23558" name="对象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914650" y="1844675"/>
          <a:ext cx="40481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2" r:id="rId3" imgW="1917065" imgH="266700" progId="Equation.KSEE3">
                  <p:embed/>
                </p:oleObj>
              </mc:Choice>
              <mc:Fallback>
                <p:oleObj r:id="rId3" imgW="1917065" imgH="266700" progId="Equation.KSEE3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4650" y="1844675"/>
                        <a:ext cx="4048125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66750" y="3330575"/>
            <a:ext cx="26162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二次根式的除法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644525" y="4056063"/>
            <a:ext cx="8231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一般地，对二次根式的除法规定：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539750" y="5364163"/>
            <a:ext cx="7932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即两个二次根式相除，被开方数相除，根指数不变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23562" name="对象 8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979613" y="4427538"/>
          <a:ext cx="5792787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3" r:id="rId5" imgW="2743200" imgH="457200" progId="Equation.KSEE3">
                  <p:embed/>
                </p:oleObj>
              </mc:Choice>
              <mc:Fallback>
                <p:oleObj r:id="rId5" imgW="2743200" imgH="457200" progId="Equation.KSEE3">
                  <p:embed/>
                  <p:pic>
                    <p:nvPicPr>
                      <p:cNvPr id="0" name="对象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4427538"/>
                        <a:ext cx="5792787" cy="966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2506663" y="1214438"/>
            <a:ext cx="2708275" cy="633412"/>
            <a:chOff x="348" y="0"/>
            <a:chExt cx="4262" cy="998"/>
          </a:xfrm>
        </p:grpSpPr>
        <p:grpSp>
          <p:nvGrpSpPr>
            <p:cNvPr id="4098" name="Group 10"/>
            <p:cNvGrpSpPr/>
            <p:nvPr/>
          </p:nvGrpSpPr>
          <p:grpSpPr bwMode="auto">
            <a:xfrm>
              <a:off x="348" y="337"/>
              <a:ext cx="349" cy="340"/>
              <a:chOff x="348" y="329"/>
              <a:chExt cx="349" cy="340"/>
            </a:xfrm>
          </p:grpSpPr>
          <p:sp>
            <p:nvSpPr>
              <p:cNvPr id="4099" name="MH_Other_9"/>
              <p:cNvSpPr>
                <a:spLocks noEditPoints="1" noChangeArrowheads="1"/>
              </p:cNvSpPr>
              <p:nvPr/>
            </p:nvSpPr>
            <p:spPr bwMode="auto">
              <a:xfrm>
                <a:off x="348" y="329"/>
                <a:ext cx="349" cy="340"/>
              </a:xfrm>
              <a:custGeom>
                <a:avLst/>
                <a:gdLst>
                  <a:gd name="T0" fmla="*/ 105 w 108"/>
                  <a:gd name="T1" fmla="*/ 95 h 107"/>
                  <a:gd name="T2" fmla="*/ 76 w 108"/>
                  <a:gd name="T3" fmla="*/ 66 h 107"/>
                  <a:gd name="T4" fmla="*/ 83 w 108"/>
                  <a:gd name="T5" fmla="*/ 42 h 107"/>
                  <a:gd name="T6" fmla="*/ 42 w 108"/>
                  <a:gd name="T7" fmla="*/ 0 h 107"/>
                  <a:gd name="T8" fmla="*/ 0 w 108"/>
                  <a:gd name="T9" fmla="*/ 42 h 107"/>
                  <a:gd name="T10" fmla="*/ 42 w 108"/>
                  <a:gd name="T11" fmla="*/ 83 h 107"/>
                  <a:gd name="T12" fmla="*/ 66 w 108"/>
                  <a:gd name="T13" fmla="*/ 76 h 107"/>
                  <a:gd name="T14" fmla="*/ 95 w 108"/>
                  <a:gd name="T15" fmla="*/ 105 h 107"/>
                  <a:gd name="T16" fmla="*/ 100 w 108"/>
                  <a:gd name="T17" fmla="*/ 107 h 107"/>
                  <a:gd name="T18" fmla="*/ 105 w 108"/>
                  <a:gd name="T19" fmla="*/ 105 h 107"/>
                  <a:gd name="T20" fmla="*/ 105 w 108"/>
                  <a:gd name="T21" fmla="*/ 95 h 107"/>
                  <a:gd name="T22" fmla="*/ 7 w 108"/>
                  <a:gd name="T23" fmla="*/ 42 h 107"/>
                  <a:gd name="T24" fmla="*/ 42 w 108"/>
                  <a:gd name="T25" fmla="*/ 7 h 107"/>
                  <a:gd name="T26" fmla="*/ 76 w 108"/>
                  <a:gd name="T27" fmla="*/ 42 h 107"/>
                  <a:gd name="T28" fmla="*/ 42 w 108"/>
                  <a:gd name="T29" fmla="*/ 76 h 107"/>
                  <a:gd name="T30" fmla="*/ 7 w 108"/>
                  <a:gd name="T31" fmla="*/ 4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8" h="107">
                    <a:moveTo>
                      <a:pt x="105" y="95"/>
                    </a:moveTo>
                    <a:cubicBezTo>
                      <a:pt x="76" y="66"/>
                      <a:pt x="76" y="66"/>
                      <a:pt x="76" y="66"/>
                    </a:cubicBezTo>
                    <a:cubicBezTo>
                      <a:pt x="81" y="59"/>
                      <a:pt x="83" y="51"/>
                      <a:pt x="83" y="42"/>
                    </a:cubicBezTo>
                    <a:cubicBezTo>
                      <a:pt x="83" y="19"/>
                      <a:pt x="65" y="0"/>
                      <a:pt x="42" y="0"/>
                    </a:cubicBezTo>
                    <a:cubicBezTo>
                      <a:pt x="19" y="0"/>
                      <a:pt x="0" y="19"/>
                      <a:pt x="0" y="42"/>
                    </a:cubicBezTo>
                    <a:cubicBezTo>
                      <a:pt x="0" y="65"/>
                      <a:pt x="19" y="83"/>
                      <a:pt x="42" y="83"/>
                    </a:cubicBezTo>
                    <a:cubicBezTo>
                      <a:pt x="51" y="83"/>
                      <a:pt x="59" y="81"/>
                      <a:pt x="66" y="76"/>
                    </a:cubicBezTo>
                    <a:cubicBezTo>
                      <a:pt x="95" y="105"/>
                      <a:pt x="95" y="105"/>
                      <a:pt x="95" y="105"/>
                    </a:cubicBezTo>
                    <a:cubicBezTo>
                      <a:pt x="96" y="106"/>
                      <a:pt x="98" y="107"/>
                      <a:pt x="100" y="107"/>
                    </a:cubicBezTo>
                    <a:cubicBezTo>
                      <a:pt x="101" y="107"/>
                      <a:pt x="103" y="106"/>
                      <a:pt x="105" y="105"/>
                    </a:cubicBezTo>
                    <a:cubicBezTo>
                      <a:pt x="108" y="102"/>
                      <a:pt x="108" y="97"/>
                      <a:pt x="105" y="95"/>
                    </a:cubicBezTo>
                    <a:moveTo>
                      <a:pt x="7" y="42"/>
                    </a:moveTo>
                    <a:cubicBezTo>
                      <a:pt x="7" y="23"/>
                      <a:pt x="23" y="7"/>
                      <a:pt x="42" y="7"/>
                    </a:cubicBezTo>
                    <a:cubicBezTo>
                      <a:pt x="61" y="7"/>
                      <a:pt x="76" y="23"/>
                      <a:pt x="76" y="42"/>
                    </a:cubicBezTo>
                    <a:cubicBezTo>
                      <a:pt x="76" y="61"/>
                      <a:pt x="61" y="76"/>
                      <a:pt x="42" y="76"/>
                    </a:cubicBezTo>
                    <a:cubicBezTo>
                      <a:pt x="23" y="76"/>
                      <a:pt x="7" y="61"/>
                      <a:pt x="7" y="4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00" name="MH_Other_10"/>
              <p:cNvSpPr>
                <a:spLocks noChangeArrowheads="1"/>
              </p:cNvSpPr>
              <p:nvPr/>
            </p:nvSpPr>
            <p:spPr bwMode="auto">
              <a:xfrm>
                <a:off x="428" y="404"/>
                <a:ext cx="140" cy="140"/>
              </a:xfrm>
              <a:custGeom>
                <a:avLst/>
                <a:gdLst>
                  <a:gd name="T0" fmla="*/ 39 w 43"/>
                  <a:gd name="T1" fmla="*/ 18 h 44"/>
                  <a:gd name="T2" fmla="*/ 25 w 43"/>
                  <a:gd name="T3" fmla="*/ 18 h 44"/>
                  <a:gd name="T4" fmla="*/ 25 w 43"/>
                  <a:gd name="T5" fmla="*/ 4 h 44"/>
                  <a:gd name="T6" fmla="*/ 21 w 43"/>
                  <a:gd name="T7" fmla="*/ 0 h 44"/>
                  <a:gd name="T8" fmla="*/ 18 w 43"/>
                  <a:gd name="T9" fmla="*/ 4 h 44"/>
                  <a:gd name="T10" fmla="*/ 18 w 43"/>
                  <a:gd name="T11" fmla="*/ 18 h 44"/>
                  <a:gd name="T12" fmla="*/ 3 w 43"/>
                  <a:gd name="T13" fmla="*/ 18 h 44"/>
                  <a:gd name="T14" fmla="*/ 0 w 43"/>
                  <a:gd name="T15" fmla="*/ 22 h 44"/>
                  <a:gd name="T16" fmla="*/ 3 w 43"/>
                  <a:gd name="T17" fmla="*/ 26 h 44"/>
                  <a:gd name="T18" fmla="*/ 18 w 43"/>
                  <a:gd name="T19" fmla="*/ 26 h 44"/>
                  <a:gd name="T20" fmla="*/ 18 w 43"/>
                  <a:gd name="T21" fmla="*/ 40 h 44"/>
                  <a:gd name="T22" fmla="*/ 21 w 43"/>
                  <a:gd name="T23" fmla="*/ 44 h 44"/>
                  <a:gd name="T24" fmla="*/ 25 w 43"/>
                  <a:gd name="T25" fmla="*/ 40 h 44"/>
                  <a:gd name="T26" fmla="*/ 25 w 43"/>
                  <a:gd name="T27" fmla="*/ 26 h 44"/>
                  <a:gd name="T28" fmla="*/ 39 w 43"/>
                  <a:gd name="T29" fmla="*/ 26 h 44"/>
                  <a:gd name="T30" fmla="*/ 43 w 43"/>
                  <a:gd name="T31" fmla="*/ 22 h 44"/>
                  <a:gd name="T32" fmla="*/ 39 w 43"/>
                  <a:gd name="T33" fmla="*/ 1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44">
                    <a:moveTo>
                      <a:pt x="39" y="18"/>
                    </a:moveTo>
                    <a:cubicBezTo>
                      <a:pt x="25" y="18"/>
                      <a:pt x="25" y="18"/>
                      <a:pt x="25" y="18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2"/>
                      <a:pt x="23" y="0"/>
                      <a:pt x="21" y="0"/>
                    </a:cubicBezTo>
                    <a:cubicBezTo>
                      <a:pt x="19" y="0"/>
                      <a:pt x="18" y="2"/>
                      <a:pt x="18" y="4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1" y="18"/>
                      <a:pt x="0" y="20"/>
                      <a:pt x="0" y="22"/>
                    </a:cubicBezTo>
                    <a:cubicBezTo>
                      <a:pt x="0" y="24"/>
                      <a:pt x="1" y="26"/>
                      <a:pt x="3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40"/>
                      <a:pt x="18" y="40"/>
                      <a:pt x="18" y="40"/>
                    </a:cubicBezTo>
                    <a:cubicBezTo>
                      <a:pt x="18" y="42"/>
                      <a:pt x="19" y="44"/>
                      <a:pt x="21" y="44"/>
                    </a:cubicBezTo>
                    <a:cubicBezTo>
                      <a:pt x="23" y="44"/>
                      <a:pt x="25" y="42"/>
                      <a:pt x="25" y="40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39" y="26"/>
                      <a:pt x="39" y="26"/>
                      <a:pt x="39" y="26"/>
                    </a:cubicBezTo>
                    <a:cubicBezTo>
                      <a:pt x="41" y="26"/>
                      <a:pt x="43" y="24"/>
                      <a:pt x="43" y="22"/>
                    </a:cubicBezTo>
                    <a:cubicBezTo>
                      <a:pt x="43" y="20"/>
                      <a:pt x="41" y="18"/>
                      <a:pt x="39" y="1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101" name="MH_SubTitle_4"/>
            <p:cNvSpPr txBox="1">
              <a:spLocks noChangeArrowheads="1"/>
            </p:cNvSpPr>
            <p:nvPr/>
          </p:nvSpPr>
          <p:spPr bwMode="auto">
            <a:xfrm>
              <a:off x="1574" y="0"/>
              <a:ext cx="3036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170" tIns="46990" rIns="90170" bIns="46990" anchor="ctr"/>
            <a:lstStyle/>
            <a:p>
              <a:pPr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学习目标</a:t>
              </a:r>
            </a:p>
          </p:txBody>
        </p:sp>
      </p:grpSp>
      <p:sp>
        <p:nvSpPr>
          <p:cNvPr id="11268" name="矩形 11"/>
          <p:cNvSpPr>
            <a:spLocks noChangeArrowheads="1"/>
          </p:cNvSpPr>
          <p:nvPr/>
        </p:nvSpPr>
        <p:spPr bwMode="auto">
          <a:xfrm>
            <a:off x="539750" y="2133600"/>
            <a:ext cx="839787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掌握二次根式的乘除法法则，会进行简单计算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（难点）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运用二次根式的乘除法解决有关实际问题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.(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重点）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导入新课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2" name="圆角矩形 31"/>
          <p:cNvSpPr>
            <a:spLocks noChangeArrowheads="1"/>
          </p:cNvSpPr>
          <p:nvPr/>
        </p:nvSpPr>
        <p:spPr bwMode="auto">
          <a:xfrm>
            <a:off x="428625" y="979488"/>
            <a:ext cx="1428750" cy="4286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复习引入</a:t>
            </a:r>
            <a:endParaRPr lang="zh-CN" altLang="en-US" b="1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38163" y="1844675"/>
            <a:ext cx="8388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我们学过哪些二次根式的性质？</a:t>
            </a:r>
          </a:p>
        </p:txBody>
      </p:sp>
      <p:graphicFrame>
        <p:nvGraphicFramePr>
          <p:cNvPr id="6149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403350" y="2852738"/>
          <a:ext cx="4330700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r:id="rId3" imgW="1917065" imgH="266700" progId="Equation.KSEE3">
                  <p:embed/>
                </p:oleObj>
              </mc:Choice>
              <mc:Fallback>
                <p:oleObj r:id="rId3" imgW="1917065" imgH="266700" progId="Equation.KSEE3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852738"/>
                        <a:ext cx="4330700" cy="60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对象 7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258888" y="4292600"/>
          <a:ext cx="642937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r:id="rId5" imgW="2831465" imgH="457200" progId="Equation.KSEE3">
                  <p:embed/>
                </p:oleObj>
              </mc:Choice>
              <mc:Fallback>
                <p:oleObj r:id="rId5" imgW="2831465" imgH="457200" progId="Equation.KSEE3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292600"/>
                        <a:ext cx="6429375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80"/>
          <p:cNvSpPr>
            <a:spLocks noChangeArrowheads="1"/>
          </p:cNvSpPr>
          <p:nvPr/>
        </p:nvSpPr>
        <p:spPr bwMode="auto">
          <a:xfrm>
            <a:off x="71438" y="71438"/>
            <a:ext cx="1217612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讲授新课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6146" name="组合 6147"/>
          <p:cNvGrpSpPr/>
          <p:nvPr/>
        </p:nvGrpSpPr>
        <p:grpSpPr bwMode="auto">
          <a:xfrm>
            <a:off x="325438" y="246063"/>
            <a:ext cx="3243262" cy="806450"/>
            <a:chOff x="0" y="0"/>
            <a:chExt cx="5106" cy="1269"/>
          </a:xfrm>
        </p:grpSpPr>
        <p:sp>
          <p:nvSpPr>
            <p:cNvPr id="6147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8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9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150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4229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二次根式的乘法</a:t>
              </a:r>
            </a:p>
          </p:txBody>
        </p:sp>
        <p:sp>
          <p:nvSpPr>
            <p:cNvPr id="6151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2056" name="TextBox 3"/>
          <p:cNvSpPr txBox="1"/>
          <p:nvPr/>
        </p:nvSpPr>
        <p:spPr>
          <a:xfrm>
            <a:off x="250825" y="1052513"/>
            <a:ext cx="8307388" cy="63976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问题</a:t>
            </a:r>
            <a:r>
              <a:rPr lang="en-US" altLang="zh-CN" sz="2400" b="1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化简下列各式：</a:t>
            </a:r>
            <a:r>
              <a:rPr lang="en-US" altLang="zh-CN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 </a:t>
            </a:r>
            <a:r>
              <a:rPr lang="en-US" altLang="zh-CN" sz="24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</a:t>
            </a:r>
            <a:endParaRPr lang="zh-CN" altLang="en-US" noProof="1"/>
          </a:p>
        </p:txBody>
      </p:sp>
      <p:sp>
        <p:nvSpPr>
          <p:cNvPr id="17" name="Text Box 6"/>
          <p:cNvSpPr txBox="1"/>
          <p:nvPr/>
        </p:nvSpPr>
        <p:spPr>
          <a:xfrm>
            <a:off x="323850" y="2781300"/>
            <a:ext cx="4608513" cy="639763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解：</a:t>
            </a:r>
            <a:endParaRPr lang="en-US" sz="2400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7179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114425" y="1701800"/>
          <a:ext cx="395605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r:id="rId3" imgW="1777365" imgH="444500" progId="Equation.KSEE3">
                  <p:embed/>
                </p:oleObj>
              </mc:Choice>
              <mc:Fallback>
                <p:oleObj r:id="rId3" imgW="1777365" imgH="444500" progId="Equation.KSEE3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5" y="1701800"/>
                        <a:ext cx="3956050" cy="989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0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547813" y="2852738"/>
          <a:ext cx="5370512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r:id="rId5" imgW="2413000" imgH="292100" progId="Equation.KSEE3">
                  <p:embed/>
                </p:oleObj>
              </mc:Choice>
              <mc:Fallback>
                <p:oleObj r:id="rId5" imgW="2413000" imgH="292100" progId="Equation.KSEE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852738"/>
                        <a:ext cx="5370512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1" name="对象 5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619250" y="4149725"/>
          <a:ext cx="51720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r:id="rId7" imgW="2324100" imgH="444500" progId="Equation.KSEE3">
                  <p:embed/>
                </p:oleObj>
              </mc:Choice>
              <mc:Fallback>
                <p:oleObj r:id="rId7" imgW="2324100" imgH="444500" progId="Equation.KSEE3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149725"/>
                        <a:ext cx="517207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539750" y="549275"/>
            <a:ext cx="26162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dirty="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二次根式的乘法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17525" y="1274763"/>
            <a:ext cx="8231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一般地，对二次根式的乘法规定：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39750" y="2708275"/>
            <a:ext cx="7932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即两个二次根式相乘，等于被开方数的积的算术平方根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8197" name="对象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914650" y="2060575"/>
          <a:ext cx="40481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r:id="rId4" imgW="1917065" imgH="266700" progId="Equation.KSEE3">
                  <p:embed/>
                </p:oleObj>
              </mc:Choice>
              <mc:Fallback>
                <p:oleObj r:id="rId4" imgW="1917065" imgH="266700" progId="Equation.KSEE3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4650" y="2060575"/>
                        <a:ext cx="4048125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组合 7"/>
          <p:cNvGrpSpPr/>
          <p:nvPr/>
        </p:nvGrpSpPr>
        <p:grpSpPr bwMode="auto">
          <a:xfrm>
            <a:off x="755650" y="3573463"/>
            <a:ext cx="8174038" cy="2435225"/>
            <a:chOff x="1189" y="5627"/>
            <a:chExt cx="12874" cy="3835"/>
          </a:xfrm>
        </p:grpSpPr>
        <p:grpSp>
          <p:nvGrpSpPr>
            <p:cNvPr id="7174" name="组合 15"/>
            <p:cNvGrpSpPr/>
            <p:nvPr/>
          </p:nvGrpSpPr>
          <p:grpSpPr bwMode="auto">
            <a:xfrm>
              <a:off x="1189" y="5626"/>
              <a:ext cx="12327" cy="2514"/>
              <a:chOff x="1137196" y="5373216"/>
              <a:chExt cx="7827292" cy="1596871"/>
            </a:xfrm>
          </p:grpSpPr>
          <p:sp>
            <p:nvSpPr>
              <p:cNvPr id="7175" name="TextBox 9"/>
              <p:cNvSpPr txBox="1">
                <a:spLocks noChangeArrowheads="1"/>
              </p:cNvSpPr>
              <p:nvPr/>
            </p:nvSpPr>
            <p:spPr bwMode="auto">
              <a:xfrm>
                <a:off x="1835025" y="5415607"/>
                <a:ext cx="7129463" cy="1554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（</a:t>
                </a:r>
                <a:r>
                  <a:rPr lang="en-US" altLang="zh-CN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1</a:t>
                </a:r>
                <a:r>
                  <a:rPr lang="zh-CN" altLang="en-US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）</a:t>
                </a:r>
                <a:r>
                  <a:rPr lang="en-US" altLang="zh-CN" sz="2400" b="1" i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a</a:t>
                </a:r>
                <a:r>
                  <a:rPr lang="en-US" altLang="zh-CN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≥0</a:t>
                </a:r>
                <a:r>
                  <a:rPr lang="zh-CN" altLang="en-US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，</a:t>
                </a:r>
                <a:r>
                  <a:rPr lang="en-US" altLang="zh-CN" sz="2400" b="1" i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b</a:t>
                </a:r>
                <a:r>
                  <a:rPr lang="en-US" altLang="zh-CN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≥0</a:t>
                </a:r>
                <a:r>
                  <a:rPr lang="zh-CN" altLang="en-US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是公式成立的必要条件；</a:t>
                </a:r>
              </a:p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（</a:t>
                </a:r>
                <a:r>
                  <a:rPr lang="en-US" altLang="zh-CN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2</a:t>
                </a:r>
                <a:r>
                  <a:rPr lang="zh-CN" altLang="en-US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）公式中的</a:t>
                </a:r>
                <a:r>
                  <a:rPr lang="en-US" altLang="zh-CN" sz="2400" b="1" i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a</a:t>
                </a:r>
                <a:r>
                  <a:rPr lang="zh-CN" altLang="en-US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、</a:t>
                </a:r>
                <a:r>
                  <a:rPr lang="en-US" altLang="zh-CN" sz="2400" b="1" i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b</a:t>
                </a:r>
                <a:r>
                  <a:rPr lang="zh-CN" altLang="en-US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既可以是数，也可以是代数式，但都必须是非负的</a:t>
                </a:r>
                <a:r>
                  <a:rPr lang="en-US" altLang="zh-CN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.</a:t>
                </a:r>
              </a:p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（</a:t>
                </a:r>
                <a:r>
                  <a:rPr lang="en-US" altLang="zh-CN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3</a:t>
                </a:r>
                <a:r>
                  <a:rPr lang="zh-CN" altLang="en-US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）此法则也可以推广为</a:t>
                </a:r>
              </a:p>
            </p:txBody>
          </p:sp>
          <p:grpSp>
            <p:nvGrpSpPr>
              <p:cNvPr id="7176" name="组合 38"/>
              <p:cNvGrpSpPr/>
              <p:nvPr/>
            </p:nvGrpSpPr>
            <p:grpSpPr bwMode="auto">
              <a:xfrm>
                <a:off x="1137196" y="5373216"/>
                <a:ext cx="698500" cy="649287"/>
                <a:chOff x="579589" y="5301208"/>
                <a:chExt cx="697627" cy="648072"/>
              </a:xfrm>
            </p:grpSpPr>
            <p:grpSp>
              <p:nvGrpSpPr>
                <p:cNvPr id="7177" name="组合 35"/>
                <p:cNvGrpSpPr/>
                <p:nvPr/>
              </p:nvGrpSpPr>
              <p:grpSpPr bwMode="auto">
                <a:xfrm>
                  <a:off x="611560" y="5301208"/>
                  <a:ext cx="648072" cy="648072"/>
                  <a:chOff x="467544" y="5318792"/>
                  <a:chExt cx="648072" cy="648072"/>
                </a:xfrm>
              </p:grpSpPr>
              <p:sp>
                <p:nvSpPr>
                  <p:cNvPr id="7178" name="椭圆 33"/>
                  <p:cNvSpPr>
                    <a:spLocks noChangeArrowheads="1"/>
                  </p:cNvSpPr>
                  <p:nvPr/>
                </p:nvSpPr>
                <p:spPr bwMode="auto">
                  <a:xfrm>
                    <a:off x="467544" y="5318792"/>
                    <a:ext cx="648072" cy="648072"/>
                  </a:xfrm>
                  <a:prstGeom prst="ellipse">
                    <a:avLst/>
                  </a:prstGeom>
                  <a:solidFill>
                    <a:srgbClr val="EB2A0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buFont typeface="Arial" panose="020B0604020202020204" pitchFamily="34" charset="0"/>
                      <a:buNone/>
                    </a:pPr>
                    <a:endParaRPr lang="zh-CN" altLang="en-US"/>
                  </a:p>
                </p:txBody>
              </p:sp>
              <p:sp>
                <p:nvSpPr>
                  <p:cNvPr id="7179" name="椭圆 34"/>
                  <p:cNvSpPr>
                    <a:spLocks noChangeArrowheads="1"/>
                  </p:cNvSpPr>
                  <p:nvPr/>
                </p:nvSpPr>
                <p:spPr bwMode="auto">
                  <a:xfrm>
                    <a:off x="539552" y="5318792"/>
                    <a:ext cx="504056" cy="504056"/>
                  </a:xfrm>
                  <a:prstGeom prst="ellipse">
                    <a:avLst/>
                  </a:prstGeom>
                  <a:solidFill>
                    <a:srgbClr val="FFCC00">
                      <a:alpha val="62743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buFont typeface="Arial" panose="020B0604020202020204" pitchFamily="34" charset="0"/>
                      <a:buNone/>
                    </a:pPr>
                    <a:endParaRPr lang="zh-CN" altLang="en-US"/>
                  </a:p>
                </p:txBody>
              </p:sp>
            </p:grpSp>
            <p:sp>
              <p:nvSpPr>
                <p:cNvPr id="7180" name="TextBox 37"/>
                <p:cNvSpPr txBox="1">
                  <a:spLocks noChangeArrowheads="1"/>
                </p:cNvSpPr>
                <p:nvPr/>
              </p:nvSpPr>
              <p:spPr bwMode="auto">
                <a:xfrm>
                  <a:off x="579589" y="5373216"/>
                  <a:ext cx="697627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zh-CN" altLang="en-US" sz="2000" b="1">
                      <a:solidFill>
                        <a:srgbClr val="00206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注意</a:t>
                  </a:r>
                </a:p>
              </p:txBody>
            </p:sp>
          </p:grpSp>
        </p:grpSp>
        <p:graphicFrame>
          <p:nvGraphicFramePr>
            <p:cNvPr id="7181" name="对象 6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983" y="8576"/>
            <a:ext cx="12081" cy="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1" r:id="rId6" imgW="3632200" imgH="266700" progId="Equation.KSEE3">
                    <p:embed/>
                  </p:oleObj>
                </mc:Choice>
                <mc:Fallback>
                  <p:oleObj r:id="rId6" imgW="3632200" imgH="266700" progId="Equation.KSEE3">
                    <p:embed/>
                    <p:pic>
                      <p:nvPicPr>
                        <p:cNvPr id="0" name="对象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3" y="8576"/>
                          <a:ext cx="12081" cy="8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圆角矩形 31"/>
          <p:cNvSpPr>
            <a:spLocks noChangeArrowheads="1"/>
          </p:cNvSpPr>
          <p:nvPr/>
        </p:nvSpPr>
        <p:spPr bwMode="auto">
          <a:xfrm>
            <a:off x="285750" y="642938"/>
            <a:ext cx="1428750" cy="4286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8313" y="1268413"/>
            <a:ext cx="2773362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kern="0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 </a:t>
            </a:r>
            <a:r>
              <a:rPr lang="zh-CN" altLang="en-US" sz="2400" kern="0" dirty="0">
                <a:latin typeface="黑体" panose="02010609060101010101" pitchFamily="49" charset="-122"/>
                <a:ea typeface="黑体" panose="02010609060101010101" pitchFamily="49" charset="-122"/>
              </a:rPr>
              <a:t>计算下列各式：</a:t>
            </a:r>
            <a:endParaRPr lang="zh-CN" altLang="en-US" dirty="0"/>
          </a:p>
        </p:txBody>
      </p:sp>
      <p:grpSp>
        <p:nvGrpSpPr>
          <p:cNvPr id="3" name="组合 18"/>
          <p:cNvGrpSpPr/>
          <p:nvPr/>
        </p:nvGrpSpPr>
        <p:grpSpPr bwMode="auto">
          <a:xfrm>
            <a:off x="777875" y="3141663"/>
            <a:ext cx="7754938" cy="2286000"/>
            <a:chOff x="561975" y="4941168"/>
            <a:chExt cx="7754441" cy="2287298"/>
          </a:xfrm>
        </p:grpSpPr>
        <p:grpSp>
          <p:nvGrpSpPr>
            <p:cNvPr id="9220" name="组合 38"/>
            <p:cNvGrpSpPr/>
            <p:nvPr/>
          </p:nvGrpSpPr>
          <p:grpSpPr bwMode="auto">
            <a:xfrm>
              <a:off x="561975" y="5013176"/>
              <a:ext cx="697627" cy="649287"/>
              <a:chOff x="579589" y="5301208"/>
              <a:chExt cx="698342" cy="648072"/>
            </a:xfrm>
          </p:grpSpPr>
          <p:grpSp>
            <p:nvGrpSpPr>
              <p:cNvPr id="9221" name="组合 35"/>
              <p:cNvGrpSpPr/>
              <p:nvPr/>
            </p:nvGrpSpPr>
            <p:grpSpPr bwMode="auto">
              <a:xfrm>
                <a:off x="611560" y="5301208"/>
                <a:ext cx="648072" cy="648072"/>
                <a:chOff x="467544" y="5318792"/>
                <a:chExt cx="648072" cy="648072"/>
              </a:xfrm>
            </p:grpSpPr>
            <p:sp>
              <p:nvSpPr>
                <p:cNvPr id="9222" name="椭圆 56"/>
                <p:cNvSpPr>
                  <a:spLocks noChangeArrowheads="1"/>
                </p:cNvSpPr>
                <p:nvPr/>
              </p:nvSpPr>
              <p:spPr bwMode="auto">
                <a:xfrm>
                  <a:off x="467544" y="5318792"/>
                  <a:ext cx="648072" cy="648072"/>
                </a:xfrm>
                <a:prstGeom prst="ellipse">
                  <a:avLst/>
                </a:pr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/>
                </a:p>
              </p:txBody>
            </p:sp>
            <p:sp>
              <p:nvSpPr>
                <p:cNvPr id="9223" name="椭圆 57"/>
                <p:cNvSpPr>
                  <a:spLocks noChangeArrowheads="1"/>
                </p:cNvSpPr>
                <p:nvPr/>
              </p:nvSpPr>
              <p:spPr bwMode="auto">
                <a:xfrm>
                  <a:off x="539552" y="5318792"/>
                  <a:ext cx="504056" cy="504056"/>
                </a:xfrm>
                <a:prstGeom prst="ellipse">
                  <a:avLst/>
                </a:prstGeom>
                <a:solidFill>
                  <a:srgbClr val="0070C0">
                    <a:alpha val="63135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/>
                </a:p>
              </p:txBody>
            </p:sp>
          </p:grpSp>
          <p:sp>
            <p:nvSpPr>
              <p:cNvPr id="9224" name="TextBox 14"/>
              <p:cNvSpPr txBox="1">
                <a:spLocks noChangeArrowheads="1"/>
              </p:cNvSpPr>
              <p:nvPr/>
            </p:nvSpPr>
            <p:spPr bwMode="auto">
              <a:xfrm>
                <a:off x="579589" y="5364132"/>
                <a:ext cx="697582" cy="3996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sz="2000" b="1">
                    <a:solidFill>
                      <a:srgbClr val="FFFFE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提示</a:t>
                </a:r>
              </a:p>
            </p:txBody>
          </p:sp>
        </p:grpSp>
        <p:sp>
          <p:nvSpPr>
            <p:cNvPr id="9225" name="TextBox 17"/>
            <p:cNvSpPr txBox="1">
              <a:spLocks noChangeArrowheads="1"/>
            </p:cNvSpPr>
            <p:nvPr/>
          </p:nvSpPr>
          <p:spPr bwMode="auto">
            <a:xfrm>
              <a:off x="611185" y="4941168"/>
              <a:ext cx="7705231" cy="2287298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prstDash val="sys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    运用</a:t>
              </a: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类比法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，二次根式的乘法可以类比单项式的乘法，即将二次根式前的系数与系数相乘，被开方数与被开方数相乘，同时要注意积的符号及运算结果必须化为最简形式</a:t>
              </a:r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</a:p>
          </p:txBody>
        </p:sp>
      </p:grpSp>
      <p:graphicFrame>
        <p:nvGraphicFramePr>
          <p:cNvPr id="9226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258888" y="1844675"/>
          <a:ext cx="5003800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r:id="rId3" imgW="2171700" imgH="469900" progId="Equation.KSEE3">
                  <p:embed/>
                </p:oleObj>
              </mc:Choice>
              <mc:Fallback>
                <p:oleObj r:id="rId3" imgW="2171700" imgH="469900" progId="Equation.KSEE3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844675"/>
                        <a:ext cx="5003800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5"/>
          <p:cNvSpPr txBox="1">
            <a:spLocks noChangeArrowheads="1"/>
          </p:cNvSpPr>
          <p:nvPr/>
        </p:nvSpPr>
        <p:spPr bwMode="auto">
          <a:xfrm>
            <a:off x="3276600" y="607853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zh-CN" sz="2800">
              <a:latin typeface="宋体" panose="02010600030101010101" pitchFamily="2" charset="-122"/>
            </a:endParaRPr>
          </a:p>
        </p:txBody>
      </p:sp>
      <p:sp>
        <p:nvSpPr>
          <p:cNvPr id="6" name="Text Box 6"/>
          <p:cNvSpPr txBox="1"/>
          <p:nvPr/>
        </p:nvSpPr>
        <p:spPr>
          <a:xfrm>
            <a:off x="611188" y="1052513"/>
            <a:ext cx="692150" cy="63976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解：</a:t>
            </a:r>
            <a:endParaRPr lang="en-US" sz="2400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2292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763713" y="1196975"/>
          <a:ext cx="5295900" cy="175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r:id="rId3" imgW="2298700" imgH="762000" progId="Equation.KSEE3">
                  <p:embed/>
                </p:oleObj>
              </mc:Choice>
              <mc:Fallback>
                <p:oleObj r:id="rId3" imgW="2298700" imgH="762000" progId="Equation.KSEE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1196975"/>
                        <a:ext cx="5295900" cy="175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908175" y="3429000"/>
          <a:ext cx="5500688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r:id="rId5" imgW="2387600" imgH="469900" progId="Equation.KSEE3">
                  <p:embed/>
                </p:oleObj>
              </mc:Choice>
              <mc:Fallback>
                <p:oleObj r:id="rId5" imgW="2387600" imgH="469900" progId="Equation.KSEE3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3429000"/>
                        <a:ext cx="5500688" cy="1084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5" name="组合 6147"/>
          <p:cNvGrpSpPr/>
          <p:nvPr/>
        </p:nvGrpSpPr>
        <p:grpSpPr bwMode="auto">
          <a:xfrm>
            <a:off x="325438" y="246063"/>
            <a:ext cx="3243262" cy="806450"/>
            <a:chOff x="0" y="0"/>
            <a:chExt cx="5105" cy="1269"/>
          </a:xfrm>
        </p:grpSpPr>
        <p:sp>
          <p:nvSpPr>
            <p:cNvPr id="11266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67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68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1269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4228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二次根式的除法</a:t>
              </a:r>
            </a:p>
          </p:txBody>
        </p:sp>
        <p:sp>
          <p:nvSpPr>
            <p:cNvPr id="11270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  <p:sp>
        <p:nvSpPr>
          <p:cNvPr id="2056" name="TextBox 3"/>
          <p:cNvSpPr txBox="1"/>
          <p:nvPr/>
        </p:nvSpPr>
        <p:spPr>
          <a:xfrm>
            <a:off x="250825" y="1052513"/>
            <a:ext cx="8307388" cy="63976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问题</a:t>
            </a:r>
            <a:r>
              <a:rPr lang="en-US" altLang="zh-CN" sz="2400" b="1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化简下列各式：</a:t>
            </a:r>
            <a:r>
              <a:rPr lang="en-US" altLang="zh-CN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 </a:t>
            </a:r>
            <a:r>
              <a:rPr lang="en-US" altLang="zh-CN" sz="24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</a:t>
            </a:r>
            <a:endParaRPr lang="zh-CN" altLang="en-US" noProof="1"/>
          </a:p>
        </p:txBody>
      </p:sp>
      <p:graphicFrame>
        <p:nvGraphicFramePr>
          <p:cNvPr id="13321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042988" y="1628775"/>
          <a:ext cx="4833937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r:id="rId3" imgW="2171700" imgH="508000" progId="Equation.KSEE3">
                  <p:embed/>
                </p:oleObj>
              </mc:Choice>
              <mc:Fallback>
                <p:oleObj r:id="rId3" imgW="2171700" imgH="508000" progId="Equation.KSEE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628775"/>
                        <a:ext cx="4833937" cy="113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6"/>
          <p:cNvSpPr txBox="1"/>
          <p:nvPr/>
        </p:nvSpPr>
        <p:spPr>
          <a:xfrm>
            <a:off x="323850" y="2781300"/>
            <a:ext cx="4608513" cy="639763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解：</a:t>
            </a:r>
            <a:endParaRPr lang="en-US" sz="2400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3323" name="对象 5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619250" y="2781300"/>
          <a:ext cx="4973638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r:id="rId5" imgW="2234565" imgH="266700" progId="Equation.KSEE3">
                  <p:embed/>
                </p:oleObj>
              </mc:Choice>
              <mc:Fallback>
                <p:oleObj r:id="rId5" imgW="2234565" imgH="266700" progId="Equation.KSEE3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781300"/>
                        <a:ext cx="4973638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4" name="对象 1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547813" y="3717925"/>
          <a:ext cx="5907087" cy="203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r:id="rId7" imgW="2654300" imgH="914400" progId="Equation.KSEE3">
                  <p:embed/>
                </p:oleObj>
              </mc:Choice>
              <mc:Fallback>
                <p:oleObj r:id="rId7" imgW="2654300" imgH="914400" progId="Equation.KSEE3">
                  <p:embed/>
                  <p:pic>
                    <p:nvPicPr>
                      <p:cNvPr id="0" name="对象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717925"/>
                        <a:ext cx="5907087" cy="203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539750" y="549275"/>
            <a:ext cx="26162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dirty="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二次根式的除法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17525" y="1274763"/>
            <a:ext cx="8231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一般地，对二次根式的除法规定：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39750" y="2708275"/>
            <a:ext cx="7932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即两个二次根式相除，被开方数相除，根指数不变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14341" name="对象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979613" y="1773238"/>
          <a:ext cx="5792787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r:id="rId4" imgW="2743200" imgH="457200" progId="Equation.KSEE3">
                  <p:embed/>
                </p:oleObj>
              </mc:Choice>
              <mc:Fallback>
                <p:oleObj r:id="rId4" imgW="2743200" imgH="457200" progId="Equation.KSEE3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1773238"/>
                        <a:ext cx="5792787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293" name="组合 10"/>
          <p:cNvGrpSpPr/>
          <p:nvPr/>
        </p:nvGrpSpPr>
        <p:grpSpPr bwMode="auto">
          <a:xfrm>
            <a:off x="682625" y="3357563"/>
            <a:ext cx="7829550" cy="2982912"/>
            <a:chOff x="1189" y="5627"/>
            <a:chExt cx="12328" cy="4698"/>
          </a:xfrm>
        </p:grpSpPr>
        <p:grpSp>
          <p:nvGrpSpPr>
            <p:cNvPr id="12294" name="组合 15"/>
            <p:cNvGrpSpPr/>
            <p:nvPr/>
          </p:nvGrpSpPr>
          <p:grpSpPr bwMode="auto">
            <a:xfrm>
              <a:off x="1189" y="5627"/>
              <a:ext cx="12328" cy="4698"/>
              <a:chOff x="1137196" y="5373216"/>
              <a:chExt cx="7827292" cy="2983068"/>
            </a:xfrm>
          </p:grpSpPr>
          <p:sp>
            <p:nvSpPr>
              <p:cNvPr id="12295" name="TextBox 9"/>
              <p:cNvSpPr txBox="1">
                <a:spLocks noChangeArrowheads="1"/>
              </p:cNvSpPr>
              <p:nvPr/>
            </p:nvSpPr>
            <p:spPr bwMode="auto">
              <a:xfrm>
                <a:off x="1835025" y="5415607"/>
                <a:ext cx="7129463" cy="29406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30000"/>
                  </a:lnSpc>
                  <a:buFont typeface="Arial" panose="020B0604020202020204" pitchFamily="34" charset="0"/>
                  <a:buNone/>
                </a:pPr>
                <a:r>
                  <a:rPr lang="zh-CN" altLang="en-US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（</a:t>
                </a:r>
                <a:r>
                  <a:rPr lang="en-US" altLang="zh-CN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1</a:t>
                </a:r>
                <a:r>
                  <a:rPr lang="zh-CN" altLang="en-US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）</a:t>
                </a:r>
                <a:r>
                  <a:rPr lang="en-US" altLang="zh-CN" sz="2400" b="1" i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a</a:t>
                </a:r>
                <a:r>
                  <a:rPr lang="en-US" altLang="zh-CN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≥0</a:t>
                </a:r>
                <a:r>
                  <a:rPr lang="zh-CN" altLang="en-US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，</a:t>
                </a:r>
                <a:r>
                  <a:rPr lang="en-US" altLang="zh-CN" sz="2400" b="1" i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b&gt;</a:t>
                </a:r>
                <a:r>
                  <a:rPr lang="en-US" altLang="zh-CN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0</a:t>
                </a:r>
                <a:r>
                  <a:rPr lang="zh-CN" altLang="en-US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是公式成立的必要条件；</a:t>
                </a:r>
              </a:p>
              <a:p>
                <a:pPr>
                  <a:lnSpc>
                    <a:spcPct val="130000"/>
                  </a:lnSpc>
                  <a:buFont typeface="Arial" panose="020B0604020202020204" pitchFamily="34" charset="0"/>
                  <a:buNone/>
                </a:pPr>
                <a:r>
                  <a:rPr lang="zh-CN" altLang="en-US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（</a:t>
                </a:r>
                <a:r>
                  <a:rPr lang="en-US" altLang="zh-CN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2</a:t>
                </a:r>
                <a:r>
                  <a:rPr lang="zh-CN" altLang="en-US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）若商的被开方数中含有完全平方数（式），应该运用积的算术平方根的性质和二次根式的性质      </a:t>
                </a:r>
              </a:p>
              <a:p>
                <a:pPr>
                  <a:lnSpc>
                    <a:spcPct val="130000"/>
                  </a:lnSpc>
                  <a:buFont typeface="Arial" panose="020B0604020202020204" pitchFamily="34" charset="0"/>
                  <a:buNone/>
                </a:pPr>
                <a:r>
                  <a:rPr lang="zh-CN" altLang="en-US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             间化简</a:t>
                </a:r>
                <a:r>
                  <a:rPr lang="en-US" altLang="zh-CN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.</a:t>
                </a:r>
              </a:p>
              <a:p>
                <a:pPr>
                  <a:lnSpc>
                    <a:spcPct val="130000"/>
                  </a:lnSpc>
                  <a:buFont typeface="Arial" panose="020B0604020202020204" pitchFamily="34" charset="0"/>
                  <a:buNone/>
                </a:pPr>
                <a:r>
                  <a:rPr lang="zh-CN" altLang="en-US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（</a:t>
                </a:r>
                <a:r>
                  <a:rPr lang="en-US" altLang="zh-CN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3</a:t>
                </a:r>
                <a:r>
                  <a:rPr lang="zh-CN" altLang="en-US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）对于算式中含有</a:t>
                </a:r>
                <a:r>
                  <a:rPr lang="en-US" altLang="zh-CN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“</a:t>
                </a:r>
                <a:r>
                  <a:rPr lang="zh-CN" altLang="en-US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分母</a:t>
                </a:r>
                <a:r>
                  <a:rPr lang="en-US" altLang="zh-CN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”</a:t>
                </a:r>
                <a:r>
                  <a:rPr lang="zh-CN" altLang="en-US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的二次根式除法，可以转化为乘法进行计算</a:t>
                </a:r>
                <a:r>
                  <a:rPr lang="en-US" altLang="zh-CN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.</a:t>
                </a:r>
              </a:p>
            </p:txBody>
          </p:sp>
          <p:grpSp>
            <p:nvGrpSpPr>
              <p:cNvPr id="12296" name="组合 38"/>
              <p:cNvGrpSpPr/>
              <p:nvPr/>
            </p:nvGrpSpPr>
            <p:grpSpPr bwMode="auto">
              <a:xfrm>
                <a:off x="1137196" y="5373216"/>
                <a:ext cx="698500" cy="649287"/>
                <a:chOff x="579589" y="5301208"/>
                <a:chExt cx="697627" cy="648072"/>
              </a:xfrm>
            </p:grpSpPr>
            <p:grpSp>
              <p:nvGrpSpPr>
                <p:cNvPr id="12297" name="组合 35"/>
                <p:cNvGrpSpPr/>
                <p:nvPr/>
              </p:nvGrpSpPr>
              <p:grpSpPr bwMode="auto">
                <a:xfrm>
                  <a:off x="611560" y="5301208"/>
                  <a:ext cx="648072" cy="648072"/>
                  <a:chOff x="467544" y="5318792"/>
                  <a:chExt cx="648072" cy="648072"/>
                </a:xfrm>
              </p:grpSpPr>
              <p:sp>
                <p:nvSpPr>
                  <p:cNvPr id="12298" name="椭圆 33"/>
                  <p:cNvSpPr>
                    <a:spLocks noChangeArrowheads="1"/>
                  </p:cNvSpPr>
                  <p:nvPr/>
                </p:nvSpPr>
                <p:spPr bwMode="auto">
                  <a:xfrm>
                    <a:off x="467544" y="5318792"/>
                    <a:ext cx="648072" cy="648072"/>
                  </a:xfrm>
                  <a:prstGeom prst="ellipse">
                    <a:avLst/>
                  </a:prstGeom>
                  <a:solidFill>
                    <a:srgbClr val="EB2A0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buFont typeface="Arial" panose="020B0604020202020204" pitchFamily="34" charset="0"/>
                      <a:buNone/>
                    </a:pPr>
                    <a:endParaRPr lang="zh-CN" altLang="en-US"/>
                  </a:p>
                </p:txBody>
              </p:sp>
              <p:sp>
                <p:nvSpPr>
                  <p:cNvPr id="12299" name="椭圆 34"/>
                  <p:cNvSpPr>
                    <a:spLocks noChangeArrowheads="1"/>
                  </p:cNvSpPr>
                  <p:nvPr/>
                </p:nvSpPr>
                <p:spPr bwMode="auto">
                  <a:xfrm>
                    <a:off x="539552" y="5318792"/>
                    <a:ext cx="504056" cy="504056"/>
                  </a:xfrm>
                  <a:prstGeom prst="ellipse">
                    <a:avLst/>
                  </a:prstGeom>
                  <a:solidFill>
                    <a:srgbClr val="FFCC00">
                      <a:alpha val="62743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/>
                  <a:p>
                    <a:pPr>
                      <a:buFont typeface="Arial" panose="020B0604020202020204" pitchFamily="34" charset="0"/>
                      <a:buNone/>
                    </a:pPr>
                    <a:endParaRPr lang="zh-CN" altLang="en-US"/>
                  </a:p>
                </p:txBody>
              </p:sp>
            </p:grpSp>
            <p:sp>
              <p:nvSpPr>
                <p:cNvPr id="12300" name="TextBox 37"/>
                <p:cNvSpPr txBox="1">
                  <a:spLocks noChangeArrowheads="1"/>
                </p:cNvSpPr>
                <p:nvPr/>
              </p:nvSpPr>
              <p:spPr bwMode="auto">
                <a:xfrm>
                  <a:off x="579589" y="5373216"/>
                  <a:ext cx="697627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zh-CN" altLang="en-US" sz="2000" b="1">
                      <a:solidFill>
                        <a:srgbClr val="00206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注意</a:t>
                  </a:r>
                </a:p>
              </p:txBody>
            </p:sp>
          </p:grpSp>
        </p:grpSp>
        <p:graphicFrame>
          <p:nvGraphicFramePr>
            <p:cNvPr id="12301" name="对象 9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3344" y="8009"/>
            <a:ext cx="1647" cy="8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1" r:id="rId6" imgW="598170" imgH="292735" progId="Equation.KSEE3">
                    <p:embed/>
                  </p:oleObj>
                </mc:Choice>
                <mc:Fallback>
                  <p:oleObj r:id="rId6" imgW="598170" imgH="292735" progId="Equation.KSEE3">
                    <p:embed/>
                    <p:pic>
                      <p:nvPicPr>
                        <p:cNvPr id="0" name="对象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4" y="8009"/>
                          <a:ext cx="1647" cy="8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582</Words>
  <Application>Microsoft Office PowerPoint</Application>
  <PresentationFormat>全屏显示(4:3)</PresentationFormat>
  <Paragraphs>69</Paragraphs>
  <Slides>14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方正姚体</vt:lpstr>
      <vt:lpstr>黑体</vt:lpstr>
      <vt:lpstr>楷体</vt:lpstr>
      <vt:lpstr>宋体</vt:lpstr>
      <vt:lpstr>微软雅黑</vt:lpstr>
      <vt:lpstr>Arial</vt:lpstr>
      <vt:lpstr>Times New Roman</vt:lpstr>
      <vt:lpstr>Wingdings</vt:lpstr>
      <vt:lpstr>WWW.2PPT.COM
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2019-02-12T09:11:00Z</dcterms:created>
  <dcterms:modified xsi:type="dcterms:W3CDTF">2023-01-16T18:37:15Z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05A831B84E4B4A4997898EE33C70E15E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