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14" r:id="rId2"/>
    <p:sldId id="522" r:id="rId3"/>
    <p:sldId id="521" r:id="rId4"/>
    <p:sldId id="519" r:id="rId5"/>
    <p:sldId id="517" r:id="rId6"/>
    <p:sldId id="282" r:id="rId7"/>
    <p:sldId id="523" r:id="rId8"/>
    <p:sldId id="524" r:id="rId9"/>
    <p:sldId id="279" r:id="rId10"/>
    <p:sldId id="525" r:id="rId11"/>
    <p:sldId id="526" r:id="rId12"/>
    <p:sldId id="527" r:id="rId13"/>
    <p:sldId id="285" r:id="rId14"/>
    <p:sldId id="286" r:id="rId15"/>
    <p:sldId id="516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方正喵呜体" panose="02010600030101010101" charset="-122"/>
      <p:regular r:id="rId26"/>
    </p:embeddedFont>
    <p:embeddedFont>
      <p:font typeface="等线" panose="02010600030101010101" pitchFamily="2" charset="-122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E1"/>
    <a:srgbClr val="BECCB6"/>
    <a:srgbClr val="587087"/>
    <a:srgbClr val="AC8E7C"/>
    <a:srgbClr val="F0EAD8"/>
    <a:srgbClr val="E0CCA3"/>
    <a:srgbClr val="ACA4A6"/>
    <a:srgbClr val="746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276" y="-264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51094-F3BE-40D2-81E5-BC3E54FBC40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D99D-4B73-40C3-A1B0-8368B2FB3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D99D-4B73-40C3-A1B0-8368B2FB35A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D99D-4B73-40C3-A1B0-8368B2FB35A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D99D-4B73-40C3-A1B0-8368B2FB35A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D99D-4B73-40C3-A1B0-8368B2FB35A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D99D-4B73-40C3-A1B0-8368B2FB35A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D99D-4B73-40C3-A1B0-8368B2FB35A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7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CDE9-9BE6-44D1-AB35-C200395F5D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B3A9-9639-441F-850D-88426105CC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55C7-3E48-4D2F-89A9-AE115C70F0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9958-3152-40FF-ACF4-763F7A5218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1DA5-1597-409D-B776-645B61218D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1165" indent="0">
              <a:buNone/>
              <a:defRPr sz="1900" b="1"/>
            </a:lvl2pPr>
            <a:lvl3pPr marL="862330" indent="0">
              <a:buNone/>
              <a:defRPr sz="1700" b="1"/>
            </a:lvl3pPr>
            <a:lvl4pPr marL="1292860" indent="0">
              <a:buNone/>
              <a:defRPr sz="1500" b="1"/>
            </a:lvl4pPr>
            <a:lvl5pPr marL="1724025" indent="0">
              <a:buNone/>
              <a:defRPr sz="1500" b="1"/>
            </a:lvl5pPr>
            <a:lvl6pPr marL="2155190" indent="0">
              <a:buNone/>
              <a:defRPr sz="1500" b="1"/>
            </a:lvl6pPr>
            <a:lvl7pPr marL="2586355" indent="0">
              <a:buNone/>
              <a:defRPr sz="1500" b="1"/>
            </a:lvl7pPr>
            <a:lvl8pPr marL="3017520" indent="0">
              <a:buNone/>
              <a:defRPr sz="1500" b="1"/>
            </a:lvl8pPr>
            <a:lvl9pPr marL="344868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1165" indent="0">
              <a:buNone/>
              <a:defRPr sz="1900" b="1"/>
            </a:lvl2pPr>
            <a:lvl3pPr marL="862330" indent="0">
              <a:buNone/>
              <a:defRPr sz="1700" b="1"/>
            </a:lvl3pPr>
            <a:lvl4pPr marL="1292860" indent="0">
              <a:buNone/>
              <a:defRPr sz="1500" b="1"/>
            </a:lvl4pPr>
            <a:lvl5pPr marL="1724025" indent="0">
              <a:buNone/>
              <a:defRPr sz="1500" b="1"/>
            </a:lvl5pPr>
            <a:lvl6pPr marL="2155190" indent="0">
              <a:buNone/>
              <a:defRPr sz="1500" b="1"/>
            </a:lvl6pPr>
            <a:lvl7pPr marL="2586355" indent="0">
              <a:buNone/>
              <a:defRPr sz="1500" b="1"/>
            </a:lvl7pPr>
            <a:lvl8pPr marL="3017520" indent="0">
              <a:buNone/>
              <a:defRPr sz="1500" b="1"/>
            </a:lvl8pPr>
            <a:lvl9pPr marL="344868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3FBF-8F8B-48D1-A94F-BC67D3BAEDA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2BCD-6634-4915-B124-8E91625FF5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7F8D-83E5-412A-81A5-D0578366CC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5"/>
            <a:ext cx="3008312" cy="11620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2" cy="4691064"/>
          </a:xfrm>
        </p:spPr>
        <p:txBody>
          <a:bodyPr/>
          <a:lstStyle>
            <a:lvl1pPr marL="0" indent="0">
              <a:buNone/>
              <a:defRPr sz="1300"/>
            </a:lvl1pPr>
            <a:lvl2pPr marL="431165" indent="0">
              <a:buNone/>
              <a:defRPr sz="1200"/>
            </a:lvl2pPr>
            <a:lvl3pPr marL="862330" indent="0">
              <a:buNone/>
              <a:defRPr sz="900"/>
            </a:lvl3pPr>
            <a:lvl4pPr marL="1292860" indent="0">
              <a:buNone/>
              <a:defRPr sz="800"/>
            </a:lvl4pPr>
            <a:lvl5pPr marL="1724025" indent="0">
              <a:buNone/>
              <a:defRPr sz="800"/>
            </a:lvl5pPr>
            <a:lvl6pPr marL="2155190" indent="0">
              <a:buNone/>
              <a:defRPr sz="800"/>
            </a:lvl6pPr>
            <a:lvl7pPr marL="2586355" indent="0">
              <a:buNone/>
              <a:defRPr sz="800"/>
            </a:lvl7pPr>
            <a:lvl8pPr marL="3017520" indent="0">
              <a:buNone/>
              <a:defRPr sz="800"/>
            </a:lvl8pPr>
            <a:lvl9pPr marL="344868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333A-4BA5-4158-B49A-4E2BDD34BF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1165" indent="0">
              <a:buNone/>
              <a:defRPr sz="2700"/>
            </a:lvl2pPr>
            <a:lvl3pPr marL="862330" indent="0">
              <a:buNone/>
              <a:defRPr sz="2200"/>
            </a:lvl3pPr>
            <a:lvl4pPr marL="1292860" indent="0">
              <a:buNone/>
              <a:defRPr sz="1900"/>
            </a:lvl4pPr>
            <a:lvl5pPr marL="1724025" indent="0">
              <a:buNone/>
              <a:defRPr sz="1900"/>
            </a:lvl5pPr>
            <a:lvl6pPr marL="2155190" indent="0">
              <a:buNone/>
              <a:defRPr sz="1900"/>
            </a:lvl6pPr>
            <a:lvl7pPr marL="2586355" indent="0">
              <a:buNone/>
              <a:defRPr sz="1900"/>
            </a:lvl7pPr>
            <a:lvl8pPr marL="3017520" indent="0">
              <a:buNone/>
              <a:defRPr sz="1900"/>
            </a:lvl8pPr>
            <a:lvl9pPr marL="3448685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1165" indent="0">
              <a:buNone/>
              <a:defRPr sz="1200"/>
            </a:lvl2pPr>
            <a:lvl3pPr marL="862330" indent="0">
              <a:buNone/>
              <a:defRPr sz="900"/>
            </a:lvl3pPr>
            <a:lvl4pPr marL="1292860" indent="0">
              <a:buNone/>
              <a:defRPr sz="800"/>
            </a:lvl4pPr>
            <a:lvl5pPr marL="1724025" indent="0">
              <a:buNone/>
              <a:defRPr sz="800"/>
            </a:lvl5pPr>
            <a:lvl6pPr marL="2155190" indent="0">
              <a:buNone/>
              <a:defRPr sz="800"/>
            </a:lvl6pPr>
            <a:lvl7pPr marL="2586355" indent="0">
              <a:buNone/>
              <a:defRPr sz="800"/>
            </a:lvl7pPr>
            <a:lvl8pPr marL="3017520" indent="0">
              <a:buNone/>
              <a:defRPr sz="800"/>
            </a:lvl8pPr>
            <a:lvl9pPr marL="344868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6965-FF0E-4559-B962-9EDC35BF52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1" y="27464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6407" tIns="43203" rIns="86407" bIns="43203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1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6407" tIns="43203" rIns="86407" bIns="43203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5"/>
            <a:ext cx="2133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0FCAA2-B715-4026-A5EF-FA9DAA008B4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3116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86233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29286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72402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23215" indent="-3232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0405" indent="-2692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59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2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455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162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785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395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16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33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86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02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19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35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52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68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573926"/>
            <a:ext cx="9100843" cy="82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6407" tIns="43203" rIns="86407" bIns="43203">
            <a:spAutoFit/>
          </a:bodyPr>
          <a:lstStyle/>
          <a:p>
            <a:pPr algn="ctr" defTabSz="8623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Writing</a:t>
            </a:r>
            <a:r>
              <a:rPr lang="zh-CN" alt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</a:t>
            </a:r>
            <a:endParaRPr lang="en-US" altLang="zh-CN" sz="4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24409"/>
            <a:ext cx="9144000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Lesson 13  Let’s Buy Postcards!</a:t>
            </a:r>
            <a:endParaRPr lang="zh-CN" altLang="en-US" sz="4000" b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3175" y="543069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 descr="toy sho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4750" y="1700386"/>
            <a:ext cx="4801988" cy="3743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9133" y="2739510"/>
            <a:ext cx="3087506" cy="492438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buy a toy. 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4"/>
          <p:cNvSpPr txBox="1"/>
          <p:nvPr/>
        </p:nvSpPr>
        <p:spPr>
          <a:xfrm>
            <a:off x="1298883" y="663995"/>
            <a:ext cx="5225395" cy="504031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2700" b="1" dirty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使用课本句式介绍自己的照片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本框 15"/>
          <p:cNvSpPr txBox="1"/>
          <p:nvPr/>
        </p:nvSpPr>
        <p:spPr>
          <a:xfrm>
            <a:off x="801252" y="796443"/>
            <a:ext cx="4398094" cy="504031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2700" b="1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700" b="1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want to…</a:t>
            </a:r>
            <a:r>
              <a:rPr lang="zh-CN" altLang="en-US" sz="2700" b="1" dirty="0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”和进行时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0824" y="1960167"/>
            <a:ext cx="6418546" cy="492438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read English stories this evening.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840" y="2668661"/>
            <a:ext cx="5832232" cy="492438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wants to buy a gift for her mother.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086" y="3436196"/>
            <a:ext cx="6838789" cy="492438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 is playing the guitar and Kate is singing.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8332" y="4203733"/>
            <a:ext cx="5283748" cy="492438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Jenny is doing her homework now.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36539" y="200923"/>
            <a:ext cx="5560987" cy="1770057"/>
            <a:chOff x="2084247" y="1760885"/>
            <a:chExt cx="7414649" cy="3119224"/>
          </a:xfrm>
        </p:grpSpPr>
        <p:grpSp>
          <p:nvGrpSpPr>
            <p:cNvPr id="6" name="组合 7"/>
            <p:cNvGrpSpPr/>
            <p:nvPr/>
          </p:nvGrpSpPr>
          <p:grpSpPr>
            <a:xfrm>
              <a:off x="2084247" y="2739510"/>
              <a:ext cx="5068167" cy="2140599"/>
              <a:chOff x="2084247" y="2739510"/>
              <a:chExt cx="5068167" cy="2140599"/>
            </a:xfrm>
          </p:grpSpPr>
          <p:sp>
            <p:nvSpPr>
              <p:cNvPr id="10" name="流程图: 资料带 2"/>
              <p:cNvSpPr/>
              <p:nvPr/>
            </p:nvSpPr>
            <p:spPr>
              <a:xfrm>
                <a:off x="2084247" y="2739510"/>
                <a:ext cx="4378419" cy="2140599"/>
              </a:xfrm>
              <a:prstGeom prst="flowChartPunchedTape">
                <a:avLst/>
              </a:prstGeom>
              <a:solidFill>
                <a:srgbClr val="58708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5"/>
              <p:cNvSpPr txBox="1"/>
              <p:nvPr/>
            </p:nvSpPr>
            <p:spPr>
              <a:xfrm>
                <a:off x="2493387" y="3020004"/>
                <a:ext cx="4659027" cy="1250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康海报体W12(P)" panose="040B0C00000000000000" pitchFamily="82" charset="-122"/>
                    <a:cs typeface="Times New Roman" panose="02020603050405020304" pitchFamily="18" charset="0"/>
                  </a:rPr>
                  <a:t>Summing up</a:t>
                </a:r>
                <a:endParaRPr lang="zh-CN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098787" y="1760885"/>
              <a:ext cx="2400109" cy="2999650"/>
            </a:xfrm>
            <a:prstGeom prst="rect">
              <a:avLst/>
            </a:prstGeom>
          </p:spPr>
        </p:pic>
      </p:grpSp>
      <p:sp>
        <p:nvSpPr>
          <p:cNvPr id="12" name="流程图: 准备 11"/>
          <p:cNvSpPr/>
          <p:nvPr/>
        </p:nvSpPr>
        <p:spPr>
          <a:xfrm rot="16200000">
            <a:off x="2665052" y="468642"/>
            <a:ext cx="4652446" cy="7759383"/>
          </a:xfrm>
          <a:prstGeom prst="flowChartPreparation">
            <a:avLst/>
          </a:prstGeom>
          <a:noFill/>
          <a:ln>
            <a:solidFill>
              <a:srgbClr val="587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6"/>
          <p:cNvSpPr txBox="1"/>
          <p:nvPr/>
        </p:nvSpPr>
        <p:spPr>
          <a:xfrm>
            <a:off x="1286943" y="2675896"/>
            <a:ext cx="7565275" cy="3344873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marL="431800" indent="-431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postcard has a picture on it.</a:t>
            </a:r>
          </a:p>
          <a:p>
            <a:pPr marL="431800" indent="-431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write a letter on paper.</a:t>
            </a:r>
          </a:p>
          <a:p>
            <a:pPr marL="431800" indent="-431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Jenny, Danny and Li Ming want to buy some postcards.</a:t>
            </a:r>
          </a:p>
          <a:p>
            <a:pPr marL="431800" indent="-431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 see that postcard, please?</a:t>
            </a:r>
          </a:p>
          <a:p>
            <a:pPr marL="431800" indent="-431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I’ll take nine, please.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994" y="2047185"/>
            <a:ext cx="1857829" cy="57083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重点句型：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966170" y="2592218"/>
          <a:ext cx="6444729" cy="36779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02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内容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学生</a:t>
                      </a: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学生</a:t>
                      </a: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学生</a:t>
                      </a: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学生</a:t>
                      </a: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2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积极发言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2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乐于合作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2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完成情况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1338267" y="1"/>
            <a:ext cx="5560987" cy="1702202"/>
            <a:chOff x="2084247" y="1760885"/>
            <a:chExt cx="7414649" cy="2999650"/>
          </a:xfrm>
        </p:grpSpPr>
        <p:grpSp>
          <p:nvGrpSpPr>
            <p:cNvPr id="20" name="组合 7"/>
            <p:cNvGrpSpPr/>
            <p:nvPr/>
          </p:nvGrpSpPr>
          <p:grpSpPr>
            <a:xfrm>
              <a:off x="2084247" y="2739510"/>
              <a:ext cx="5068167" cy="1747618"/>
              <a:chOff x="2084247" y="2739510"/>
              <a:chExt cx="5068167" cy="1747618"/>
            </a:xfrm>
          </p:grpSpPr>
          <p:sp>
            <p:nvSpPr>
              <p:cNvPr id="22" name="流程图: 资料带 2"/>
              <p:cNvSpPr/>
              <p:nvPr/>
            </p:nvSpPr>
            <p:spPr>
              <a:xfrm>
                <a:off x="2084247" y="2739510"/>
                <a:ext cx="4378419" cy="1747618"/>
              </a:xfrm>
              <a:prstGeom prst="flowChartPunchedTape">
                <a:avLst/>
              </a:prstGeom>
              <a:solidFill>
                <a:srgbClr val="58708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5"/>
              <p:cNvSpPr txBox="1"/>
              <p:nvPr/>
            </p:nvSpPr>
            <p:spPr>
              <a:xfrm>
                <a:off x="2493387" y="3020004"/>
                <a:ext cx="4659027" cy="1250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华康海报体W12(P)" panose="040B0C00000000000000" pitchFamily="82" charset="-122"/>
                    <a:cs typeface="Times New Roman" panose="02020603050405020304" pitchFamily="18" charset="0"/>
                  </a:rPr>
                  <a:t>Evaluation</a:t>
                </a:r>
                <a:endParaRPr lang="zh-CN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098787" y="1760885"/>
              <a:ext cx="2400109" cy="2999650"/>
            </a:xfrm>
            <a:prstGeom prst="rect">
              <a:avLst/>
            </a:prstGeom>
          </p:spPr>
        </p:pic>
      </p:grpSp>
      <p:sp>
        <p:nvSpPr>
          <p:cNvPr id="24" name="文本框 4"/>
          <p:cNvSpPr txBox="1"/>
          <p:nvPr/>
        </p:nvSpPr>
        <p:spPr>
          <a:xfrm>
            <a:off x="921118" y="1963742"/>
            <a:ext cx="2059056" cy="579692"/>
          </a:xfrm>
          <a:prstGeom prst="rect">
            <a:avLst/>
          </a:prstGeom>
          <a:noFill/>
          <a:ln>
            <a:solidFill>
              <a:srgbClr val="BECCB6"/>
            </a:solidFill>
          </a:ln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小组互评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片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矩形: 圆角 2"/>
          <p:cNvSpPr/>
          <p:nvPr/>
        </p:nvSpPr>
        <p:spPr>
          <a:xfrm>
            <a:off x="879232" y="2860431"/>
            <a:ext cx="1248508" cy="1266092"/>
          </a:xfrm>
          <a:prstGeom prst="roundRect">
            <a:avLst/>
          </a:prstGeom>
          <a:noFill/>
          <a:ln w="25400">
            <a:solidFill>
              <a:srgbClr val="587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箭头: V 形 4"/>
          <p:cNvSpPr/>
          <p:nvPr/>
        </p:nvSpPr>
        <p:spPr>
          <a:xfrm>
            <a:off x="2347547" y="3111066"/>
            <a:ext cx="395653" cy="635869"/>
          </a:xfrm>
          <a:prstGeom prst="chevron">
            <a:avLst/>
          </a:prstGeom>
          <a:solidFill>
            <a:srgbClr val="587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 sz="27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8"/>
          <p:cNvSpPr txBox="1"/>
          <p:nvPr/>
        </p:nvSpPr>
        <p:spPr>
          <a:xfrm>
            <a:off x="958674" y="3173972"/>
            <a:ext cx="1169066" cy="58117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3200" b="1" dirty="0">
                <a:solidFill>
                  <a:srgbClr val="58708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56411" y="1952579"/>
            <a:ext cx="900435" cy="1176239"/>
            <a:chOff x="6529755" y="961291"/>
            <a:chExt cx="1242646" cy="1242646"/>
          </a:xfrm>
        </p:grpSpPr>
        <p:sp>
          <p:nvSpPr>
            <p:cNvPr id="15" name="椭圆 14"/>
            <p:cNvSpPr/>
            <p:nvPr/>
          </p:nvSpPr>
          <p:spPr>
            <a:xfrm>
              <a:off x="6529755" y="961291"/>
              <a:ext cx="1242646" cy="1242646"/>
            </a:xfrm>
            <a:prstGeom prst="ellipse">
              <a:avLst/>
            </a:prstGeom>
            <a:noFill/>
            <a:ln w="25400">
              <a:solidFill>
                <a:srgbClr val="587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文本框 20"/>
            <p:cNvSpPr txBox="1"/>
            <p:nvPr/>
          </p:nvSpPr>
          <p:spPr>
            <a:xfrm>
              <a:off x="6600301" y="1197893"/>
              <a:ext cx="1101554" cy="53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rgbClr val="587087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700" b="1" dirty="0">
                <a:solidFill>
                  <a:srgbClr val="587087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59523" y="3485278"/>
            <a:ext cx="931985" cy="1242646"/>
            <a:chOff x="6529755" y="2813538"/>
            <a:chExt cx="1242646" cy="1242646"/>
          </a:xfrm>
        </p:grpSpPr>
        <p:sp>
          <p:nvSpPr>
            <p:cNvPr id="18" name="椭圆 17"/>
            <p:cNvSpPr/>
            <p:nvPr/>
          </p:nvSpPr>
          <p:spPr>
            <a:xfrm>
              <a:off x="6529755" y="2813538"/>
              <a:ext cx="1242646" cy="1242646"/>
            </a:xfrm>
            <a:prstGeom prst="ellipse">
              <a:avLst/>
            </a:prstGeom>
            <a:noFill/>
            <a:ln w="25400">
              <a:solidFill>
                <a:srgbClr val="587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文本框 21"/>
            <p:cNvSpPr txBox="1"/>
            <p:nvPr/>
          </p:nvSpPr>
          <p:spPr>
            <a:xfrm>
              <a:off x="6600300" y="3073585"/>
              <a:ext cx="1101554" cy="5091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rgbClr val="587087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700" b="1" dirty="0">
                <a:solidFill>
                  <a:srgbClr val="587087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26"/>
          <p:cNvSpPr txBox="1"/>
          <p:nvPr>
            <p:custDataLst>
              <p:tags r:id="rId1"/>
            </p:custDataLst>
          </p:nvPr>
        </p:nvSpPr>
        <p:spPr>
          <a:xfrm>
            <a:off x="4279989" y="2158882"/>
            <a:ext cx="4178211" cy="942975"/>
          </a:xfrm>
          <a:prstGeom prst="rect">
            <a:avLst/>
          </a:prstGeom>
          <a:noFill/>
        </p:spPr>
        <p:txBody>
          <a:bodyPr lIns="86407" tIns="43203" rIns="86407" bIns="43203" anchor="ctr">
            <a:no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564E4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用英语讲述今天所见的事情（使用课本句式）</a:t>
            </a:r>
          </a:p>
        </p:txBody>
      </p:sp>
      <p:sp>
        <p:nvSpPr>
          <p:cNvPr id="21" name="文本框 11"/>
          <p:cNvSpPr txBox="1"/>
          <p:nvPr>
            <p:custDataLst>
              <p:tags r:id="rId2"/>
            </p:custDataLst>
          </p:nvPr>
        </p:nvSpPr>
        <p:spPr>
          <a:xfrm>
            <a:off x="4343088" y="3528400"/>
            <a:ext cx="4086537" cy="942975"/>
          </a:xfrm>
          <a:prstGeom prst="rect">
            <a:avLst/>
          </a:prstGeom>
          <a:noFill/>
        </p:spPr>
        <p:txBody>
          <a:bodyPr lIns="86407" tIns="43203" rIns="86407" bIns="43203" anchor="ctr">
            <a:norm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564E4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en-US" altLang="zh-CN" sz="2800" b="1" dirty="0">
                <a:solidFill>
                  <a:srgbClr val="564E4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do it!</a:t>
            </a:r>
            <a:r>
              <a:rPr lang="zh-CN" altLang="en-US" sz="2800" b="1" dirty="0">
                <a:solidFill>
                  <a:srgbClr val="564E4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中的练</a:t>
            </a:r>
            <a:r>
              <a:rPr lang="zh-CN" altLang="en-US" sz="2800" b="1" dirty="0" smtClean="0">
                <a:solidFill>
                  <a:srgbClr val="564E4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习 </a:t>
            </a:r>
            <a:endParaRPr lang="zh-CN" altLang="en-US" sz="2800" b="1" dirty="0">
              <a:solidFill>
                <a:srgbClr val="564E4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36539" y="200923"/>
            <a:ext cx="5560987" cy="1702202"/>
            <a:chOff x="2084247" y="1760885"/>
            <a:chExt cx="7414649" cy="2999650"/>
          </a:xfrm>
        </p:grpSpPr>
        <p:grpSp>
          <p:nvGrpSpPr>
            <p:cNvPr id="23" name="组合 7"/>
            <p:cNvGrpSpPr/>
            <p:nvPr/>
          </p:nvGrpSpPr>
          <p:grpSpPr>
            <a:xfrm>
              <a:off x="2084247" y="2739510"/>
              <a:ext cx="5068167" cy="1747618"/>
              <a:chOff x="2084247" y="2739510"/>
              <a:chExt cx="5068167" cy="1747618"/>
            </a:xfrm>
          </p:grpSpPr>
          <p:sp>
            <p:nvSpPr>
              <p:cNvPr id="25" name="流程图: 资料带 2"/>
              <p:cNvSpPr/>
              <p:nvPr/>
            </p:nvSpPr>
            <p:spPr>
              <a:xfrm>
                <a:off x="2084247" y="2739510"/>
                <a:ext cx="4378419" cy="1747618"/>
              </a:xfrm>
              <a:prstGeom prst="flowChartPunchedTape">
                <a:avLst/>
              </a:prstGeom>
              <a:solidFill>
                <a:srgbClr val="58708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5"/>
              <p:cNvSpPr txBox="1"/>
              <p:nvPr/>
            </p:nvSpPr>
            <p:spPr>
              <a:xfrm>
                <a:off x="2493387" y="3020004"/>
                <a:ext cx="4659027" cy="1250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华康海报体W12(P)" panose="040B0C00000000000000" pitchFamily="82" charset="-122"/>
                    <a:cs typeface="Times New Roman" panose="02020603050405020304" pitchFamily="18" charset="0"/>
                  </a:rPr>
                  <a:t>Homework</a:t>
                </a:r>
                <a:endParaRPr lang="zh-CN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098787" y="1760885"/>
              <a:ext cx="2400109" cy="299965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22569" y="546754"/>
            <a:ext cx="2016256" cy="579692"/>
          </a:xfrm>
          <a:prstGeom prst="rect">
            <a:avLst/>
          </a:prstGeom>
          <a:noFill/>
          <a:ln>
            <a:solidFill>
              <a:srgbClr val="BECCB6"/>
            </a:solidFill>
          </a:ln>
        </p:spPr>
        <p:txBody>
          <a:bodyPr wrap="square" lIns="86407" tIns="43203" rIns="86407" bIns="43203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参考答案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1350391" y="1555424"/>
            <a:ext cx="6964051" cy="4656841"/>
          </a:xfrm>
          <a:prstGeom prst="roundRect">
            <a:avLst/>
          </a:prstGeom>
          <a:solidFill>
            <a:srgbClr val="FBFFE1"/>
          </a:solidFill>
          <a:ln w="38100">
            <a:solidFill>
              <a:srgbClr val="BEC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10681" y="1679586"/>
            <a:ext cx="5995448" cy="1383434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marL="269875" indent="-269875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send a postcard to Danny.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send an e-mail to my mom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59640" y="2958303"/>
            <a:ext cx="6408718" cy="3103460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 marL="431800" indent="-431800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marL="431800" indent="-4318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is the cap? It’s ten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31800" indent="-4318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the T-shirt? It’s fifteen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31800" indent="-4318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the book? It’s twenty-three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31800" indent="-4318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the b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It’s thirty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771929" y="400663"/>
            <a:ext cx="5202650" cy="2893181"/>
            <a:chOff x="2237281" y="1337380"/>
            <a:chExt cx="6325769" cy="2999650"/>
          </a:xfrm>
        </p:grpSpPr>
        <p:grpSp>
          <p:nvGrpSpPr>
            <p:cNvPr id="6" name="组合 7"/>
            <p:cNvGrpSpPr/>
            <p:nvPr/>
          </p:nvGrpSpPr>
          <p:grpSpPr>
            <a:xfrm>
              <a:off x="2237281" y="2250363"/>
              <a:ext cx="4457607" cy="1786719"/>
              <a:chOff x="2237281" y="2250363"/>
              <a:chExt cx="4457607" cy="1786719"/>
            </a:xfrm>
          </p:grpSpPr>
          <p:sp>
            <p:nvSpPr>
              <p:cNvPr id="10" name="流程图: 资料带 2"/>
              <p:cNvSpPr/>
              <p:nvPr/>
            </p:nvSpPr>
            <p:spPr>
              <a:xfrm>
                <a:off x="2237281" y="2250363"/>
                <a:ext cx="4457607" cy="1786719"/>
              </a:xfrm>
              <a:prstGeom prst="flowChartPunchedTape">
                <a:avLst/>
              </a:prstGeom>
              <a:solidFill>
                <a:srgbClr val="58708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5"/>
              <p:cNvSpPr txBox="1"/>
              <p:nvPr/>
            </p:nvSpPr>
            <p:spPr>
              <a:xfrm>
                <a:off x="2786622" y="2865868"/>
                <a:ext cx="3665877" cy="733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康海报体W12(P)" panose="040B0C00000000000000" pitchFamily="82" charset="-122"/>
                    <a:cs typeface="Times New Roman" panose="02020603050405020304" pitchFamily="18" charset="0"/>
                  </a:rPr>
                  <a:t>Warming up</a:t>
                </a:r>
                <a:endParaRPr lang="zh-CN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162941" y="1337380"/>
              <a:ext cx="2400109" cy="2999650"/>
            </a:xfrm>
            <a:prstGeom prst="rect">
              <a:avLst/>
            </a:prstGeom>
          </p:spPr>
        </p:pic>
      </p:grpSp>
      <p:sp>
        <p:nvSpPr>
          <p:cNvPr id="12" name="文本框 4"/>
          <p:cNvSpPr txBox="1"/>
          <p:nvPr/>
        </p:nvSpPr>
        <p:spPr>
          <a:xfrm>
            <a:off x="2076300" y="3647233"/>
            <a:ext cx="4136010" cy="641248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a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song!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流程图: 资料带 2"/>
          <p:cNvSpPr/>
          <p:nvPr/>
        </p:nvSpPr>
        <p:spPr>
          <a:xfrm>
            <a:off x="1713349" y="208564"/>
            <a:ext cx="3584272" cy="1792375"/>
          </a:xfrm>
          <a:prstGeom prst="flowChartPunchedTape">
            <a:avLst/>
          </a:prstGeom>
          <a:solidFill>
            <a:srgbClr val="58708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66164" y="195139"/>
            <a:ext cx="1973978" cy="2893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8372" y="705668"/>
            <a:ext cx="2724628" cy="69249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in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358716" y="4055843"/>
            <a:ext cx="5584740" cy="202624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587087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Look! Danny </a:t>
            </a:r>
            <a:r>
              <a:rPr lang="en-US" altLang="zh-CN" sz="2800" b="1" dirty="0">
                <a:solidFill>
                  <a:srgbClr val="587087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is in the shop now. He wants to buy some postcards. He is talking with the salesman.</a:t>
            </a:r>
            <a:endParaRPr lang="zh-CN" altLang="en-US" sz="2800" b="1" dirty="0">
              <a:solidFill>
                <a:srgbClr val="587087"/>
              </a:solidFill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5286" y="1996748"/>
            <a:ext cx="2593969" cy="205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924367" y="2335877"/>
            <a:ext cx="3039287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请同学来介绍图片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2763" y="1549503"/>
            <a:ext cx="5916300" cy="3222171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1744355" y="1769548"/>
            <a:ext cx="5604707" cy="2672573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wants to send some postcards. He is buying them in the shop. How many does he want to buy? Maybe he is thinking about it.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824" y="501447"/>
            <a:ext cx="1022628" cy="824392"/>
          </a:xfrm>
          <a:prstGeom prst="rect">
            <a:avLst/>
          </a:prstGeom>
        </p:spPr>
      </p:pic>
      <p:pic>
        <p:nvPicPr>
          <p:cNvPr id="5" name="图片 4" descr="背景图片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69692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9775" y="1132115"/>
            <a:ext cx="7289396" cy="94111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can make a sentence with 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 to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present sense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265" y="2070705"/>
            <a:ext cx="7704091" cy="394187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to buy some fruit.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watch movie with us?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to play the violin after school.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usually go to school by bus.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gets up at six every morning.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mother often goes out for a walk after supper.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" name="文本框 37"/>
          <p:cNvSpPr txBox="1"/>
          <p:nvPr/>
        </p:nvSpPr>
        <p:spPr>
          <a:xfrm>
            <a:off x="1133230" y="3049550"/>
            <a:ext cx="4707453" cy="949024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587087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see on a postcard?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39"/>
          <p:cNvSpPr txBox="1"/>
          <p:nvPr/>
        </p:nvSpPr>
        <p:spPr>
          <a:xfrm>
            <a:off x="1135558" y="3908884"/>
            <a:ext cx="4555339" cy="519460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587087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we write a letter?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48774" y="4786185"/>
            <a:ext cx="5014895" cy="519460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587087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we write an email?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图片 44" descr="postcar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9384" y="1223505"/>
            <a:ext cx="3220789" cy="2663372"/>
          </a:xfrm>
          <a:prstGeom prst="rect">
            <a:avLst/>
          </a:prstGeom>
        </p:spPr>
      </p:pic>
      <p:grpSp>
        <p:nvGrpSpPr>
          <p:cNvPr id="14" name="组合 7"/>
          <p:cNvGrpSpPr/>
          <p:nvPr/>
        </p:nvGrpSpPr>
        <p:grpSpPr>
          <a:xfrm>
            <a:off x="1060300" y="509906"/>
            <a:ext cx="3899159" cy="1511832"/>
            <a:chOff x="815983" y="2041164"/>
            <a:chExt cx="6377354" cy="1511832"/>
          </a:xfrm>
        </p:grpSpPr>
        <p:sp>
          <p:nvSpPr>
            <p:cNvPr id="16" name="流程图: 资料带 2"/>
            <p:cNvSpPr/>
            <p:nvPr/>
          </p:nvSpPr>
          <p:spPr>
            <a:xfrm>
              <a:off x="815983" y="2041164"/>
              <a:ext cx="6377354" cy="1511832"/>
            </a:xfrm>
            <a:prstGeom prst="flowChartPunchedTape">
              <a:avLst/>
            </a:prstGeom>
            <a:solidFill>
              <a:srgbClr val="58708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694372" y="2388745"/>
              <a:ext cx="4781616" cy="70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Presentation </a:t>
              </a:r>
              <a:endPara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本框 38"/>
          <p:cNvSpPr txBox="1"/>
          <p:nvPr/>
        </p:nvSpPr>
        <p:spPr>
          <a:xfrm>
            <a:off x="1265990" y="1423292"/>
            <a:ext cx="6696133" cy="949024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587087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Jenny, Danny and Li Ming want to buy?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43"/>
          <p:cNvSpPr txBox="1"/>
          <p:nvPr/>
        </p:nvSpPr>
        <p:spPr>
          <a:xfrm>
            <a:off x="1295081" y="2358637"/>
            <a:ext cx="4783917" cy="519460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587087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 now?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46"/>
          <p:cNvSpPr txBox="1"/>
          <p:nvPr/>
        </p:nvSpPr>
        <p:spPr>
          <a:xfrm>
            <a:off x="1325937" y="3209370"/>
            <a:ext cx="4783917" cy="949024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587087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Jenny’s postcard have?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44"/>
          <p:cNvSpPr txBox="1"/>
          <p:nvPr/>
        </p:nvSpPr>
        <p:spPr>
          <a:xfrm>
            <a:off x="1336600" y="3987738"/>
            <a:ext cx="4988000" cy="518137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587087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Danny’s postcard?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48"/>
          <p:cNvSpPr txBox="1"/>
          <p:nvPr/>
        </p:nvSpPr>
        <p:spPr>
          <a:xfrm>
            <a:off x="1277125" y="4680912"/>
            <a:ext cx="5140012" cy="951447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587087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postcards does Danny want to buy?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car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2140" y="2123761"/>
            <a:ext cx="2882181" cy="1879231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本框 2"/>
          <p:cNvSpPr txBox="1"/>
          <p:nvPr/>
        </p:nvSpPr>
        <p:spPr>
          <a:xfrm>
            <a:off x="293555" y="1060808"/>
            <a:ext cx="5811970" cy="57969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follow it.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QQ截图201812101119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7321" y="1961439"/>
            <a:ext cx="3441572" cy="2786743"/>
          </a:xfrm>
          <a:prstGeom prst="rect">
            <a:avLst/>
          </a:prstGeom>
          <a:noFill/>
        </p:spPr>
      </p:pic>
      <p:pic>
        <p:nvPicPr>
          <p:cNvPr id="1027" name="Picture 3" descr="C:\Users\Administrator\Desktop\QQ截图201812101129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16" y="1971988"/>
            <a:ext cx="3352108" cy="2797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70177" y="283399"/>
            <a:ext cx="6745749" cy="1511452"/>
            <a:chOff x="1516869" y="2747998"/>
            <a:chExt cx="6608722" cy="1255947"/>
          </a:xfrm>
        </p:grpSpPr>
        <p:sp>
          <p:nvSpPr>
            <p:cNvPr id="13" name="流程图: 资料带 12"/>
            <p:cNvSpPr/>
            <p:nvPr/>
          </p:nvSpPr>
          <p:spPr>
            <a:xfrm>
              <a:off x="1516869" y="2747998"/>
              <a:ext cx="6377354" cy="1255947"/>
            </a:xfrm>
            <a:prstGeom prst="flowChartPunchedTape">
              <a:avLst/>
            </a:prstGeom>
            <a:solidFill>
              <a:srgbClr val="58708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5"/>
            <p:cNvSpPr txBox="1"/>
            <p:nvPr/>
          </p:nvSpPr>
          <p:spPr>
            <a:xfrm>
              <a:off x="1927851" y="3163440"/>
              <a:ext cx="6197740" cy="589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Consolidation and extension</a:t>
              </a:r>
              <a:endPara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图片 14" descr="buy frui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8046" y="3282689"/>
            <a:ext cx="3326689" cy="2822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55818" y="3684169"/>
            <a:ext cx="4251158" cy="492438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buy some  apples. 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1214" y="2131180"/>
            <a:ext cx="7604127" cy="538605"/>
          </a:xfrm>
          <a:prstGeom prst="rect">
            <a:avLst/>
          </a:prstGeom>
        </p:spPr>
        <p:txBody>
          <a:bodyPr wrap="none" lIns="76197" tIns="38098" rIns="76197" bIns="38098">
            <a:spAutoFit/>
          </a:bodyPr>
          <a:lstStyle/>
          <a:p>
            <a:pPr lvl="0"/>
            <a:r>
              <a:rPr lang="en-US" altLang="zh-CN" sz="30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Show some pictures of yourselves in the shop.</a:t>
            </a:r>
            <a:endParaRPr lang="zh-CN" altLang="en-US" sz="3000" b="1" dirty="0">
              <a:solidFill>
                <a:srgbClr val="4472C4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8卡通趣味动画滑稽背景音乐单身狗ppt模板"/>
  <p:tag name="KSO_WM_DOC_GUID" val="{ca1f47ba-4607-4c4a-8f50-2cc2a213f12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全屏显示(4:3)</PresentationFormat>
  <Paragraphs>74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Calibri</vt:lpstr>
      <vt:lpstr>黑体</vt:lpstr>
      <vt:lpstr>微软雅黑</vt:lpstr>
      <vt:lpstr>Arial</vt:lpstr>
      <vt:lpstr>宋体</vt:lpstr>
      <vt:lpstr>方正喵呜体</vt:lpstr>
      <vt:lpstr>Times New Roman</vt:lpstr>
      <vt:lpstr>等线</vt:lpstr>
      <vt:lpstr>华康海报体W12(P)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2016-11-03T03:51:00Z</dcterms:created>
  <dcterms:modified xsi:type="dcterms:W3CDTF">2023-01-16T18:37:41Z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20FC2746458E4D3593572E6FC66E392F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