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42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52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62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40E3802-EE84-48FB-829C-71A4217E28B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3A6DFAE5-97A9-444F-880C-4F97A079177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8D5A00C-E7F5-4C5A-A07C-BE5577A1BC30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64B6F24-3271-4C60-ADF8-1108FD77AC04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AF97A5-CEB0-4CCC-90CF-D45922081120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E96B43D-B127-4BA2-8FF4-34007F917A34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7CED774-982E-4A55-A882-00682849915A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8814371-8BA0-4B01-BA11-3E0B88DB6D5E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EF157FD-BB25-43B0-AF2C-F89988A5C354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5174326-6BA2-4457-9158-D092F11C765C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 bwMode="auto">
          <a:xfrm>
            <a:off x="85726" y="1431132"/>
            <a:ext cx="2270522" cy="2178844"/>
            <a:chOff x="71850" y="1261711"/>
            <a:chExt cx="3026493" cy="2905010"/>
          </a:xfrm>
        </p:grpSpPr>
        <p:grpSp>
          <p:nvGrpSpPr>
            <p:cNvPr id="5" name="Group 1"/>
            <p:cNvGrpSpPr/>
            <p:nvPr userDrawn="1"/>
          </p:nvGrpSpPr>
          <p:grpSpPr bwMode="auto">
            <a:xfrm>
              <a:off x="129104" y="1261711"/>
              <a:ext cx="2969239" cy="2905010"/>
              <a:chOff x="-949635" y="0"/>
              <a:chExt cx="7009631" cy="6858000"/>
            </a:xfrm>
          </p:grpSpPr>
          <p:sp>
            <p:nvSpPr>
              <p:cNvPr id="11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2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6" name="Group 2"/>
            <p:cNvGrpSpPr/>
            <p:nvPr userDrawn="1"/>
          </p:nvGrpSpPr>
          <p:grpSpPr bwMode="auto">
            <a:xfrm>
              <a:off x="71850" y="1824845"/>
              <a:ext cx="1778742" cy="1778742"/>
              <a:chOff x="990600" y="2044717"/>
              <a:chExt cx="2768566" cy="2768566"/>
            </a:xfrm>
          </p:grpSpPr>
          <p:sp>
            <p:nvSpPr>
              <p:cNvPr id="7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8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9" name="TextBox 7"/>
                <p:cNvSpPr txBox="1"/>
                <p:nvPr/>
              </p:nvSpPr>
              <p:spPr>
                <a:xfrm>
                  <a:off x="2346338" y="2365566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" name="TextBox 8"/>
                <p:cNvSpPr txBox="1"/>
                <p:nvPr/>
              </p:nvSpPr>
              <p:spPr>
                <a:xfrm>
                  <a:off x="2346338" y="3143869"/>
                  <a:ext cx="1798300" cy="21496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2106216" y="828675"/>
            <a:ext cx="686514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105891" y="238020"/>
            <a:ext cx="6858000" cy="571391"/>
          </a:xfrm>
        </p:spPr>
        <p:txBody>
          <a:bodyPr anchor="b">
            <a:normAutofit/>
          </a:bodyPr>
          <a:lstStyle>
            <a:lvl1pPr algn="ctr">
              <a:defRPr sz="2400" b="1"/>
            </a:lvl1pPr>
          </a:lstStyle>
          <a:p>
            <a:r>
              <a:rPr lang="zh-CN" altLang="en-US" noProof="1" smtClean="0"/>
              <a:t>章标题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105891" y="860485"/>
            <a:ext cx="6858000" cy="399187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各节标题（含超级链接）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/>
          <p:nvPr/>
        </p:nvGrpSpPr>
        <p:grpSpPr bwMode="auto">
          <a:xfrm>
            <a:off x="784860" y="1719580"/>
            <a:ext cx="866775" cy="478155"/>
            <a:chOff x="2345143" y="2365645"/>
            <a:chExt cx="1800200" cy="992584"/>
          </a:xfrm>
        </p:grpSpPr>
        <p:sp>
          <p:nvSpPr>
            <p:cNvPr id="8" name="TextBox 7"/>
            <p:cNvSpPr txBox="1"/>
            <p:nvPr/>
          </p:nvSpPr>
          <p:spPr>
            <a:xfrm>
              <a:off x="2344176" y="2365264"/>
              <a:ext cx="1802039" cy="677310"/>
            </a:xfrm>
            <a:prstGeom prst="rect">
              <a:avLst/>
            </a:prstGeom>
            <a:noFill/>
          </p:spPr>
          <p:txBody>
            <a:bodyPr lIns="0" tIns="0" rIns="0" bIns="0">
              <a:normAutofit fontScale="77500" lnSpcReduction="20000"/>
            </a:bodyPr>
            <a:lstStyle/>
            <a:p>
              <a:pPr algn="ctr" fontAlgn="auto"/>
              <a:r>
                <a:rPr lang="zh-CN" altLang="en-US" sz="3300" noProof="1">
                  <a:solidFill>
                    <a:schemeClr val="bg1"/>
                  </a:solidFill>
                  <a:latin typeface="+mn-lt"/>
                  <a:ea typeface="+mn-ea"/>
                </a:rPr>
                <a:t>目录</a:t>
              </a:r>
              <a:endParaRPr lang="zh-CN" altLang="en-US" sz="3300" noProof="1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44176" y="3143924"/>
              <a:ext cx="1802039" cy="215058"/>
            </a:xfrm>
            <a:prstGeom prst="rect">
              <a:avLst/>
            </a:prstGeom>
            <a:noFill/>
          </p:spPr>
          <p:txBody>
            <a:bodyPr lIns="0" tIns="0" rIns="0" bIns="0">
              <a:normAutofit fontScale="70000" lnSpcReduction="20000"/>
            </a:bodyPr>
            <a:lstStyle/>
            <a:p>
              <a:pPr algn="ctr" fontAlgn="auto"/>
              <a:r>
                <a:rPr lang="en-US" altLang="zh-CN" sz="1100" noProof="1">
                  <a:solidFill>
                    <a:schemeClr val="bg1"/>
                  </a:solidFill>
                  <a:latin typeface="+mn-lt"/>
                  <a:ea typeface="+mn-ea"/>
                </a:rPr>
                <a:t>CONTENTS</a:t>
              </a:r>
              <a:endParaRPr lang="en-US" altLang="zh-CN" sz="1100" noProof="1">
                <a:solidFill>
                  <a:schemeClr val="bg1"/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5A41B956-0FD6-4A81-9D36-DA0E02A8ED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EE68024F-2425-418E-AF05-E02E00DC44A2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B80B00C5-1BB1-48A6-A1BA-EC174D074AB6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1223008"/>
            <a:ext cx="9144000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Unit 4</a:t>
            </a:r>
            <a:r>
              <a:rPr lang="en-US" altLang="zh-CN" sz="3600" kern="10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History and Traditions</a:t>
            </a:r>
            <a:endParaRPr lang="zh-CN" altLang="zh-CN" sz="3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" name="Picture 4" descr="文化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" y="2409730"/>
            <a:ext cx="1735931" cy="232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107406" y="2571750"/>
            <a:ext cx="6137036" cy="55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Section Ⅴ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Listening and Talking</a:t>
            </a:r>
            <a:endParaRPr lang="zh-CN" altLang="zh-CN" sz="24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14841" y="4004977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251222" y="2497932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1.Translate the following words and phrases.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3" name="Picture 5" descr="Step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8" y="2110979"/>
            <a:ext cx="5630466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454819" y="2930129"/>
            <a:ext cx="842843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courtyard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snack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eager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______________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historic tourist destination  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have no idea  ____________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disappointing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____________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96691" y="2969419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庭院；院子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104210" y="2981326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点心；小吃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751410" y="3401617"/>
            <a:ext cx="17543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热切的；渴望的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786563" y="3413523"/>
            <a:ext cx="15234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历史旅游胜地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306241" y="3814763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不知道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030516" y="3825479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令人失望的</a:t>
            </a:r>
            <a:endParaRPr lang="zh-CN" altLang="en-US" dirty="0"/>
          </a:p>
        </p:txBody>
      </p:sp>
      <p:pic>
        <p:nvPicPr>
          <p:cNvPr id="10251" name="图片 13" descr="说明: 听说一体突破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519" y="843542"/>
            <a:ext cx="8552260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1"/>
          <p:cNvSpPr>
            <a:spLocks noChangeArrowheads="1"/>
          </p:cNvSpPr>
          <p:nvPr/>
        </p:nvSpPr>
        <p:spPr bwMode="auto">
          <a:xfrm>
            <a:off x="251222" y="842963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2.Brainstorming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How to describe a historic tourist destination?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9194" y="1491854"/>
            <a:ext cx="6573441" cy="16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89360" y="3198019"/>
            <a:ext cx="198515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answer is open.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247650" y="1276350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Finish Ex.1 &amp; Ex.2 on Page 43.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247650" y="2338388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Talking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—Finish Ex.3 by the example on Page 43.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pic>
        <p:nvPicPr>
          <p:cNvPr id="14339" name="Picture 4" descr="Step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4" y="789385"/>
            <a:ext cx="5670947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Step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4" y="1924050"/>
            <a:ext cx="566975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11"/>
          <p:cNvSpPr>
            <a:spLocks noChangeArrowheads="1"/>
          </p:cNvSpPr>
          <p:nvPr/>
        </p:nvSpPr>
        <p:spPr bwMode="auto">
          <a:xfrm>
            <a:off x="251222" y="627460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语言知识积累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454819" y="1121569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兴奋、惊奇和失望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的语句：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I’m too excited to go to sleep!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I’m wild with joy.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jumped with excitement.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How exciting!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Nothing could be more wonderful!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This is too good to be true.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Your English is really surprising.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454819" y="897731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Your English is incredible.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I was eager/surprised to see/learn/hear that...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It was so much fun!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What a pity!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What a disappointment!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It was a little disappointing.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It wasn’t as good/interesting/fun as I’d expected.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1"/>
          <p:cNvSpPr>
            <a:spLocks noChangeArrowheads="1"/>
          </p:cNvSpPr>
          <p:nvPr/>
        </p:nvSpPr>
        <p:spPr bwMode="auto">
          <a:xfrm>
            <a:off x="313135" y="11001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eager </a:t>
            </a:r>
            <a:r>
              <a:rPr lang="en-US" altLang="zh-CN" b="1" i="1" kern="100" dirty="0">
                <a:latin typeface="Times New Roman" panose="02020603050405020304"/>
              </a:rPr>
              <a:t>adj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热切的；渴望的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367904" y="1532335"/>
            <a:ext cx="8428434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was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eager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/surprised to see/learn/hear that...(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43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我渴望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惊奇地看到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了解到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听到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eager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Given the chance, I would make donations to orphans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eager to gain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future success through learning.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如果有机会，我想向渴望通过学习取得未来成功的孤儿提供捐助。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0483" name="Picture 2" descr="Step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35" y="667941"/>
            <a:ext cx="567094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359569" y="789385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 the meantime, those volunteers hold the opposite view that they are fed up with the earth life and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eager for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living on the Mars.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同时，那些持相反观点的志愿者认为，他们已经厌倦了地球上的生活，渴望到火星居住。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 eager ____________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渴望做某事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 eager for/about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59756" y="2895601"/>
            <a:ext cx="60657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do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700338" y="3328988"/>
            <a:ext cx="15234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渴望得到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367904" y="633412"/>
            <a:ext cx="8428434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思考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表示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渴望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……”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的其他表达还有哪些？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 _____________________________ the result of the competition between them.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我急于想知道他们之间比赛的结果。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Most students _____________________________ their progress.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大多数学生渴望进步。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0544" y="1079898"/>
            <a:ext cx="690958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be dying/anxious to do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</a:rPr>
              <a:t>sth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/for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</a:rPr>
              <a:t>sth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, be thirsty for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</a:rPr>
              <a:t>sth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, long to do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</a:rPr>
              <a:t>sth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/for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</a:rPr>
              <a:t>sth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599010" y="1901429"/>
            <a:ext cx="178638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am eager to know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800350" y="2733676"/>
            <a:ext cx="188256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are eager for/about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全屏显示(16:9)</PresentationFormat>
  <Paragraphs>64</Paragraphs>
  <Slides>10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黑体</vt:lpstr>
      <vt:lpstr>华文中宋</vt:lpstr>
      <vt:lpstr>楷体_GB2312</vt:lpstr>
      <vt:lpstr>宋体</vt:lpstr>
      <vt:lpstr>微软雅黑</vt:lpstr>
      <vt:lpstr>Arial</vt:lpstr>
      <vt:lpstr>Calibri</vt:lpstr>
      <vt:lpstr>Calibri Light</vt:lpstr>
      <vt:lpstr>Courier New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2023-01-16T18:37:47Z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B92C5E281F844E33BC940621B36D390E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