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30"/>
  </p:notesMasterIdLst>
  <p:handoutMasterIdLst>
    <p:handoutMasterId r:id="rId31"/>
  </p:handoutMasterIdLst>
  <p:sldIdLst>
    <p:sldId id="11088044" r:id="rId3"/>
    <p:sldId id="257" r:id="rId4"/>
    <p:sldId id="11088058" r:id="rId5"/>
    <p:sldId id="11088059" r:id="rId6"/>
    <p:sldId id="11088032" r:id="rId7"/>
    <p:sldId id="11088004" r:id="rId8"/>
    <p:sldId id="11088033" r:id="rId9"/>
    <p:sldId id="11088034" r:id="rId10"/>
    <p:sldId id="262" r:id="rId11"/>
    <p:sldId id="265" r:id="rId12"/>
    <p:sldId id="266" r:id="rId13"/>
    <p:sldId id="11088062" r:id="rId14"/>
    <p:sldId id="2414" r:id="rId15"/>
    <p:sldId id="11088052" r:id="rId16"/>
    <p:sldId id="2415" r:id="rId17"/>
    <p:sldId id="2416" r:id="rId18"/>
    <p:sldId id="11088060" r:id="rId19"/>
    <p:sldId id="274" r:id="rId20"/>
    <p:sldId id="11088046" r:id="rId21"/>
    <p:sldId id="11088040" r:id="rId22"/>
    <p:sldId id="277" r:id="rId23"/>
    <p:sldId id="3282" r:id="rId24"/>
    <p:sldId id="11088061" r:id="rId25"/>
    <p:sldId id="283" r:id="rId26"/>
    <p:sldId id="284" r:id="rId27"/>
    <p:sldId id="291" r:id="rId28"/>
    <p:sldId id="11088063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D87666"/>
    <a:srgbClr val="FFBA5D"/>
    <a:srgbClr val="E9B1A8"/>
    <a:srgbClr val="9E0000"/>
    <a:srgbClr val="C96868"/>
    <a:srgbClr val="FBFBFB"/>
    <a:srgbClr val="FCE2B3"/>
    <a:srgbClr val="FBE6BA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6314" autoAdjust="0"/>
  </p:normalViewPr>
  <p:slideViewPr>
    <p:cSldViewPr snapToGrid="0">
      <p:cViewPr>
        <p:scale>
          <a:sx n="66" d="100"/>
          <a:sy n="66" d="100"/>
        </p:scale>
        <p:origin x="-2298" y="-105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38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46A7C-9867-48B5-830A-B8CDB3C7413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CC4E0-C412-4590-BACC-6ECB1C549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410F7-E697-4A2D-A6A1-3F8D6230EF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73A76-AC6E-4B06-8FAA-A733D480AE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A8F16-92FB-4DAF-9EDF-6F4FC3DC85A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C72E3-FDB0-40A8-9500-90143C737F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C72E3-FDB0-40A8-9500-90143C737F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2000">
        <p14:prism isInverted="1"/>
      </p:transition>
    </mc:Choice>
    <mc:Fallback xmlns="">
      <p:transition spd="med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地图&#10;&#10;已生成极高可信度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136" y="-2663136"/>
            <a:ext cx="6865728" cy="121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07704" y="64076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文字, 地图&#10;&#10;已生成极高可信度的说明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136" y="-2663136"/>
            <a:ext cx="6865728" cy="12192000"/>
          </a:xfrm>
          <a:prstGeom prst="rect">
            <a:avLst/>
          </a:prstGeom>
        </p:spPr>
      </p:pic>
      <p:pic>
        <p:nvPicPr>
          <p:cNvPr id="11" name="图片 10" descr="图片包含 餐桌&#10;&#10;已生成极高可信度的说明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8" t="68675" r="-859" b="6766"/>
          <a:stretch>
            <a:fillRect/>
          </a:stretch>
        </p:blipFill>
        <p:spPr>
          <a:xfrm>
            <a:off x="9438646" y="-1932"/>
            <a:ext cx="2857882" cy="2366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2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15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地图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136" y="-2663136"/>
            <a:ext cx="6865728" cy="12192000"/>
          </a:xfrm>
          <a:prstGeom prst="rect">
            <a:avLst/>
          </a:prstGeom>
        </p:spPr>
      </p:pic>
      <p:sp>
        <p:nvSpPr>
          <p:cNvPr id="15" name="副标题 2"/>
          <p:cNvSpPr txBox="1"/>
          <p:nvPr/>
        </p:nvSpPr>
        <p:spPr>
          <a:xfrm>
            <a:off x="5531824" y="4032961"/>
            <a:ext cx="5530012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佳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</a:t>
            </a:r>
            <a:endParaRPr lang="en-US" altLang="zh-CN" dirty="0">
              <a:solidFill>
                <a:srgbClr val="C00000"/>
              </a:solidFill>
            </a:endParaRPr>
          </a:p>
          <a:p>
            <a:pPr marL="0" indent="0" algn="ctr">
              <a:lnSpc>
                <a:spcPts val="1720"/>
              </a:lnSpc>
              <a:buNone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腊八粥起源于我国古代的天子大腊八。天子大腊八的内容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ts val="1720"/>
              </a:lnSpc>
              <a:buNone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包括两个方面，一是“合聚万物而索飨之”。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ts val="1720"/>
              </a:lnSpc>
              <a:buNone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二是进行祷祝和祈求。</a:t>
            </a:r>
          </a:p>
        </p:txBody>
      </p:sp>
      <p:pic>
        <p:nvPicPr>
          <p:cNvPr id="21" name="图片 20" descr="图片包含 餐桌&#10;&#10;已生成极高可信度的说明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8" t="68675" r="-859" b="6766"/>
          <a:stretch>
            <a:fillRect/>
          </a:stretch>
        </p:blipFill>
        <p:spPr>
          <a:xfrm>
            <a:off x="9438646" y="-1932"/>
            <a:ext cx="2857882" cy="2366537"/>
          </a:xfrm>
          <a:prstGeom prst="rect">
            <a:avLst/>
          </a:prstGeom>
        </p:spPr>
      </p:pic>
      <p:pic>
        <p:nvPicPr>
          <p:cNvPr id="26" name="图片 25" descr="图片包含 餐桌&#10;&#10;已生成极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" t="73332" r="75200" b="2109"/>
          <a:stretch>
            <a:fillRect/>
          </a:stretch>
        </p:blipFill>
        <p:spPr>
          <a:xfrm>
            <a:off x="-31174" y="3264555"/>
            <a:ext cx="2415925" cy="3513481"/>
          </a:xfrm>
          <a:prstGeom prst="rect">
            <a:avLst/>
          </a:prstGeom>
        </p:spPr>
      </p:pic>
      <p:pic>
        <p:nvPicPr>
          <p:cNvPr id="31" name="图片 30" descr="图片包含 餐桌&#10;&#10;已生成极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11691" r="41105" b="80522"/>
          <a:stretch>
            <a:fillRect/>
          </a:stretch>
        </p:blipFill>
        <p:spPr>
          <a:xfrm>
            <a:off x="3108781" y="5507193"/>
            <a:ext cx="2751292" cy="1113947"/>
          </a:xfrm>
          <a:prstGeom prst="rect">
            <a:avLst/>
          </a:prstGeom>
        </p:spPr>
      </p:pic>
      <p:pic>
        <p:nvPicPr>
          <p:cNvPr id="34" name="图片 33" descr="图片包含 餐桌&#10;&#10;已生成极高可信度的说明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11691" r="41105" b="80522"/>
          <a:stretch>
            <a:fillRect/>
          </a:stretch>
        </p:blipFill>
        <p:spPr>
          <a:xfrm>
            <a:off x="5951335" y="770983"/>
            <a:ext cx="2129950" cy="862377"/>
          </a:xfrm>
          <a:prstGeom prst="rect">
            <a:avLst/>
          </a:prstGeom>
        </p:spPr>
      </p:pic>
      <p:pic>
        <p:nvPicPr>
          <p:cNvPr id="35" name="图片 34" descr="图片包含 餐桌&#10;&#10;已生成极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21622" r="45728" b="70591"/>
          <a:stretch>
            <a:fillRect/>
          </a:stretch>
        </p:blipFill>
        <p:spPr>
          <a:xfrm>
            <a:off x="312423" y="876808"/>
            <a:ext cx="2751292" cy="1113947"/>
          </a:xfrm>
          <a:prstGeom prst="rect">
            <a:avLst/>
          </a:prstGeom>
        </p:spPr>
      </p:pic>
      <p:pic>
        <p:nvPicPr>
          <p:cNvPr id="36" name="图片 35" descr="图片包含 餐桌&#10;&#10;已生成极高可信度的说明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0" t="92081" r="1439" b="132"/>
          <a:stretch>
            <a:fillRect/>
          </a:stretch>
        </p:blipFill>
        <p:spPr>
          <a:xfrm>
            <a:off x="470824" y="2216139"/>
            <a:ext cx="1976786" cy="689249"/>
          </a:xfrm>
          <a:prstGeom prst="rect">
            <a:avLst/>
          </a:prstGeom>
        </p:spPr>
      </p:pic>
      <p:pic>
        <p:nvPicPr>
          <p:cNvPr id="37" name="图片 36" descr="图片包含 餐桌&#10;&#10;已生成极高可信度的说明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0" t="92081" r="1439" b="132"/>
          <a:stretch>
            <a:fillRect/>
          </a:stretch>
        </p:blipFill>
        <p:spPr>
          <a:xfrm>
            <a:off x="7308437" y="5393380"/>
            <a:ext cx="1976786" cy="68924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040501" y="499652"/>
            <a:ext cx="6168203" cy="3962633"/>
            <a:chOff x="5822703" y="789057"/>
            <a:chExt cx="5040964" cy="3238462"/>
          </a:xfrm>
        </p:grpSpPr>
        <p:pic>
          <p:nvPicPr>
            <p:cNvPr id="10" name="图片 9" descr="图片包含 餐桌, 就坐, 室内, 美食&#10;&#10;已生成高可信度的说明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43"/>
            <a:stretch>
              <a:fillRect/>
            </a:stretch>
          </p:blipFill>
          <p:spPr>
            <a:xfrm>
              <a:off x="6292097" y="789057"/>
              <a:ext cx="4571570" cy="2493354"/>
            </a:xfrm>
            <a:prstGeom prst="rect">
              <a:avLst/>
            </a:prstGeom>
          </p:spPr>
        </p:pic>
        <p:pic>
          <p:nvPicPr>
            <p:cNvPr id="28" name="图片 27" descr="图片包含 餐桌&#10;&#10;已生成极高可信度的说明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1" t="31442" r="36351" b="54062"/>
            <a:stretch>
              <a:fillRect/>
            </a:stretch>
          </p:blipFill>
          <p:spPr>
            <a:xfrm>
              <a:off x="5822703" y="2576747"/>
              <a:ext cx="4281041" cy="1450772"/>
            </a:xfrm>
            <a:prstGeom prst="rect">
              <a:avLst/>
            </a:prstGeom>
          </p:spPr>
        </p:pic>
      </p:grpSp>
      <p:pic>
        <p:nvPicPr>
          <p:cNvPr id="38" name="图片 37" descr="图片包含 餐桌, 就坐, 室内, 美食&#10;&#10;已生成高可信度的说明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44690" r="24853" b="23740"/>
          <a:stretch>
            <a:fillRect/>
          </a:stretch>
        </p:blipFill>
        <p:spPr>
          <a:xfrm>
            <a:off x="930614" y="1359210"/>
            <a:ext cx="5238349" cy="4372200"/>
          </a:xfrm>
          <a:prstGeom prst="rect">
            <a:avLst/>
          </a:prstGeom>
        </p:spPr>
      </p:pic>
      <p:pic>
        <p:nvPicPr>
          <p:cNvPr id="6" name="图片 5" descr="图片包含 餐桌&#10;&#10;已生成极高可信度的说明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8" b="50738"/>
          <a:stretch>
            <a:fillRect/>
          </a:stretch>
        </p:blipFill>
        <p:spPr>
          <a:xfrm>
            <a:off x="2671930" y="1133558"/>
            <a:ext cx="2287147" cy="4543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48148E-6 L -8.33333E-7 -1.48148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25 2.77556E-17 L -4.375E-6 2.77556E-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餐桌, 盘子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5" b="-564"/>
          <a:stretch>
            <a:fillRect/>
          </a:stretch>
        </p:blipFill>
        <p:spPr>
          <a:xfrm>
            <a:off x="7509689" y="2466439"/>
            <a:ext cx="3556731" cy="289560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矩形 16"/>
          <p:cNvSpPr/>
          <p:nvPr/>
        </p:nvSpPr>
        <p:spPr>
          <a:xfrm>
            <a:off x="1374427" y="2704037"/>
            <a:ext cx="4247317" cy="265800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腊八节出于人们对岳飞的怀念。当年，岳飞率部抗金于朱仙镇，正值严冬，岳家军衣食不济、挨饿受冻，众百姓相继送粥，岳家军饱餐了一顿百姓送的“千家粥”，结果大胜而归。</a:t>
            </a:r>
            <a:endParaRPr lang="en-US" altLang="zh-CN" sz="1600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/>
              <a:t>这天正是十二月初八。岳飞死后，人民为了纪念他，每到腊月初八，便以杂粮豆果煮粥，终于成俗。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2097" y="473283"/>
            <a:ext cx="250100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腊八节的来源</a:t>
            </a:r>
          </a:p>
        </p:txBody>
      </p:sp>
      <p:sp>
        <p:nvSpPr>
          <p:cNvPr id="3" name="矩形 2"/>
          <p:cNvSpPr/>
          <p:nvPr/>
        </p:nvSpPr>
        <p:spPr>
          <a:xfrm>
            <a:off x="5895515" y="3311578"/>
            <a:ext cx="677108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3200" dirty="0">
                <a:latin typeface="+mn-ea"/>
              </a:rPr>
              <a:t>腊八节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5897880" y="2704037"/>
            <a:ext cx="672378" cy="2538523"/>
          </a:xfrm>
          <a:prstGeom prst="rect">
            <a:avLst/>
          </a:prstGeom>
          <a:noFill/>
          <a:ln w="1270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99159" y="3206676"/>
            <a:ext cx="2629461" cy="2264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/>
              <a:t>当年朱元璋落难在牢监里受苦时，当时正值寒天，又冷又饿的朱元璋竟然从监牢的老鼠洞刨找出一些红豆、大米、红枣等七八种五谷杂粮。</a:t>
            </a:r>
            <a:endParaRPr lang="en-US" altLang="zh-CN" sz="1600" dirty="0"/>
          </a:p>
        </p:txBody>
      </p:sp>
      <p:sp>
        <p:nvSpPr>
          <p:cNvPr id="6" name="文本框 5"/>
          <p:cNvSpPr txBox="1"/>
          <p:nvPr/>
        </p:nvSpPr>
        <p:spPr>
          <a:xfrm>
            <a:off x="569293" y="595203"/>
            <a:ext cx="250100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腊八节的来源</a:t>
            </a:r>
          </a:p>
        </p:txBody>
      </p:sp>
      <p:pic>
        <p:nvPicPr>
          <p:cNvPr id="4" name="图片 3" descr="图片包含 玩具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805" y="2128092"/>
            <a:ext cx="4700657" cy="335625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20379" y="3206676"/>
            <a:ext cx="2629461" cy="189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/>
              <a:t>朱元璋便把这些东西熬成了粥，因那天正是腊月初八，朱元璋便美名其曰这锅杂粮粥为腊八粥。</a:t>
            </a:r>
          </a:p>
        </p:txBody>
      </p:sp>
      <p:sp>
        <p:nvSpPr>
          <p:cNvPr id="7" name="矩形 6"/>
          <p:cNvSpPr/>
          <p:nvPr/>
        </p:nvSpPr>
        <p:spPr>
          <a:xfrm>
            <a:off x="4082947" y="2288865"/>
            <a:ext cx="1261884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2800" dirty="0">
                <a:latin typeface="+mn-ea"/>
              </a:rPr>
              <a:t>腊八节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3898549" y="2277482"/>
            <a:ext cx="1630680" cy="607541"/>
          </a:xfrm>
          <a:prstGeom prst="rect">
            <a:avLst/>
          </a:prstGeom>
          <a:noFill/>
          <a:ln w="1270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04167" y="2300248"/>
            <a:ext cx="1261884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2800" dirty="0">
                <a:latin typeface="+mn-ea"/>
              </a:rPr>
              <a:t>腊八节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8019769" y="2288865"/>
            <a:ext cx="1630680" cy="607541"/>
          </a:xfrm>
          <a:prstGeom prst="rect">
            <a:avLst/>
          </a:prstGeom>
          <a:noFill/>
          <a:ln w="1270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6758940" y="2277482"/>
            <a:ext cx="0" cy="31935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7" grpId="0"/>
      <p:bldP spid="8" grpId="0" animBg="1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地图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136" y="-2691038"/>
            <a:ext cx="6865728" cy="12192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84594" y="60809"/>
            <a:ext cx="3561072" cy="5176969"/>
          </a:xfrm>
          <a:prstGeom prst="rect">
            <a:avLst/>
          </a:prstGeom>
        </p:spPr>
      </p:pic>
      <p:pic>
        <p:nvPicPr>
          <p:cNvPr id="31" name="图片 30" descr="图片包含 餐桌&#10;&#10;已生成极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11691" r="41105" b="80522"/>
          <a:stretch>
            <a:fillRect/>
          </a:stretch>
        </p:blipFill>
        <p:spPr>
          <a:xfrm>
            <a:off x="3108781" y="5507193"/>
            <a:ext cx="2751292" cy="1113947"/>
          </a:xfrm>
          <a:prstGeom prst="rect">
            <a:avLst/>
          </a:prstGeom>
        </p:spPr>
      </p:pic>
      <p:pic>
        <p:nvPicPr>
          <p:cNvPr id="34" name="图片 33" descr="图片包含 餐桌&#10;&#10;已生成极高可信度的说明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11691" r="41105" b="80522"/>
          <a:stretch>
            <a:fillRect/>
          </a:stretch>
        </p:blipFill>
        <p:spPr>
          <a:xfrm>
            <a:off x="9262326" y="1050712"/>
            <a:ext cx="2129950" cy="862377"/>
          </a:xfrm>
          <a:prstGeom prst="rect">
            <a:avLst/>
          </a:prstGeom>
        </p:spPr>
      </p:pic>
      <p:sp>
        <p:nvSpPr>
          <p:cNvPr id="22" name="副标题 2"/>
          <p:cNvSpPr txBox="1"/>
          <p:nvPr/>
        </p:nvSpPr>
        <p:spPr>
          <a:xfrm>
            <a:off x="3759200" y="1880841"/>
            <a:ext cx="4436326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第贰章</a:t>
            </a:r>
          </a:p>
        </p:txBody>
      </p:sp>
      <p:pic>
        <p:nvPicPr>
          <p:cNvPr id="21" name="图片 20" descr="图片包含 餐桌&#10;&#10;已生成极高可信度的说明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8" t="68675" r="-859" b="6766"/>
          <a:stretch>
            <a:fillRect/>
          </a:stretch>
        </p:blipFill>
        <p:spPr>
          <a:xfrm>
            <a:off x="9393567" y="2991703"/>
            <a:ext cx="2857882" cy="2366537"/>
          </a:xfrm>
          <a:prstGeom prst="rect">
            <a:avLst/>
          </a:prstGeom>
        </p:spPr>
      </p:pic>
      <p:sp>
        <p:nvSpPr>
          <p:cNvPr id="3" name="textcount"/>
          <p:cNvSpPr txBox="1"/>
          <p:nvPr/>
        </p:nvSpPr>
        <p:spPr>
          <a:xfrm>
            <a:off x="3759200" y="3213161"/>
            <a:ext cx="4436326" cy="720680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</a:defRPr>
            </a:lvl1pPr>
          </a:lstStyle>
          <a:p>
            <a:pPr algn="ctr"/>
            <a:r>
              <a:rPr lang="zh-CN" altLang="en-US" sz="7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节日习俗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2.77556E-17 L -4.375E-6 2.77556E-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 2.77556E-17 L -4.375E-6 2.77556E-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342736" y="2266166"/>
            <a:ext cx="4070020" cy="15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/>
              <a:t>煮腊八粥、喝腊八粥是最主要的习俗。腊八粥也叫“七宝五味粥”、也叫“福寿粥”，是以很多种瓜果、豆、米等五谷杂粮煮成。各地区所用材料不一。</a:t>
            </a:r>
            <a:endParaRPr lang="en-US" altLang="zh-CN" sz="1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236345" y="2556113"/>
            <a:ext cx="544830" cy="2763033"/>
          </a:xfrm>
          <a:prstGeom prst="round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/>
          <a:p>
            <a:pPr algn="dist"/>
            <a:r>
              <a:rPr lang="en-US" altLang="zh-CN" sz="2000" b="1" dirty="0">
                <a:latin typeface="文悦古体仿宋 (非商业使用)" pitchFamily="50" charset="-122"/>
                <a:ea typeface="文悦古体仿宋 (非商业使用)" pitchFamily="50" charset="-122"/>
              </a:rPr>
              <a:t>01-</a:t>
            </a:r>
            <a:r>
              <a:rPr lang="zh-CN" altLang="en-US" sz="2000" b="1" dirty="0">
                <a:latin typeface="文悦古体仿宋 (非商业使用)" pitchFamily="50" charset="-122"/>
                <a:ea typeface="文悦古体仿宋 (非商业使用)" pitchFamily="50" charset="-122"/>
              </a:rPr>
              <a:t>喝腊八粥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6034" y="534243"/>
            <a:ext cx="188545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节日习俗</a:t>
            </a:r>
          </a:p>
        </p:txBody>
      </p:sp>
      <p:sp>
        <p:nvSpPr>
          <p:cNvPr id="24" name="矩形 23"/>
          <p:cNvSpPr/>
          <p:nvPr/>
        </p:nvSpPr>
        <p:spPr>
          <a:xfrm>
            <a:off x="2342736" y="4017448"/>
            <a:ext cx="4070020" cy="15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/>
              <a:t>根据口味，还有甜、咸之分。部分地区还有用腊八粥祭祀的习俗；佛教用腊八粥供佛；部分寺庙还会煮腊八粥分给信徒吃。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90" y="1415685"/>
            <a:ext cx="4752439" cy="475243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72571" y="2332073"/>
            <a:ext cx="672378" cy="3211113"/>
          </a:xfrm>
          <a:prstGeom prst="rect">
            <a:avLst/>
          </a:prstGeom>
          <a:noFill/>
          <a:ln w="1270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2" grpId="0"/>
      <p:bldP spid="21" grpId="0"/>
      <p:bldP spid="24" grpId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152216" y="2248769"/>
            <a:ext cx="3139321" cy="332569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腊八本来就是祭祀的日子，一些地方至今还保留着这样的习俗。祭祀的对象包括：先啬神神农、司啬神后稷、农神田官之神、邮表畦神、开路、划疆界之人、猫虎神、坊神、水庸神、昆虫神等。唐宋后来又融入了拜祭佛祖的成分，佛教习惯在</a:t>
            </a:r>
            <a:endParaRPr lang="en-US" altLang="zh-CN" sz="1600" dirty="0">
              <a:latin typeface="+mn-ea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这天祭佛。部分地区很隆重。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627795" y="3012188"/>
            <a:ext cx="544830" cy="1798854"/>
          </a:xfrm>
          <a:prstGeom prst="round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/>
          <a:p>
            <a:pPr algn="dist"/>
            <a:r>
              <a:rPr lang="en-US" altLang="zh-CN" sz="2000" b="1" dirty="0">
                <a:latin typeface="文悦古体仿宋 (非商业使用)" pitchFamily="50" charset="-122"/>
                <a:ea typeface="文悦古体仿宋 (非商业使用)" pitchFamily="50" charset="-122"/>
              </a:rPr>
              <a:t>02-</a:t>
            </a:r>
            <a:r>
              <a:rPr lang="zh-CN" altLang="en-US" sz="2000" b="1" dirty="0">
                <a:latin typeface="文悦古体仿宋 (非商业使用)" pitchFamily="50" charset="-122"/>
                <a:ea typeface="文悦古体仿宋 (非商业使用)" pitchFamily="50" charset="-122"/>
              </a:rPr>
              <a:t>祭祀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96514" y="549483"/>
            <a:ext cx="188545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节日习俗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0" y="2328464"/>
            <a:ext cx="5105979" cy="266077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704970" y="2328464"/>
            <a:ext cx="360000" cy="360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1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852478" y="3764203"/>
            <a:ext cx="261177" cy="9249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264846" y="4093976"/>
            <a:ext cx="2962474" cy="15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/>
              <a:t>据说这天的冰吃了以后可以在一年里都不会肚子疼。前一天，人们就用钢盆舀水等结成冰，等到腊八节就把冰敲成碎块。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264846" y="3742856"/>
            <a:ext cx="2400656" cy="442674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zh-CN" sz="2000" b="1" dirty="0">
                <a:latin typeface="文悦古体仿宋 (非商业使用)" pitchFamily="50" charset="-122"/>
                <a:ea typeface="文悦古体仿宋 (非商业使用)" pitchFamily="50" charset="-122"/>
              </a:rPr>
              <a:t>03-</a:t>
            </a:r>
            <a:r>
              <a:rPr lang="zh-CN" altLang="en-US" sz="2000" b="1" dirty="0">
                <a:latin typeface="文悦古体仿宋 (非商业使用)" pitchFamily="50" charset="-122"/>
                <a:ea typeface="文悦古体仿宋 (非商业使用)" pitchFamily="50" charset="-122"/>
              </a:rPr>
              <a:t>吃冰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0314" y="564723"/>
            <a:ext cx="188545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节日习俗</a:t>
            </a:r>
          </a:p>
        </p:txBody>
      </p:sp>
      <p:sp>
        <p:nvSpPr>
          <p:cNvPr id="11" name="矩形 10"/>
          <p:cNvSpPr/>
          <p:nvPr/>
        </p:nvSpPr>
        <p:spPr>
          <a:xfrm>
            <a:off x="7305230" y="4170255"/>
            <a:ext cx="2962800" cy="226440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/>
              <a:t>北京、华北大部分地区还在这天泡制腊八蒜的习俗，腊八蒜即是用醋泡的蒜，用紫皮蒜和米醋，把蒜瓣皮去掉，浸入米醋中，装入小坛封上口放到一个冷的地方，直到蒜变成绿色。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05230" y="3758134"/>
            <a:ext cx="2621923" cy="442674"/>
          </a:xfrm>
          <a:prstGeom prst="roundRect">
            <a:avLst/>
          </a:prstGeom>
          <a:noFill/>
          <a:ln>
            <a:noFill/>
          </a:ln>
        </p:spPr>
        <p:txBody>
          <a:bodyPr vert="horz" wrap="square" rtlCol="0" anchor="ctr">
            <a:spAutoFit/>
          </a:bodyPr>
          <a:lstStyle/>
          <a:p>
            <a:pPr algn="dist"/>
            <a:r>
              <a:rPr lang="en-US" altLang="zh-CN" sz="2000" b="1" dirty="0">
                <a:latin typeface="文悦古体仿宋 (非商业使用)" pitchFamily="50" charset="-122"/>
                <a:ea typeface="文悦古体仿宋 (非商业使用)" pitchFamily="50" charset="-122"/>
              </a:rPr>
              <a:t>04-</a:t>
            </a:r>
            <a:r>
              <a:rPr lang="zh-CN" altLang="en-US" sz="2000" b="1" dirty="0">
                <a:latin typeface="文悦古体仿宋 (非商业使用)" pitchFamily="50" charset="-122"/>
                <a:ea typeface="文悦古体仿宋 (非商业使用)" pitchFamily="50" charset="-122"/>
              </a:rPr>
              <a:t>泡制腊八蒜</a:t>
            </a:r>
          </a:p>
        </p:txBody>
      </p:sp>
      <p:pic>
        <p:nvPicPr>
          <p:cNvPr id="13" name="图片 12" descr="图片包含 餐桌, 盘子, 室内, 美食&#10;&#10;已生成极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9" b="20529"/>
          <a:stretch>
            <a:fillRect/>
          </a:stretch>
        </p:blipFill>
        <p:spPr>
          <a:xfrm>
            <a:off x="7305230" y="1704923"/>
            <a:ext cx="2400657" cy="1885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矩形 16"/>
          <p:cNvSpPr/>
          <p:nvPr/>
        </p:nvSpPr>
        <p:spPr>
          <a:xfrm>
            <a:off x="6964352" y="3764203"/>
            <a:ext cx="261177" cy="9249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r="8520"/>
          <a:stretch>
            <a:fillRect/>
          </a:stretch>
        </p:blipFill>
        <p:spPr>
          <a:xfrm>
            <a:off x="2264846" y="1704923"/>
            <a:ext cx="2400657" cy="1885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6" grpId="0" bldLvl="0"/>
      <p:bldP spid="15" grpId="0"/>
      <p:bldP spid="11" grpId="0"/>
      <p:bldP spid="12" grpId="0" bldLvl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433621" y="2036413"/>
            <a:ext cx="2385493" cy="189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/>
              <a:t>陕西地区不产大米，所用没有腊八粥，而是吃喇叭面，用各种果品、蔬菜做成臊子，把面条擀好。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433621" y="4477479"/>
            <a:ext cx="2176078" cy="15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/>
              <a:t>安徽黔县民间习俗，是当地的风味特产，将自制豆腐晒干可留日后吃。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21978" y="4090592"/>
            <a:ext cx="2284686" cy="442674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000" b="1" dirty="0">
                <a:latin typeface="文悦古体仿宋 (非商业使用)" pitchFamily="50" charset="-122"/>
                <a:ea typeface="文悦古体仿宋 (非商业使用)" pitchFamily="50" charset="-122"/>
              </a:rPr>
              <a:t>05-</a:t>
            </a:r>
            <a:r>
              <a:rPr lang="zh-CN" altLang="en-US" sz="2000" b="1" dirty="0">
                <a:latin typeface="文悦古体仿宋 (非商业使用)" pitchFamily="50" charset="-122"/>
                <a:ea typeface="文悦古体仿宋 (非商业使用)" pitchFamily="50" charset="-122"/>
              </a:rPr>
              <a:t>制腊八豆腐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521978" y="1593739"/>
            <a:ext cx="2284686" cy="442674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000" b="1" dirty="0">
                <a:latin typeface="文悦古体仿宋 (非商业使用)" pitchFamily="50" charset="-122"/>
                <a:ea typeface="文悦古体仿宋 (非商业使用)" pitchFamily="50" charset="-122"/>
              </a:rPr>
              <a:t>06-</a:t>
            </a:r>
            <a:r>
              <a:rPr lang="zh-CN" altLang="en-US" sz="2000" b="1" dirty="0">
                <a:latin typeface="文悦古体仿宋 (非商业使用)" pitchFamily="50" charset="-122"/>
                <a:ea typeface="文悦古体仿宋 (非商业使用)" pitchFamily="50" charset="-122"/>
              </a:rPr>
              <a:t>吃腊八面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6033" y="457167"/>
            <a:ext cx="188545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节日习俗</a:t>
            </a:r>
          </a:p>
        </p:txBody>
      </p:sp>
      <p:pic>
        <p:nvPicPr>
          <p:cNvPr id="7" name="图片 6" descr="图片包含 餐桌, 就坐, 美食, 室内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9994" y="4031372"/>
            <a:ext cx="2153934" cy="185684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 descr="图片包含 餐桌, 盘子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r="3479"/>
          <a:stretch>
            <a:fillRect/>
          </a:stretch>
        </p:blipFill>
        <p:spPr>
          <a:xfrm>
            <a:off x="853886" y="1347011"/>
            <a:ext cx="5424547" cy="467633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组合 2"/>
          <p:cNvGrpSpPr/>
          <p:nvPr/>
        </p:nvGrpSpPr>
        <p:grpSpPr>
          <a:xfrm>
            <a:off x="841688" y="1340451"/>
            <a:ext cx="10276611" cy="4731431"/>
            <a:chOff x="841688" y="1340451"/>
            <a:chExt cx="10276611" cy="4731431"/>
          </a:xfrm>
        </p:grpSpPr>
        <p:sp>
          <p:nvSpPr>
            <p:cNvPr id="2" name="矩形 1"/>
            <p:cNvSpPr/>
            <p:nvPr/>
          </p:nvSpPr>
          <p:spPr>
            <a:xfrm rot="5400000">
              <a:off x="7682385" y="2635968"/>
              <a:ext cx="2146901" cy="472492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491217" y="-309076"/>
              <a:ext cx="4724925" cy="802398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10800000">
              <a:off x="6387062" y="1340451"/>
              <a:ext cx="2478609" cy="472492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 bldLvl="0"/>
      <p:bldP spid="24" grpId="0" bldLvl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地图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136" y="-2691038"/>
            <a:ext cx="6865728" cy="12192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84594" y="60809"/>
            <a:ext cx="3561072" cy="5176969"/>
          </a:xfrm>
          <a:prstGeom prst="rect">
            <a:avLst/>
          </a:prstGeom>
        </p:spPr>
      </p:pic>
      <p:pic>
        <p:nvPicPr>
          <p:cNvPr id="31" name="图片 30" descr="图片包含 餐桌&#10;&#10;已生成极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11691" r="41105" b="80522"/>
          <a:stretch>
            <a:fillRect/>
          </a:stretch>
        </p:blipFill>
        <p:spPr>
          <a:xfrm>
            <a:off x="3108781" y="5507193"/>
            <a:ext cx="2751292" cy="1113947"/>
          </a:xfrm>
          <a:prstGeom prst="rect">
            <a:avLst/>
          </a:prstGeom>
        </p:spPr>
      </p:pic>
      <p:pic>
        <p:nvPicPr>
          <p:cNvPr id="34" name="图片 33" descr="图片包含 餐桌&#10;&#10;已生成极高可信度的说明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11691" r="41105" b="80522"/>
          <a:stretch>
            <a:fillRect/>
          </a:stretch>
        </p:blipFill>
        <p:spPr>
          <a:xfrm>
            <a:off x="9262326" y="1050712"/>
            <a:ext cx="2129950" cy="862377"/>
          </a:xfrm>
          <a:prstGeom prst="rect">
            <a:avLst/>
          </a:prstGeom>
        </p:spPr>
      </p:pic>
      <p:sp>
        <p:nvSpPr>
          <p:cNvPr id="22" name="副标题 2"/>
          <p:cNvSpPr txBox="1"/>
          <p:nvPr/>
        </p:nvSpPr>
        <p:spPr>
          <a:xfrm>
            <a:off x="3759200" y="1880841"/>
            <a:ext cx="4436326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第叁章</a:t>
            </a:r>
          </a:p>
        </p:txBody>
      </p:sp>
      <p:pic>
        <p:nvPicPr>
          <p:cNvPr id="21" name="图片 20" descr="图片包含 餐桌&#10;&#10;已生成极高可信度的说明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8" t="68675" r="-859" b="6766"/>
          <a:stretch>
            <a:fillRect/>
          </a:stretch>
        </p:blipFill>
        <p:spPr>
          <a:xfrm>
            <a:off x="9393567" y="2991703"/>
            <a:ext cx="2857882" cy="2366537"/>
          </a:xfrm>
          <a:prstGeom prst="rect">
            <a:avLst/>
          </a:prstGeom>
        </p:spPr>
      </p:pic>
      <p:sp>
        <p:nvSpPr>
          <p:cNvPr id="3" name="textcount"/>
          <p:cNvSpPr txBox="1"/>
          <p:nvPr/>
        </p:nvSpPr>
        <p:spPr>
          <a:xfrm>
            <a:off x="3759200" y="3213161"/>
            <a:ext cx="4436326" cy="720680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</a:defRPr>
            </a:lvl1pPr>
          </a:lstStyle>
          <a:p>
            <a:pPr algn="ctr"/>
            <a:r>
              <a:rPr lang="zh-CN" altLang="en-US" sz="7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腊八粥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2.77556E-17 L -4.375E-6 2.77556E-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 2.77556E-17 L -4.375E-6 2.77556E-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965876" y="4071393"/>
            <a:ext cx="5443044" cy="11564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</a:lvl1pPr>
          </a:lstStyle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CN" altLang="en-US" sz="1600" dirty="0"/>
              <a:t>人们在腊月初七的晚上，就开始忙碌起来，洗米、泡果、拨皮、去核、精拣然后在半夜时分开始煮，再用微火炖，一直炖到第二天的清晨，腊八粥才算熬好了。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2234" y="488523"/>
            <a:ext cx="157767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腊八粥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967058" y="2517756"/>
            <a:ext cx="5454930" cy="15257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</a:lvl1pPr>
          </a:lstStyle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CN" altLang="en-US" sz="1600" dirty="0"/>
              <a:t>以北京的最为讲究，搀在白米中的物品较多，如红枣、莲子、核桃、栗子、杏仁、松仁、桂圆、榛子、葡萄、白果、菱角、青丝、玫瑰、红豆、花生</a:t>
            </a:r>
            <a:r>
              <a:rPr lang="en-US" altLang="zh-CN" sz="1600" dirty="0"/>
              <a:t>……</a:t>
            </a:r>
            <a:r>
              <a:rPr lang="zh-CN" altLang="en-US" sz="1600" dirty="0"/>
              <a:t>总计不下二十种。</a:t>
            </a:r>
            <a:endParaRPr lang="en-US" altLang="zh-CN" sz="1600" dirty="0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1478280" y="2350280"/>
            <a:ext cx="8930640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3003981" y="5520200"/>
            <a:ext cx="7418007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4" y="2330652"/>
            <a:ext cx="4463166" cy="4231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5711" r="15711"/>
          <a:stretch>
            <a:fillRect/>
          </a:stretch>
        </p:blipFill>
        <p:spPr>
          <a:xfrm>
            <a:off x="6359076" y="3778712"/>
            <a:ext cx="1479439" cy="1479439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 l="15036" r="15036"/>
          <a:stretch>
            <a:fillRect/>
          </a:stretch>
        </p:blipFill>
        <p:spPr>
          <a:xfrm>
            <a:off x="4566006" y="3778712"/>
            <a:ext cx="1479439" cy="1479439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/>
          <a:srcRect l="18470" r="18470"/>
          <a:stretch>
            <a:fillRect/>
          </a:stretch>
        </p:blipFill>
        <p:spPr>
          <a:xfrm>
            <a:off x="6388801" y="2012332"/>
            <a:ext cx="1479439" cy="1479439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/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/>
          <a:srcRect l="10209" t="-1941" r="14092" b="1941"/>
          <a:stretch>
            <a:fillRect/>
          </a:stretch>
        </p:blipFill>
        <p:spPr>
          <a:xfrm>
            <a:off x="4566006" y="2012332"/>
            <a:ext cx="1479439" cy="1479439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737930" y="1889841"/>
            <a:ext cx="2554545" cy="1671294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/>
              <a:t>功效：清心养神、健脾益肾功效，降血压，消除水肿</a:t>
            </a:r>
          </a:p>
        </p:txBody>
      </p:sp>
      <p:sp>
        <p:nvSpPr>
          <p:cNvPr id="18" name="圆角矩形 5"/>
          <p:cNvSpPr/>
          <p:nvPr/>
        </p:nvSpPr>
        <p:spPr>
          <a:xfrm>
            <a:off x="3493985" y="1889841"/>
            <a:ext cx="510778" cy="2198821"/>
          </a:xfrm>
          <a:prstGeom prst="round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CN" altLang="en-US" b="1" dirty="0"/>
              <a:t>红豆</a:t>
            </a:r>
            <a:r>
              <a:rPr lang="en-US" altLang="zh-CN" b="1" dirty="0"/>
              <a:t>-</a:t>
            </a:r>
            <a:r>
              <a:rPr lang="zh-CN" altLang="en-US" b="1" dirty="0"/>
              <a:t>相思相念</a:t>
            </a:r>
          </a:p>
        </p:txBody>
      </p:sp>
      <p:sp>
        <p:nvSpPr>
          <p:cNvPr id="22" name="矩形 21"/>
          <p:cNvSpPr/>
          <p:nvPr/>
        </p:nvSpPr>
        <p:spPr>
          <a:xfrm>
            <a:off x="1685881" y="3824432"/>
            <a:ext cx="1606594" cy="1730418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/>
              <a:t>功效：健脾和胃，储热解毒</a:t>
            </a:r>
          </a:p>
        </p:txBody>
      </p:sp>
      <p:sp>
        <p:nvSpPr>
          <p:cNvPr id="23" name="圆角矩形 13"/>
          <p:cNvSpPr/>
          <p:nvPr/>
        </p:nvSpPr>
        <p:spPr>
          <a:xfrm>
            <a:off x="3487958" y="3824432"/>
            <a:ext cx="510778" cy="2198821"/>
          </a:xfrm>
          <a:prstGeom prst="round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CN" altLang="en-US" b="1" dirty="0"/>
              <a:t>小米</a:t>
            </a:r>
            <a:r>
              <a:rPr lang="en-US" altLang="zh-CN" b="1" dirty="0"/>
              <a:t>-</a:t>
            </a:r>
            <a:r>
              <a:rPr lang="zh-CN" altLang="en-US" b="1" dirty="0"/>
              <a:t>简单快乐</a:t>
            </a:r>
          </a:p>
        </p:txBody>
      </p:sp>
      <p:sp>
        <p:nvSpPr>
          <p:cNvPr id="24" name="矩形 23"/>
          <p:cNvSpPr/>
          <p:nvPr/>
        </p:nvSpPr>
        <p:spPr>
          <a:xfrm>
            <a:off x="9125327" y="1889841"/>
            <a:ext cx="1606594" cy="1671294"/>
          </a:xfrm>
          <a:prstGeom prst="rect">
            <a:avLst/>
          </a:prstGeom>
          <a:noFill/>
          <a:ln>
            <a:noFill/>
          </a:ln>
        </p:spPr>
        <p:txBody>
          <a:bodyPr vert="wordArtVertRtl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/>
              <a:t>功效：清凉解毒、利尿明目</a:t>
            </a:r>
          </a:p>
        </p:txBody>
      </p:sp>
      <p:sp>
        <p:nvSpPr>
          <p:cNvPr id="25" name="圆角矩形 9"/>
          <p:cNvSpPr/>
          <p:nvPr/>
        </p:nvSpPr>
        <p:spPr>
          <a:xfrm>
            <a:off x="8305772" y="1889841"/>
            <a:ext cx="510778" cy="1672468"/>
          </a:xfrm>
          <a:prstGeom prst="roundRect">
            <a:avLst/>
          </a:prstGeom>
          <a:noFill/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zh-CN" altLang="en-US" b="1" dirty="0"/>
              <a:t>绿豆</a:t>
            </a:r>
            <a:r>
              <a:rPr lang="en-US" altLang="zh-CN" b="1" dirty="0"/>
              <a:t>-</a:t>
            </a:r>
            <a:r>
              <a:rPr lang="zh-CN" altLang="en-US" b="1" dirty="0"/>
              <a:t>放下自在</a:t>
            </a:r>
          </a:p>
        </p:txBody>
      </p:sp>
      <p:sp>
        <p:nvSpPr>
          <p:cNvPr id="26" name="矩形 25"/>
          <p:cNvSpPr/>
          <p:nvPr/>
        </p:nvSpPr>
        <p:spPr>
          <a:xfrm rot="10800000" flipV="1">
            <a:off x="9125327" y="3839672"/>
            <a:ext cx="1606594" cy="1730418"/>
          </a:xfrm>
          <a:prstGeom prst="rect">
            <a:avLst/>
          </a:prstGeom>
          <a:noFill/>
          <a:ln>
            <a:noFill/>
          </a:ln>
        </p:spPr>
        <p:txBody>
          <a:bodyPr vert="wordArtVertRtl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/>
              <a:t>功效：补气养血，美容养颜</a:t>
            </a:r>
          </a:p>
        </p:txBody>
      </p:sp>
      <p:sp>
        <p:nvSpPr>
          <p:cNvPr id="27" name="圆角矩形 17"/>
          <p:cNvSpPr/>
          <p:nvPr/>
        </p:nvSpPr>
        <p:spPr>
          <a:xfrm>
            <a:off x="8319452" y="3839672"/>
            <a:ext cx="510778" cy="1672468"/>
          </a:xfrm>
          <a:prstGeom prst="roundRect">
            <a:avLst/>
          </a:prstGeom>
          <a:noFill/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zh-CN" altLang="en-US" b="1" dirty="0"/>
              <a:t>红枣</a:t>
            </a:r>
            <a:r>
              <a:rPr lang="en-US" altLang="zh-CN" b="1" dirty="0"/>
              <a:t>-</a:t>
            </a:r>
            <a:r>
              <a:rPr lang="zh-CN" altLang="en-US" b="1" dirty="0"/>
              <a:t>红红火火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89834" y="458043"/>
            <a:ext cx="157767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腊八粥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352800" y="1981281"/>
            <a:ext cx="0" cy="14713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352800" y="3885392"/>
            <a:ext cx="0" cy="14713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997611" y="1981281"/>
            <a:ext cx="0" cy="14713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997611" y="3885392"/>
            <a:ext cx="0" cy="14713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/>
      <p:bldP spid="22" grpId="0"/>
      <p:bldP spid="23" grpId="0" bldLvl="0"/>
      <p:bldP spid="24" grpId="0"/>
      <p:bldP spid="25" grpId="0" bldLvl="0"/>
      <p:bldP spid="26" grpId="0"/>
      <p:bldP spid="27" grpId="0" bldLvl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229138" y="1360980"/>
            <a:ext cx="6615902" cy="378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腊八节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，俗称“腊八” ，即农历十二月初八，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古人有祭祀祖先和神灵、祈求丰收吉祥的传统，一些地区有喝腊八粥的习俗。相传这一天还是佛祖释迦牟尼成道之日，称为“法宝节”，是佛教盛大的节日之一。岁终之月称“腊”的含义有三：一曰“腊者，接也”，寓有新旧交替的意思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礼仪志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载）；二曰“腊者同猎”，指田猎获取禽兽好祭祖祭神，“腊”从“肉”旁，就是用肉“冬祭”；三曰“腊者，逐疫迎春”，腊八节又谓之“佛成道节”，亦名“成道会”，实际上可以说是十二月初八为腊日之由来。</a:t>
            </a:r>
          </a:p>
        </p:txBody>
      </p:sp>
      <p:pic>
        <p:nvPicPr>
          <p:cNvPr id="4" name="图片 3" descr="图片包含 美食, 盘子, 碗, 餐桌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6278"/>
            <a:ext cx="3732262" cy="2637856"/>
          </a:xfrm>
          <a:prstGeom prst="rect">
            <a:avLst/>
          </a:prstGeom>
        </p:spPr>
      </p:pic>
      <p:pic>
        <p:nvPicPr>
          <p:cNvPr id="5" name="图片 4" descr="图片包含 餐桌&#10;&#10;已生成极高可信度的说明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11691" r="41105" b="80522"/>
          <a:stretch>
            <a:fillRect/>
          </a:stretch>
        </p:blipFill>
        <p:spPr>
          <a:xfrm>
            <a:off x="8118422" y="5206752"/>
            <a:ext cx="2751292" cy="1113947"/>
          </a:xfrm>
          <a:prstGeom prst="rect">
            <a:avLst/>
          </a:prstGeom>
        </p:spPr>
      </p:pic>
      <p:pic>
        <p:nvPicPr>
          <p:cNvPr id="6" name="图片 5" descr="图片包含 餐桌&#10;&#10;已生成极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11691" r="41105" b="80522"/>
          <a:stretch>
            <a:fillRect/>
          </a:stretch>
        </p:blipFill>
        <p:spPr>
          <a:xfrm>
            <a:off x="1322286" y="1360980"/>
            <a:ext cx="2129950" cy="862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2.77556E-17 L -4.375E-6 2.77556E-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25 2.77556E-17 L -4.375E-6 2.77556E-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l="15000" r="15000"/>
          <a:stretch>
            <a:fillRect/>
          </a:stretch>
        </p:blipFill>
        <p:spPr>
          <a:xfrm>
            <a:off x="4505505" y="2037157"/>
            <a:ext cx="1290201" cy="1290201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/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/>
          <a:srcRect l="16833" r="16833"/>
          <a:stretch>
            <a:fillRect/>
          </a:stretch>
        </p:blipFill>
        <p:spPr>
          <a:xfrm>
            <a:off x="6396296" y="2037157"/>
            <a:ext cx="1290201" cy="1290201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/>
          <a:srcRect l="14916" r="14916"/>
          <a:stretch>
            <a:fillRect/>
          </a:stretch>
        </p:blipFill>
        <p:spPr>
          <a:xfrm>
            <a:off x="4474332" y="3868624"/>
            <a:ext cx="1290201" cy="1290201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/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/>
          <a:srcRect l="16339" r="16339"/>
          <a:stretch>
            <a:fillRect/>
          </a:stretch>
        </p:blipFill>
        <p:spPr>
          <a:xfrm>
            <a:off x="6460663" y="3945410"/>
            <a:ext cx="1290201" cy="1290201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/>
        </p:spPr>
      </p:pic>
      <p:sp>
        <p:nvSpPr>
          <p:cNvPr id="34" name="矩形 33"/>
          <p:cNvSpPr/>
          <p:nvPr/>
        </p:nvSpPr>
        <p:spPr>
          <a:xfrm>
            <a:off x="1891360" y="1814687"/>
            <a:ext cx="1132618" cy="1655022"/>
          </a:xfrm>
          <a:prstGeom prst="rect">
            <a:avLst/>
          </a:prstGeom>
          <a:noFill/>
          <a:ln>
            <a:noFill/>
          </a:ln>
        </p:spPr>
        <p:txBody>
          <a:bodyPr vert="wordArtVertRtl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/>
              <a:t>养阴清热，滋补凉血</a:t>
            </a:r>
          </a:p>
        </p:txBody>
      </p:sp>
      <p:sp>
        <p:nvSpPr>
          <p:cNvPr id="35" name="圆角矩形 5"/>
          <p:cNvSpPr/>
          <p:nvPr/>
        </p:nvSpPr>
        <p:spPr>
          <a:xfrm>
            <a:off x="3394137" y="1814687"/>
            <a:ext cx="510778" cy="1780388"/>
          </a:xfrm>
          <a:prstGeom prst="roundRect">
            <a:avLst/>
          </a:prstGeom>
          <a:noFill/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zh-CN" altLang="en-US" b="1" dirty="0"/>
              <a:t>百合</a:t>
            </a:r>
            <a:r>
              <a:rPr lang="en-US" altLang="zh-CN" b="1" dirty="0"/>
              <a:t>-</a:t>
            </a:r>
            <a:r>
              <a:rPr lang="zh-CN" altLang="en-US" b="1" dirty="0"/>
              <a:t>百年好合</a:t>
            </a:r>
          </a:p>
        </p:txBody>
      </p:sp>
      <p:sp>
        <p:nvSpPr>
          <p:cNvPr id="36" name="矩形 35"/>
          <p:cNvSpPr/>
          <p:nvPr/>
        </p:nvSpPr>
        <p:spPr>
          <a:xfrm>
            <a:off x="9117121" y="1814687"/>
            <a:ext cx="1132618" cy="1659705"/>
          </a:xfrm>
          <a:prstGeom prst="rect">
            <a:avLst/>
          </a:prstGeom>
          <a:noFill/>
          <a:ln>
            <a:noFill/>
          </a:ln>
        </p:spPr>
        <p:txBody>
          <a:bodyPr vert="wordArtVertRtl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/>
              <a:t>五谷之首，色泽白皙</a:t>
            </a:r>
          </a:p>
        </p:txBody>
      </p:sp>
      <p:sp>
        <p:nvSpPr>
          <p:cNvPr id="37" name="圆角矩形 9"/>
          <p:cNvSpPr/>
          <p:nvPr/>
        </p:nvSpPr>
        <p:spPr>
          <a:xfrm>
            <a:off x="8190108" y="1814687"/>
            <a:ext cx="510778" cy="1729825"/>
          </a:xfrm>
          <a:prstGeom prst="roundRect">
            <a:avLst/>
          </a:prstGeom>
          <a:noFill/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zh-CN" altLang="en-US" b="1" dirty="0"/>
              <a:t>大米</a:t>
            </a:r>
            <a:r>
              <a:rPr lang="en-US" altLang="zh-CN" b="1" dirty="0"/>
              <a:t>-</a:t>
            </a:r>
            <a:r>
              <a:rPr lang="zh-CN" altLang="en-US" b="1" dirty="0"/>
              <a:t>心灵纯洁</a:t>
            </a:r>
          </a:p>
        </p:txBody>
      </p:sp>
      <p:sp>
        <p:nvSpPr>
          <p:cNvPr id="38" name="矩形 37"/>
          <p:cNvSpPr/>
          <p:nvPr/>
        </p:nvSpPr>
        <p:spPr>
          <a:xfrm>
            <a:off x="1809016" y="3785735"/>
            <a:ext cx="1132618" cy="1648509"/>
          </a:xfrm>
          <a:prstGeom prst="rect">
            <a:avLst/>
          </a:prstGeom>
          <a:noFill/>
          <a:ln>
            <a:noFill/>
          </a:ln>
        </p:spPr>
        <p:txBody>
          <a:bodyPr vert="wordArtVertRtl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/>
              <a:t>安神明目，滋补气血</a:t>
            </a:r>
          </a:p>
        </p:txBody>
      </p:sp>
      <p:sp>
        <p:nvSpPr>
          <p:cNvPr id="39" name="圆角矩形 13"/>
          <p:cNvSpPr/>
          <p:nvPr/>
        </p:nvSpPr>
        <p:spPr>
          <a:xfrm>
            <a:off x="3425989" y="3785735"/>
            <a:ext cx="510778" cy="1780388"/>
          </a:xfrm>
          <a:prstGeom prst="roundRect">
            <a:avLst/>
          </a:prstGeom>
          <a:noFill/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zh-CN" altLang="en-US" b="1" dirty="0"/>
              <a:t>桂圆</a:t>
            </a:r>
            <a:r>
              <a:rPr lang="en-US" altLang="zh-CN" b="1" dirty="0"/>
              <a:t>-</a:t>
            </a:r>
            <a:r>
              <a:rPr lang="zh-CN" altLang="en-US" b="1" dirty="0"/>
              <a:t>富贵高升</a:t>
            </a:r>
          </a:p>
        </p:txBody>
      </p:sp>
      <p:sp>
        <p:nvSpPr>
          <p:cNvPr id="40" name="矩形 39"/>
          <p:cNvSpPr/>
          <p:nvPr/>
        </p:nvSpPr>
        <p:spPr>
          <a:xfrm rot="10800000" flipV="1">
            <a:off x="9117121" y="3785735"/>
            <a:ext cx="1606594" cy="1659705"/>
          </a:xfrm>
          <a:prstGeom prst="rect">
            <a:avLst/>
          </a:prstGeom>
          <a:noFill/>
          <a:ln>
            <a:noFill/>
          </a:ln>
        </p:spPr>
        <p:txBody>
          <a:bodyPr vert="wordArtVertRtl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/>
              <a:t>清热降火、降血压、</a:t>
            </a:r>
            <a:endParaRPr lang="en-US" altLang="zh-CN" sz="1600" dirty="0"/>
          </a:p>
          <a:p>
            <a:pPr algn="just">
              <a:lnSpc>
                <a:spcPct val="150000"/>
              </a:lnSpc>
            </a:pPr>
            <a:r>
              <a:rPr lang="zh-CN" altLang="en-US" sz="1600" dirty="0"/>
              <a:t>促进睡眠</a:t>
            </a:r>
          </a:p>
        </p:txBody>
      </p:sp>
      <p:sp>
        <p:nvSpPr>
          <p:cNvPr id="41" name="圆角矩形 17"/>
          <p:cNvSpPr/>
          <p:nvPr/>
        </p:nvSpPr>
        <p:spPr>
          <a:xfrm>
            <a:off x="8159388" y="3785735"/>
            <a:ext cx="510778" cy="1780388"/>
          </a:xfrm>
          <a:prstGeom prst="roundRect">
            <a:avLst/>
          </a:prstGeom>
          <a:noFill/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zh-CN" altLang="en-US" b="1" dirty="0"/>
              <a:t>莲子</a:t>
            </a:r>
            <a:r>
              <a:rPr lang="en-US" altLang="zh-CN" b="1" dirty="0"/>
              <a:t>-</a:t>
            </a:r>
            <a:r>
              <a:rPr lang="zh-CN" altLang="en-US" b="1" dirty="0"/>
              <a:t>子孙满堂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6514" y="473283"/>
            <a:ext cx="157767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腊八粥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032760" y="1906127"/>
            <a:ext cx="0" cy="14713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032760" y="3877175"/>
            <a:ext cx="0" cy="14713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997611" y="1906127"/>
            <a:ext cx="0" cy="14713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997611" y="3877175"/>
            <a:ext cx="0" cy="14713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bldLvl="0"/>
      <p:bldP spid="36" grpId="0"/>
      <p:bldP spid="37" grpId="0" bldLvl="0"/>
      <p:bldP spid="38" grpId="0"/>
      <p:bldP spid="39" grpId="0" bldLvl="0"/>
      <p:bldP spid="40" grpId="0"/>
      <p:bldP spid="41" grpId="0" bldLvl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1250" b="1250"/>
          <a:stretch>
            <a:fillRect/>
          </a:stretch>
        </p:blipFill>
        <p:spPr>
          <a:xfrm>
            <a:off x="6265158" y="3650912"/>
            <a:ext cx="1026000" cy="102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l="493" r="493"/>
          <a:stretch>
            <a:fillRect/>
          </a:stretch>
        </p:blipFill>
        <p:spPr>
          <a:xfrm>
            <a:off x="3067168" y="3650912"/>
            <a:ext cx="1026000" cy="102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/>
          <a:srcRect l="732" r="732"/>
          <a:stretch>
            <a:fillRect/>
          </a:stretch>
        </p:blipFill>
        <p:spPr>
          <a:xfrm>
            <a:off x="6265158" y="1777090"/>
            <a:ext cx="1026000" cy="102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/>
          <a:srcRect l="244" r="244"/>
          <a:stretch>
            <a:fillRect/>
          </a:stretch>
        </p:blipFill>
        <p:spPr>
          <a:xfrm>
            <a:off x="3067168" y="1777090"/>
            <a:ext cx="1024356" cy="10243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圆角矩形 5"/>
          <p:cNvSpPr/>
          <p:nvPr/>
        </p:nvSpPr>
        <p:spPr>
          <a:xfrm>
            <a:off x="7460316" y="3959600"/>
            <a:ext cx="1835319" cy="408623"/>
          </a:xfrm>
          <a:prstGeom prst="roundRect">
            <a:avLst/>
          </a:prstGeom>
          <a:noFill/>
        </p:spPr>
        <p:txBody>
          <a:bodyPr vert="horz" wrap="none">
            <a:spAutoFit/>
          </a:bodyPr>
          <a:lstStyle/>
          <a:p>
            <a:r>
              <a:rPr lang="zh-CN" altLang="en-US" b="1" dirty="0"/>
              <a:t>洗米：洗去烦恼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260681" y="3959600"/>
            <a:ext cx="1835319" cy="408623"/>
          </a:xfrm>
          <a:prstGeom prst="roundRect">
            <a:avLst/>
          </a:prstGeom>
          <a:noFill/>
        </p:spPr>
        <p:txBody>
          <a:bodyPr vert="horz" wrap="none">
            <a:spAutoFit/>
          </a:bodyPr>
          <a:lstStyle/>
          <a:p>
            <a:r>
              <a:rPr lang="zh-CN" altLang="en-US" b="1" dirty="0"/>
              <a:t>泡果：净化灵魂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7460316" y="2051490"/>
            <a:ext cx="1835319" cy="408623"/>
          </a:xfrm>
          <a:prstGeom prst="roundRect">
            <a:avLst/>
          </a:prstGeom>
          <a:noFill/>
        </p:spPr>
        <p:txBody>
          <a:bodyPr vert="horz" wrap="none">
            <a:spAutoFit/>
          </a:bodyPr>
          <a:lstStyle/>
          <a:p>
            <a:r>
              <a:rPr lang="zh-CN" altLang="en-US" b="1" dirty="0"/>
              <a:t>拨皮：脱去虚伪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260681" y="2084956"/>
            <a:ext cx="1835319" cy="408623"/>
          </a:xfrm>
          <a:prstGeom prst="roundRect">
            <a:avLst/>
          </a:prstGeom>
          <a:noFill/>
          <a:ln>
            <a:noFill/>
          </a:ln>
        </p:spPr>
        <p:txBody>
          <a:bodyPr vert="horz" wrap="none">
            <a:spAutoFit/>
          </a:bodyPr>
          <a:lstStyle/>
          <a:p>
            <a:r>
              <a:rPr lang="zh-CN" altLang="en-US" b="1" dirty="0"/>
              <a:t>去核：摆脱噩运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66638" y="519003"/>
            <a:ext cx="157767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腊八粥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8042" flipH="1">
            <a:off x="930520" y="2632736"/>
            <a:ext cx="3561072" cy="5176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0897" y="2072640"/>
            <a:ext cx="2335676" cy="1533140"/>
            <a:chOff x="990897" y="2072640"/>
            <a:chExt cx="2335676" cy="1533140"/>
          </a:xfrm>
        </p:grpSpPr>
        <p:sp>
          <p:nvSpPr>
            <p:cNvPr id="13" name="MH_SubTitle_1"/>
            <p:cNvSpPr/>
            <p:nvPr>
              <p:custDataLst>
                <p:tags r:id="rId15"/>
              </p:custDataLst>
            </p:nvPr>
          </p:nvSpPr>
          <p:spPr>
            <a:xfrm>
              <a:off x="1058260" y="2072640"/>
              <a:ext cx="2148823" cy="1533139"/>
            </a:xfrm>
            <a:prstGeom prst="roundRect">
              <a:avLst/>
            </a:prstGeom>
            <a:noFill/>
            <a:ln w="25400" cap="flat" cmpd="sng" algn="ctr">
              <a:solidFill>
                <a:srgbClr val="E9B1A8"/>
              </a:solidFill>
              <a:prstDash val="solid"/>
            </a:ln>
            <a:effectLst/>
          </p:spPr>
          <p:txBody>
            <a:bodyPr lIns="144000" tIns="0" rIns="144000" bIns="46800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endParaRPr lang="en-US" altLang="zh-CN" sz="1400" kern="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  <a:defRPr/>
              </a:pPr>
              <a:endParaRPr lang="en-US" altLang="zh-CN" sz="1400" kern="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MH_Other_1"/>
            <p:cNvSpPr/>
            <p:nvPr>
              <p:custDataLst>
                <p:tags r:id="rId16"/>
              </p:custDataLst>
            </p:nvPr>
          </p:nvSpPr>
          <p:spPr>
            <a:xfrm>
              <a:off x="1532176" y="3032625"/>
              <a:ext cx="1200991" cy="573155"/>
            </a:xfrm>
            <a:custGeom>
              <a:avLst/>
              <a:gdLst/>
              <a:ahLst/>
              <a:cxnLst/>
              <a:rect l="l" t="t" r="r" b="b"/>
              <a:pathLst>
                <a:path w="2568129" h="560586">
                  <a:moveTo>
                    <a:pt x="282878" y="0"/>
                  </a:moveTo>
                  <a:lnTo>
                    <a:pt x="2285251" y="0"/>
                  </a:lnTo>
                  <a:cubicBezTo>
                    <a:pt x="2441480" y="0"/>
                    <a:pt x="2568129" y="126649"/>
                    <a:pt x="2568129" y="282878"/>
                  </a:cubicBezTo>
                  <a:lnTo>
                    <a:pt x="2568129" y="560586"/>
                  </a:lnTo>
                  <a:lnTo>
                    <a:pt x="0" y="560586"/>
                  </a:lnTo>
                  <a:lnTo>
                    <a:pt x="0" y="282878"/>
                  </a:lnTo>
                  <a:cubicBezTo>
                    <a:pt x="0" y="126649"/>
                    <a:pt x="126649" y="0"/>
                    <a:pt x="282878" y="0"/>
                  </a:cubicBezTo>
                  <a:close/>
                </a:path>
              </a:pathLst>
            </a:custGeom>
            <a:solidFill>
              <a:srgbClr val="D8766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200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37" name="íṥľiḑè"/>
            <p:cNvSpPr txBox="1"/>
            <p:nvPr/>
          </p:nvSpPr>
          <p:spPr bwMode="auto">
            <a:xfrm>
              <a:off x="990897" y="2297039"/>
              <a:ext cx="2335676" cy="5651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algn="r" defTabSz="913765">
                <a:spcBef>
                  <a:spcPct val="0"/>
                </a:spcBef>
                <a:defRPr sz="1600" b="1">
                  <a:solidFill>
                    <a:srgbClr val="E9111B"/>
                  </a:solidFill>
                </a:defRPr>
              </a:lvl1pPr>
              <a:lvl2pPr defTabSz="913765"/>
              <a:lvl3pPr defTabSz="913765"/>
              <a:lvl4pPr defTabSz="913765"/>
              <a:lvl5pPr defTabSz="913765"/>
              <a:lvl6pPr defTabSz="913765"/>
              <a:lvl7pPr defTabSz="913765"/>
              <a:lvl8pPr defTabSz="913765"/>
              <a:lvl9pPr defTabSz="913765"/>
            </a:lstStyle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祭祀的供品，祈福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46065" y="4099947"/>
            <a:ext cx="2148824" cy="1533139"/>
            <a:chOff x="3446065" y="4099947"/>
            <a:chExt cx="2148824" cy="1533139"/>
          </a:xfrm>
        </p:grpSpPr>
        <p:sp>
          <p:nvSpPr>
            <p:cNvPr id="18" name="MH_SubTitle_6"/>
            <p:cNvSpPr/>
            <p:nvPr>
              <p:custDataLst>
                <p:tags r:id="rId13"/>
              </p:custDataLst>
            </p:nvPr>
          </p:nvSpPr>
          <p:spPr>
            <a:xfrm>
              <a:off x="3446065" y="4099949"/>
              <a:ext cx="2148824" cy="1533137"/>
            </a:xfrm>
            <a:prstGeom prst="roundRect">
              <a:avLst/>
            </a:prstGeom>
            <a:noFill/>
            <a:ln w="25400" cap="flat" cmpd="sng" algn="ctr">
              <a:solidFill>
                <a:srgbClr val="FFBA5D"/>
              </a:solidFill>
              <a:prstDash val="solid"/>
            </a:ln>
            <a:effectLst/>
          </p:spPr>
          <p:txBody>
            <a:bodyPr lIns="144000" tIns="468000" rIns="144000" bIns="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endParaRPr lang="en-US" altLang="zh-CN" sz="1400" kern="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  <a:defRPr/>
              </a:pPr>
              <a:endParaRPr lang="en-US" altLang="zh-CN" sz="1400" kern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14"/>
              </p:custDataLst>
            </p:nvPr>
          </p:nvSpPr>
          <p:spPr>
            <a:xfrm>
              <a:off x="3919981" y="4099947"/>
              <a:ext cx="1200993" cy="575180"/>
            </a:xfrm>
            <a:prstGeom prst="round2SameRect">
              <a:avLst>
                <a:gd name="adj1" fmla="val 0"/>
                <a:gd name="adj2" fmla="val 37099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200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06</a:t>
              </a:r>
            </a:p>
          </p:txBody>
        </p:sp>
        <p:sp>
          <p:nvSpPr>
            <p:cNvPr id="40" name="îṥḷiḑè"/>
            <p:cNvSpPr txBox="1"/>
            <p:nvPr/>
          </p:nvSpPr>
          <p:spPr bwMode="auto">
            <a:xfrm>
              <a:off x="3580549" y="4866517"/>
              <a:ext cx="2014340" cy="3809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algn="r" defTabSz="913765">
                <a:spcBef>
                  <a:spcPct val="0"/>
                </a:spcBef>
                <a:defRPr sz="1600" b="1">
                  <a:solidFill>
                    <a:srgbClr val="E9111B"/>
                  </a:solidFill>
                </a:defRPr>
              </a:lvl1pPr>
              <a:lvl2pPr defTabSz="913765"/>
              <a:lvl3pPr defTabSz="913765"/>
              <a:lvl4pPr defTabSz="913765"/>
              <a:lvl5pPr defTabSz="913765"/>
              <a:lvl6pPr defTabSz="913765"/>
              <a:lvl7pPr defTabSz="913765"/>
              <a:lvl8pPr defTabSz="913765"/>
              <a:lvl9pPr defTabSz="913765"/>
            </a:lstStyle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赠送亲友，联络感情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58260" y="4099947"/>
            <a:ext cx="2148823" cy="1533139"/>
            <a:chOff x="1058260" y="4099947"/>
            <a:chExt cx="2148823" cy="1533139"/>
          </a:xfrm>
        </p:grpSpPr>
        <p:sp>
          <p:nvSpPr>
            <p:cNvPr id="14" name="MH_SubTitle_5"/>
            <p:cNvSpPr/>
            <p:nvPr>
              <p:custDataLst>
                <p:tags r:id="rId11"/>
              </p:custDataLst>
            </p:nvPr>
          </p:nvSpPr>
          <p:spPr>
            <a:xfrm>
              <a:off x="1058260" y="4099949"/>
              <a:ext cx="2148823" cy="1533137"/>
            </a:xfrm>
            <a:prstGeom prst="roundRect">
              <a:avLst/>
            </a:prstGeom>
            <a:noFill/>
            <a:ln w="25400" cap="flat" cmpd="sng" algn="ctr">
              <a:solidFill>
                <a:srgbClr val="E9B1A8"/>
              </a:solidFill>
              <a:prstDash val="solid"/>
            </a:ln>
            <a:effectLst/>
          </p:spPr>
          <p:txBody>
            <a:bodyPr lIns="144000" tIns="468000" rIns="144000" bIns="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endParaRPr lang="en-US" altLang="zh-CN" sz="1400" kern="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  <a:defRPr/>
              </a:pPr>
              <a:endParaRPr lang="en-US" altLang="zh-CN" sz="1400" kern="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MH_Other_2"/>
            <p:cNvSpPr/>
            <p:nvPr>
              <p:custDataLst>
                <p:tags r:id="rId12"/>
              </p:custDataLst>
            </p:nvPr>
          </p:nvSpPr>
          <p:spPr>
            <a:xfrm>
              <a:off x="1532176" y="4099947"/>
              <a:ext cx="1200991" cy="575180"/>
            </a:xfrm>
            <a:prstGeom prst="round2SameRect">
              <a:avLst>
                <a:gd name="adj1" fmla="val 0"/>
                <a:gd name="adj2" fmla="val 37099"/>
              </a:avLst>
            </a:prstGeom>
            <a:solidFill>
              <a:srgbClr val="D8766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200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05</a:t>
              </a:r>
            </a:p>
          </p:txBody>
        </p:sp>
        <p:sp>
          <p:nvSpPr>
            <p:cNvPr id="42" name="ïsļîdè"/>
            <p:cNvSpPr txBox="1"/>
            <p:nvPr/>
          </p:nvSpPr>
          <p:spPr bwMode="auto">
            <a:xfrm>
              <a:off x="1254783" y="4818290"/>
              <a:ext cx="1755776" cy="3809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algn="r" defTabSz="913765">
                <a:spcBef>
                  <a:spcPct val="0"/>
                </a:spcBef>
                <a:defRPr sz="1600" b="1">
                  <a:solidFill>
                    <a:srgbClr val="E9111B"/>
                  </a:solidFill>
                </a:defRPr>
              </a:lvl1pPr>
              <a:lvl2pPr defTabSz="913765"/>
              <a:lvl3pPr defTabSz="913765"/>
              <a:lvl4pPr defTabSz="913765"/>
              <a:lvl5pPr defTabSz="913765"/>
              <a:lvl6pPr defTabSz="913765"/>
              <a:lvl7pPr defTabSz="913765"/>
              <a:lvl8pPr defTabSz="913765"/>
              <a:lvl9pPr defTabSz="913765"/>
            </a:lstStyle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舍粥，行善积德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14380" y="2072640"/>
            <a:ext cx="2431700" cy="1533140"/>
            <a:chOff x="5714380" y="2072640"/>
            <a:chExt cx="2431700" cy="1533140"/>
          </a:xfrm>
        </p:grpSpPr>
        <p:sp>
          <p:nvSpPr>
            <p:cNvPr id="22" name="MH_SubTitle_3"/>
            <p:cNvSpPr/>
            <p:nvPr>
              <p:custDataLst>
                <p:tags r:id="rId9"/>
              </p:custDataLst>
            </p:nvPr>
          </p:nvSpPr>
          <p:spPr>
            <a:xfrm>
              <a:off x="5833874" y="2072640"/>
              <a:ext cx="2148823" cy="1533139"/>
            </a:xfrm>
            <a:prstGeom prst="roundRect">
              <a:avLst/>
            </a:prstGeom>
            <a:noFill/>
            <a:ln w="25400" cap="flat" cmpd="sng" algn="ctr">
              <a:solidFill>
                <a:srgbClr val="E9B1A8"/>
              </a:solidFill>
              <a:prstDash val="solid"/>
            </a:ln>
            <a:effectLst/>
          </p:spPr>
          <p:txBody>
            <a:bodyPr lIns="144000" tIns="0" rIns="144000" bIns="46800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endParaRPr lang="en-US" altLang="zh-CN" sz="1400" kern="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  <a:defRPr/>
              </a:pPr>
              <a:endParaRPr lang="en-US" altLang="zh-CN" sz="1400" kern="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" name="MH_Other_5"/>
            <p:cNvSpPr/>
            <p:nvPr>
              <p:custDataLst>
                <p:tags r:id="rId10"/>
              </p:custDataLst>
            </p:nvPr>
          </p:nvSpPr>
          <p:spPr>
            <a:xfrm>
              <a:off x="6307790" y="3032625"/>
              <a:ext cx="1200991" cy="573155"/>
            </a:xfrm>
            <a:custGeom>
              <a:avLst/>
              <a:gdLst/>
              <a:ahLst/>
              <a:cxnLst/>
              <a:rect l="l" t="t" r="r" b="b"/>
              <a:pathLst>
                <a:path w="2568129" h="560586">
                  <a:moveTo>
                    <a:pt x="282878" y="0"/>
                  </a:moveTo>
                  <a:lnTo>
                    <a:pt x="2285251" y="0"/>
                  </a:lnTo>
                  <a:cubicBezTo>
                    <a:pt x="2441480" y="0"/>
                    <a:pt x="2568129" y="126649"/>
                    <a:pt x="2568129" y="282878"/>
                  </a:cubicBezTo>
                  <a:lnTo>
                    <a:pt x="2568129" y="560586"/>
                  </a:lnTo>
                  <a:lnTo>
                    <a:pt x="0" y="560586"/>
                  </a:lnTo>
                  <a:lnTo>
                    <a:pt x="0" y="282878"/>
                  </a:lnTo>
                  <a:cubicBezTo>
                    <a:pt x="0" y="126649"/>
                    <a:pt x="126649" y="0"/>
                    <a:pt x="282878" y="0"/>
                  </a:cubicBezTo>
                  <a:close/>
                </a:path>
              </a:pathLst>
            </a:custGeom>
            <a:solidFill>
              <a:srgbClr val="D8766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200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03</a:t>
              </a:r>
            </a:p>
          </p:txBody>
        </p:sp>
        <p:sp>
          <p:nvSpPr>
            <p:cNvPr id="44" name="íśļïḑê"/>
            <p:cNvSpPr txBox="1"/>
            <p:nvPr/>
          </p:nvSpPr>
          <p:spPr bwMode="auto">
            <a:xfrm>
              <a:off x="5714380" y="2390228"/>
              <a:ext cx="2431700" cy="3809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algn="r" defTabSz="913765">
                <a:spcBef>
                  <a:spcPct val="0"/>
                </a:spcBef>
                <a:defRPr sz="1600" b="1">
                  <a:solidFill>
                    <a:srgbClr val="E9111B"/>
                  </a:solidFill>
                </a:defRPr>
              </a:lvl1pPr>
              <a:lvl2pPr defTabSz="913765"/>
              <a:lvl3pPr defTabSz="913765"/>
              <a:lvl4pPr defTabSz="913765"/>
              <a:lvl5pPr defTabSz="913765"/>
              <a:lvl6pPr defTabSz="913765"/>
              <a:lvl7pPr defTabSz="913765"/>
              <a:lvl8pPr defTabSz="913765"/>
              <a:lvl9pPr defTabSz="913765"/>
            </a:lstStyle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五行俱全，强身健体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46065" y="2072640"/>
            <a:ext cx="2268315" cy="1533140"/>
            <a:chOff x="3446065" y="2072640"/>
            <a:chExt cx="2268315" cy="1533140"/>
          </a:xfrm>
        </p:grpSpPr>
        <p:sp>
          <p:nvSpPr>
            <p:cNvPr id="17" name="MH_SubTitle_2"/>
            <p:cNvSpPr/>
            <p:nvPr>
              <p:custDataLst>
                <p:tags r:id="rId7"/>
              </p:custDataLst>
            </p:nvPr>
          </p:nvSpPr>
          <p:spPr>
            <a:xfrm>
              <a:off x="3446065" y="2072640"/>
              <a:ext cx="2148824" cy="1533139"/>
            </a:xfrm>
            <a:prstGeom prst="roundRect">
              <a:avLst/>
            </a:prstGeom>
            <a:noFill/>
            <a:ln w="25400" cap="flat" cmpd="sng" algn="ctr">
              <a:solidFill>
                <a:srgbClr val="FFBA5D"/>
              </a:solidFill>
              <a:prstDash val="solid"/>
            </a:ln>
            <a:effectLst/>
          </p:spPr>
          <p:txBody>
            <a:bodyPr lIns="144000" tIns="0" rIns="144000" bIns="46800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endParaRPr lang="en-US" altLang="zh-CN" sz="1400" kern="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  <a:defRPr/>
              </a:pPr>
              <a:endParaRPr lang="en-US" altLang="zh-CN" sz="1400" kern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0" name="MH_Other_3"/>
            <p:cNvSpPr/>
            <p:nvPr>
              <p:custDataLst>
                <p:tags r:id="rId8"/>
              </p:custDataLst>
            </p:nvPr>
          </p:nvSpPr>
          <p:spPr>
            <a:xfrm>
              <a:off x="3919981" y="3032625"/>
              <a:ext cx="1200993" cy="573155"/>
            </a:xfrm>
            <a:custGeom>
              <a:avLst/>
              <a:gdLst/>
              <a:ahLst/>
              <a:cxnLst/>
              <a:rect l="l" t="t" r="r" b="b"/>
              <a:pathLst>
                <a:path w="2568129" h="560586">
                  <a:moveTo>
                    <a:pt x="282878" y="0"/>
                  </a:moveTo>
                  <a:lnTo>
                    <a:pt x="2285251" y="0"/>
                  </a:lnTo>
                  <a:cubicBezTo>
                    <a:pt x="2441480" y="0"/>
                    <a:pt x="2568129" y="126649"/>
                    <a:pt x="2568129" y="282878"/>
                  </a:cubicBezTo>
                  <a:lnTo>
                    <a:pt x="2568129" y="560586"/>
                  </a:lnTo>
                  <a:lnTo>
                    <a:pt x="0" y="560586"/>
                  </a:lnTo>
                  <a:lnTo>
                    <a:pt x="0" y="282878"/>
                  </a:lnTo>
                  <a:cubicBezTo>
                    <a:pt x="0" y="126649"/>
                    <a:pt x="126649" y="0"/>
                    <a:pt x="282878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200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02</a:t>
              </a:r>
            </a:p>
          </p:txBody>
        </p:sp>
        <p:sp>
          <p:nvSpPr>
            <p:cNvPr id="46" name="îṥḻiḑé"/>
            <p:cNvSpPr/>
            <p:nvPr/>
          </p:nvSpPr>
          <p:spPr>
            <a:xfrm flipH="1">
              <a:off x="3515495" y="2371886"/>
              <a:ext cx="2198885" cy="384740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600" b="1" dirty="0"/>
                <a:t>增旺五行人运势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96273" y="4099947"/>
            <a:ext cx="2305915" cy="1533139"/>
            <a:chOff x="5796273" y="4099947"/>
            <a:chExt cx="2305915" cy="1533139"/>
          </a:xfrm>
        </p:grpSpPr>
        <p:sp>
          <p:nvSpPr>
            <p:cNvPr id="23" name="MH_SubTitle_7"/>
            <p:cNvSpPr/>
            <p:nvPr>
              <p:custDataLst>
                <p:tags r:id="rId5"/>
              </p:custDataLst>
            </p:nvPr>
          </p:nvSpPr>
          <p:spPr>
            <a:xfrm>
              <a:off x="5833874" y="4099949"/>
              <a:ext cx="2148823" cy="1533137"/>
            </a:xfrm>
            <a:prstGeom prst="roundRect">
              <a:avLst/>
            </a:prstGeom>
            <a:noFill/>
            <a:ln w="25400" cap="flat" cmpd="sng" algn="ctr">
              <a:solidFill>
                <a:srgbClr val="E9B1A8"/>
              </a:solidFill>
              <a:prstDash val="solid"/>
            </a:ln>
            <a:effectLst/>
          </p:spPr>
          <p:txBody>
            <a:bodyPr lIns="144000" tIns="468000" rIns="144000" bIns="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endParaRPr lang="en-US" altLang="zh-CN" sz="1400" kern="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  <a:defRPr/>
              </a:pPr>
              <a:endParaRPr lang="en-US" altLang="zh-CN" sz="1400" kern="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MH_Other_6"/>
            <p:cNvSpPr/>
            <p:nvPr>
              <p:custDataLst>
                <p:tags r:id="rId6"/>
              </p:custDataLst>
            </p:nvPr>
          </p:nvSpPr>
          <p:spPr>
            <a:xfrm>
              <a:off x="6307790" y="4099947"/>
              <a:ext cx="1200991" cy="575180"/>
            </a:xfrm>
            <a:prstGeom prst="round2SameRect">
              <a:avLst>
                <a:gd name="adj1" fmla="val 0"/>
                <a:gd name="adj2" fmla="val 37099"/>
              </a:avLst>
            </a:prstGeom>
            <a:solidFill>
              <a:srgbClr val="D8766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200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07</a:t>
              </a:r>
            </a:p>
          </p:txBody>
        </p:sp>
        <p:sp>
          <p:nvSpPr>
            <p:cNvPr id="47" name="ïṣlïḋe"/>
            <p:cNvSpPr/>
            <p:nvPr/>
          </p:nvSpPr>
          <p:spPr>
            <a:xfrm flipH="1">
              <a:off x="5796273" y="4905564"/>
              <a:ext cx="2305915" cy="30281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1600" b="1" dirty="0"/>
                <a:t>御赐腊八粥皇恩浩荡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171618" y="2072640"/>
            <a:ext cx="2198885" cy="1533140"/>
            <a:chOff x="8171618" y="2072640"/>
            <a:chExt cx="2198885" cy="1533140"/>
          </a:xfrm>
        </p:grpSpPr>
        <p:sp>
          <p:nvSpPr>
            <p:cNvPr id="26" name="MH_SubTitle_4"/>
            <p:cNvSpPr/>
            <p:nvPr>
              <p:custDataLst>
                <p:tags r:id="rId3"/>
              </p:custDataLst>
            </p:nvPr>
          </p:nvSpPr>
          <p:spPr>
            <a:xfrm>
              <a:off x="8221679" y="2072640"/>
              <a:ext cx="2148824" cy="1533139"/>
            </a:xfrm>
            <a:prstGeom prst="roundRect">
              <a:avLst/>
            </a:prstGeom>
            <a:noFill/>
            <a:ln w="25400" cap="flat" cmpd="sng" algn="ctr">
              <a:solidFill>
                <a:srgbClr val="FFBA5D"/>
              </a:solidFill>
              <a:prstDash val="solid"/>
            </a:ln>
            <a:effectLst/>
          </p:spPr>
          <p:txBody>
            <a:bodyPr lIns="144000" tIns="0" rIns="144000" bIns="46800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endParaRPr lang="en-US" altLang="zh-CN" sz="1400" kern="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  <a:defRPr/>
              </a:pPr>
              <a:endParaRPr lang="en-US" altLang="zh-CN" sz="1400" kern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" name="MH_Other_7"/>
            <p:cNvSpPr/>
            <p:nvPr>
              <p:custDataLst>
                <p:tags r:id="rId4"/>
              </p:custDataLst>
            </p:nvPr>
          </p:nvSpPr>
          <p:spPr>
            <a:xfrm>
              <a:off x="8695595" y="3032625"/>
              <a:ext cx="1200993" cy="573155"/>
            </a:xfrm>
            <a:custGeom>
              <a:avLst/>
              <a:gdLst/>
              <a:ahLst/>
              <a:cxnLst/>
              <a:rect l="l" t="t" r="r" b="b"/>
              <a:pathLst>
                <a:path w="2568129" h="560586">
                  <a:moveTo>
                    <a:pt x="282878" y="0"/>
                  </a:moveTo>
                  <a:lnTo>
                    <a:pt x="2285251" y="0"/>
                  </a:lnTo>
                  <a:cubicBezTo>
                    <a:pt x="2441480" y="0"/>
                    <a:pt x="2568129" y="126649"/>
                    <a:pt x="2568129" y="282878"/>
                  </a:cubicBezTo>
                  <a:lnTo>
                    <a:pt x="2568129" y="560586"/>
                  </a:lnTo>
                  <a:lnTo>
                    <a:pt x="0" y="560586"/>
                  </a:lnTo>
                  <a:lnTo>
                    <a:pt x="0" y="282878"/>
                  </a:lnTo>
                  <a:cubicBezTo>
                    <a:pt x="0" y="126649"/>
                    <a:pt x="126649" y="0"/>
                    <a:pt x="282878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200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04</a:t>
              </a:r>
            </a:p>
          </p:txBody>
        </p:sp>
        <p:sp>
          <p:nvSpPr>
            <p:cNvPr id="48" name="ïṡļiḑê"/>
            <p:cNvSpPr/>
            <p:nvPr/>
          </p:nvSpPr>
          <p:spPr>
            <a:xfrm flipH="1">
              <a:off x="8171618" y="2434512"/>
              <a:ext cx="2198885" cy="278751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1600" b="1" dirty="0"/>
                <a:t>庆贺丰收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71618" y="4099947"/>
            <a:ext cx="2198885" cy="1533139"/>
            <a:chOff x="8171618" y="4099947"/>
            <a:chExt cx="2198885" cy="1533139"/>
          </a:xfrm>
        </p:grpSpPr>
        <p:sp>
          <p:nvSpPr>
            <p:cNvPr id="27" name="MH_SubTitle_8"/>
            <p:cNvSpPr/>
            <p:nvPr>
              <p:custDataLst>
                <p:tags r:id="rId1"/>
              </p:custDataLst>
            </p:nvPr>
          </p:nvSpPr>
          <p:spPr>
            <a:xfrm>
              <a:off x="8221679" y="4099949"/>
              <a:ext cx="2148824" cy="1533137"/>
            </a:xfrm>
            <a:prstGeom prst="roundRect">
              <a:avLst/>
            </a:prstGeom>
            <a:noFill/>
            <a:ln w="25400" cap="flat" cmpd="sng" algn="ctr">
              <a:solidFill>
                <a:srgbClr val="FFBA5D"/>
              </a:solidFill>
              <a:prstDash val="solid"/>
            </a:ln>
            <a:effectLst/>
          </p:spPr>
          <p:txBody>
            <a:bodyPr lIns="144000" tIns="468000" rIns="144000" bIns="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endParaRPr lang="en-US" altLang="zh-CN" sz="1400" kern="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  <a:defRPr/>
              </a:pPr>
              <a:endParaRPr lang="en-US" altLang="zh-CN" sz="1400" kern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9" name="MH_Other_8"/>
            <p:cNvSpPr/>
            <p:nvPr>
              <p:custDataLst>
                <p:tags r:id="rId2"/>
              </p:custDataLst>
            </p:nvPr>
          </p:nvSpPr>
          <p:spPr>
            <a:xfrm>
              <a:off x="8695595" y="4099947"/>
              <a:ext cx="1200993" cy="575180"/>
            </a:xfrm>
            <a:prstGeom prst="round2SameRect">
              <a:avLst>
                <a:gd name="adj1" fmla="val 0"/>
                <a:gd name="adj2" fmla="val 37099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200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08</a:t>
              </a:r>
            </a:p>
          </p:txBody>
        </p:sp>
        <p:sp>
          <p:nvSpPr>
            <p:cNvPr id="49" name="îş1íḍe"/>
            <p:cNvSpPr/>
            <p:nvPr/>
          </p:nvSpPr>
          <p:spPr>
            <a:xfrm flipH="1">
              <a:off x="8171618" y="4699985"/>
              <a:ext cx="2198885" cy="488911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1600" b="1" dirty="0"/>
                <a:t>福寿粥，积福惜福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07781" y="564723"/>
            <a:ext cx="157767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腊八粥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地图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136" y="-2691038"/>
            <a:ext cx="6865728" cy="12192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84594" y="60809"/>
            <a:ext cx="3561072" cy="5176969"/>
          </a:xfrm>
          <a:prstGeom prst="rect">
            <a:avLst/>
          </a:prstGeom>
        </p:spPr>
      </p:pic>
      <p:pic>
        <p:nvPicPr>
          <p:cNvPr id="31" name="图片 30" descr="图片包含 餐桌&#10;&#10;已生成极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11691" r="41105" b="80522"/>
          <a:stretch>
            <a:fillRect/>
          </a:stretch>
        </p:blipFill>
        <p:spPr>
          <a:xfrm>
            <a:off x="3108781" y="5507193"/>
            <a:ext cx="2751292" cy="1113947"/>
          </a:xfrm>
          <a:prstGeom prst="rect">
            <a:avLst/>
          </a:prstGeom>
        </p:spPr>
      </p:pic>
      <p:pic>
        <p:nvPicPr>
          <p:cNvPr id="34" name="图片 33" descr="图片包含 餐桌&#10;&#10;已生成极高可信度的说明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11691" r="41105" b="80522"/>
          <a:stretch>
            <a:fillRect/>
          </a:stretch>
        </p:blipFill>
        <p:spPr>
          <a:xfrm>
            <a:off x="9262326" y="1050712"/>
            <a:ext cx="2129950" cy="862377"/>
          </a:xfrm>
          <a:prstGeom prst="rect">
            <a:avLst/>
          </a:prstGeom>
        </p:spPr>
      </p:pic>
      <p:sp>
        <p:nvSpPr>
          <p:cNvPr id="22" name="副标题 2"/>
          <p:cNvSpPr txBox="1"/>
          <p:nvPr/>
        </p:nvSpPr>
        <p:spPr>
          <a:xfrm>
            <a:off x="3759200" y="1880841"/>
            <a:ext cx="4436326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第肆章</a:t>
            </a:r>
          </a:p>
        </p:txBody>
      </p:sp>
      <p:pic>
        <p:nvPicPr>
          <p:cNvPr id="21" name="图片 20" descr="图片包含 餐桌&#10;&#10;已生成极高可信度的说明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8" t="68675" r="-859" b="6766"/>
          <a:stretch>
            <a:fillRect/>
          </a:stretch>
        </p:blipFill>
        <p:spPr>
          <a:xfrm>
            <a:off x="9393567" y="2991703"/>
            <a:ext cx="2857882" cy="2366537"/>
          </a:xfrm>
          <a:prstGeom prst="rect">
            <a:avLst/>
          </a:prstGeom>
        </p:spPr>
      </p:pic>
      <p:sp>
        <p:nvSpPr>
          <p:cNvPr id="3" name="textcount"/>
          <p:cNvSpPr txBox="1"/>
          <p:nvPr/>
        </p:nvSpPr>
        <p:spPr>
          <a:xfrm>
            <a:off x="3759200" y="3213161"/>
            <a:ext cx="4436326" cy="720680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</a:defRPr>
            </a:lvl1pPr>
          </a:lstStyle>
          <a:p>
            <a:pPr algn="ctr"/>
            <a:r>
              <a:rPr lang="zh-CN" altLang="en-US" sz="7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腊八诗词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2.77556E-17 L -4.375E-6 2.77556E-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 2.77556E-17 L -4.375E-6 2.77556E-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5612" y="1785380"/>
            <a:ext cx="2646878" cy="372409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600" b="1" dirty="0">
                <a:latin typeface="+mn-ea"/>
              </a:rPr>
              <a:t>——(</a:t>
            </a:r>
            <a:r>
              <a:rPr lang="zh-CN" altLang="en-US" sz="1600" b="1" dirty="0">
                <a:latin typeface="+mn-ea"/>
              </a:rPr>
              <a:t>唐</a:t>
            </a:r>
            <a:r>
              <a:rPr lang="en-US" altLang="zh-CN" sz="1600" b="1" dirty="0">
                <a:latin typeface="+mn-ea"/>
              </a:rPr>
              <a:t>)</a:t>
            </a:r>
            <a:r>
              <a:rPr lang="zh-CN" altLang="en-US" sz="1600" b="1" dirty="0">
                <a:latin typeface="+mn-ea"/>
              </a:rPr>
              <a:t>杜甫</a:t>
            </a:r>
          </a:p>
          <a:p>
            <a:pPr algn="dist">
              <a:lnSpc>
                <a:spcPct val="200000"/>
              </a:lnSpc>
            </a:pPr>
            <a:r>
              <a:rPr lang="zh-CN" altLang="en-US" sz="1600" dirty="0">
                <a:latin typeface="+mn-ea"/>
              </a:rPr>
              <a:t>腊日常年暖尚遥，今年腊日冻全消。</a:t>
            </a:r>
          </a:p>
          <a:p>
            <a:pPr algn="dist">
              <a:lnSpc>
                <a:spcPct val="200000"/>
              </a:lnSpc>
            </a:pPr>
            <a:r>
              <a:rPr lang="zh-CN" altLang="en-US" sz="1600" dirty="0">
                <a:latin typeface="+mn-ea"/>
              </a:rPr>
              <a:t>侵凌雪色还萱草，漏泄春光有柳条。</a:t>
            </a:r>
          </a:p>
          <a:p>
            <a:pPr algn="dist">
              <a:lnSpc>
                <a:spcPct val="200000"/>
              </a:lnSpc>
            </a:pPr>
            <a:r>
              <a:rPr lang="zh-CN" altLang="en-US" sz="1600" dirty="0">
                <a:latin typeface="+mn-ea"/>
              </a:rPr>
              <a:t>纵酒欲谋良夜醉，还家初散紫宸朝。</a:t>
            </a:r>
          </a:p>
          <a:p>
            <a:pPr algn="dist">
              <a:lnSpc>
                <a:spcPct val="200000"/>
              </a:lnSpc>
            </a:pPr>
            <a:r>
              <a:rPr lang="zh-CN" altLang="en-US" sz="1600" dirty="0">
                <a:latin typeface="+mn-ea"/>
              </a:rPr>
              <a:t>口脂面药随恩泽，翠管银婴下九霄。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521183" y="2087880"/>
            <a:ext cx="677108" cy="29108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3200" dirty="0">
                <a:latin typeface="+mn-ea"/>
              </a:rPr>
              <a:t>《</a:t>
            </a:r>
            <a:r>
              <a:rPr lang="zh-CN" altLang="en-US" sz="3200" dirty="0">
                <a:latin typeface="+mn-ea"/>
              </a:rPr>
              <a:t>腊日</a:t>
            </a:r>
            <a:r>
              <a:rPr lang="en-US" altLang="zh-CN" sz="3200" dirty="0">
                <a:latin typeface="+mn-ea"/>
              </a:rPr>
              <a:t>》</a:t>
            </a:r>
            <a:endParaRPr lang="zh-CN" altLang="en-US" sz="3200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r="163"/>
          <a:stretch>
            <a:fillRect/>
          </a:stretch>
        </p:blipFill>
        <p:spPr>
          <a:xfrm>
            <a:off x="792480" y="1776610"/>
            <a:ext cx="5303520" cy="3546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657474" y="579963"/>
            <a:ext cx="188545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腊八诗词</a:t>
            </a:r>
          </a:p>
        </p:txBody>
      </p:sp>
      <p:sp>
        <p:nvSpPr>
          <p:cNvPr id="6" name="矩形 5"/>
          <p:cNvSpPr/>
          <p:nvPr/>
        </p:nvSpPr>
        <p:spPr>
          <a:xfrm>
            <a:off x="9525913" y="1944376"/>
            <a:ext cx="672378" cy="3211113"/>
          </a:xfrm>
          <a:prstGeom prst="rect">
            <a:avLst/>
          </a:prstGeom>
          <a:noFill/>
          <a:ln w="1270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7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34368" y="1871330"/>
            <a:ext cx="649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/>
              <a:t>《</a:t>
            </a:r>
            <a:r>
              <a:rPr lang="zh-CN" altLang="en-US" sz="3200" dirty="0"/>
              <a:t>十二月八日步至西村</a:t>
            </a:r>
            <a:r>
              <a:rPr lang="en-US" altLang="zh-CN" sz="3200" dirty="0"/>
              <a:t>》</a:t>
            </a:r>
          </a:p>
        </p:txBody>
      </p:sp>
      <p:sp>
        <p:nvSpPr>
          <p:cNvPr id="5" name="矩形 4"/>
          <p:cNvSpPr/>
          <p:nvPr/>
        </p:nvSpPr>
        <p:spPr>
          <a:xfrm>
            <a:off x="2542927" y="2970924"/>
            <a:ext cx="3889630" cy="248029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600" dirty="0">
                <a:latin typeface="+mn-ea"/>
              </a:rPr>
              <a:t>——</a:t>
            </a:r>
            <a:r>
              <a:rPr lang="zh-CN" altLang="en-US" sz="1600" dirty="0">
                <a:latin typeface="+mn-ea"/>
              </a:rPr>
              <a:t>宋</a:t>
            </a:r>
            <a:r>
              <a:rPr lang="en-US" altLang="zh-CN" sz="1600" dirty="0">
                <a:latin typeface="+mn-ea"/>
              </a:rPr>
              <a:t>·</a:t>
            </a:r>
            <a:r>
              <a:rPr lang="zh-CN" altLang="en-US" sz="1600" dirty="0">
                <a:latin typeface="+mn-ea"/>
              </a:rPr>
              <a:t>陆游</a:t>
            </a:r>
            <a:endParaRPr lang="en-US" altLang="zh-CN" sz="1600" dirty="0"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latin typeface="+mn-ea"/>
              </a:rPr>
              <a:t>腊月风和意已春，时因散策过吾邻。</a:t>
            </a: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latin typeface="+mn-ea"/>
              </a:rPr>
              <a:t>草烟漠漠柴门里，牛迹重重野水滨。</a:t>
            </a: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latin typeface="+mn-ea"/>
              </a:rPr>
              <a:t>多病所须惟药物，差科未动是闲人。</a:t>
            </a: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latin typeface="+mn-ea"/>
              </a:rPr>
              <a:t>今朝佛粥交相馈，更觉江村节物新。 </a:t>
            </a:r>
          </a:p>
        </p:txBody>
      </p:sp>
      <p:pic>
        <p:nvPicPr>
          <p:cNvPr id="4" name="图片 3" descr="图片包含 餐桌, 杯子, 美食&#10;&#10;已生成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2" b="5506"/>
          <a:stretch>
            <a:fillRect/>
          </a:stretch>
        </p:blipFill>
        <p:spPr>
          <a:xfrm>
            <a:off x="6642532" y="2970924"/>
            <a:ext cx="2482693" cy="248411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7474" y="473283"/>
            <a:ext cx="188545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腊八诗词</a:t>
            </a:r>
          </a:p>
        </p:txBody>
      </p:sp>
      <p:sp>
        <p:nvSpPr>
          <p:cNvPr id="6" name="矩形 5"/>
          <p:cNvSpPr/>
          <p:nvPr/>
        </p:nvSpPr>
        <p:spPr>
          <a:xfrm rot="16200000">
            <a:off x="5543609" y="-1081712"/>
            <a:ext cx="672378" cy="6490860"/>
          </a:xfrm>
          <a:prstGeom prst="rect">
            <a:avLst/>
          </a:prstGeom>
          <a:noFill/>
          <a:ln w="1270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710503" y="2088323"/>
            <a:ext cx="677108" cy="26714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3200" dirty="0"/>
              <a:t>《</a:t>
            </a:r>
            <a:r>
              <a:rPr lang="zh-CN" altLang="en-US" sz="3200" dirty="0"/>
              <a:t>腊八粥</a:t>
            </a:r>
            <a:r>
              <a:rPr lang="en-US" altLang="zh-CN" sz="3200" dirty="0"/>
              <a:t>》</a:t>
            </a:r>
          </a:p>
        </p:txBody>
      </p:sp>
      <p:sp>
        <p:nvSpPr>
          <p:cNvPr id="3" name="矩形 2"/>
          <p:cNvSpPr/>
          <p:nvPr/>
        </p:nvSpPr>
        <p:spPr>
          <a:xfrm>
            <a:off x="7060970" y="2276441"/>
            <a:ext cx="4168389" cy="230511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+mn-ea"/>
              </a:rPr>
              <a:t>——(</a:t>
            </a:r>
            <a:r>
              <a:rPr lang="zh-CN" altLang="en-US" sz="1600" dirty="0">
                <a:latin typeface="+mn-ea"/>
              </a:rPr>
              <a:t>清</a:t>
            </a:r>
            <a:r>
              <a:rPr lang="en-US" altLang="zh-CN" sz="1600" dirty="0">
                <a:latin typeface="+mn-ea"/>
              </a:rPr>
              <a:t>)</a:t>
            </a:r>
            <a:r>
              <a:rPr lang="zh-CN" altLang="en-US" sz="1600" dirty="0">
                <a:latin typeface="+mn-ea"/>
              </a:rPr>
              <a:t>道光帝</a:t>
            </a:r>
          </a:p>
          <a:p>
            <a:pPr algn="dist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一阳初夏中大吕，谷粟为粥和豆煮。</a:t>
            </a:r>
          </a:p>
          <a:p>
            <a:pPr algn="dist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应时献佛矢心虔，默祝金光济众普。</a:t>
            </a:r>
          </a:p>
          <a:p>
            <a:pPr algn="dist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盈几馨香细细浮，堆盘果蔬纷纷聚。</a:t>
            </a:r>
          </a:p>
          <a:p>
            <a:pPr algn="dist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共尝佳品达沙门，沙门色相传莲炬。</a:t>
            </a:r>
          </a:p>
          <a:p>
            <a:pPr algn="dist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童稚饱腹庆州平，还向街头击腊鼓。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1274" y="470623"/>
            <a:ext cx="188545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腊八诗词</a:t>
            </a:r>
          </a:p>
        </p:txBody>
      </p:sp>
      <p:sp>
        <p:nvSpPr>
          <p:cNvPr id="6" name="矩形 5"/>
          <p:cNvSpPr/>
          <p:nvPr/>
        </p:nvSpPr>
        <p:spPr>
          <a:xfrm>
            <a:off x="5710503" y="2088322"/>
            <a:ext cx="672378" cy="2809517"/>
          </a:xfrm>
          <a:prstGeom prst="rect">
            <a:avLst/>
          </a:prstGeom>
          <a:noFill/>
          <a:ln w="1270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7"/>
          <a:stretch>
            <a:fillRect/>
          </a:stretch>
        </p:blipFill>
        <p:spPr>
          <a:xfrm>
            <a:off x="581274" y="966334"/>
            <a:ext cx="4571570" cy="4723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地图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136" y="-2663136"/>
            <a:ext cx="6865728" cy="12192000"/>
          </a:xfrm>
          <a:prstGeom prst="rect">
            <a:avLst/>
          </a:prstGeom>
        </p:spPr>
      </p:pic>
      <p:sp>
        <p:nvSpPr>
          <p:cNvPr id="15" name="副标题 2"/>
          <p:cNvSpPr txBox="1"/>
          <p:nvPr/>
        </p:nvSpPr>
        <p:spPr>
          <a:xfrm>
            <a:off x="5531824" y="4552051"/>
            <a:ext cx="5530012" cy="1136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4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欣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赏</a:t>
            </a:r>
          </a:p>
        </p:txBody>
      </p:sp>
      <p:pic>
        <p:nvPicPr>
          <p:cNvPr id="21" name="图片 20" descr="图片包含 餐桌&#10;&#10;已生成极高可信度的说明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8" t="68675" r="-859" b="6766"/>
          <a:stretch>
            <a:fillRect/>
          </a:stretch>
        </p:blipFill>
        <p:spPr>
          <a:xfrm>
            <a:off x="9438646" y="-1932"/>
            <a:ext cx="2857882" cy="2366537"/>
          </a:xfrm>
          <a:prstGeom prst="rect">
            <a:avLst/>
          </a:prstGeom>
        </p:spPr>
      </p:pic>
      <p:pic>
        <p:nvPicPr>
          <p:cNvPr id="26" name="图片 25" descr="图片包含 餐桌&#10;&#10;已生成极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" t="73332" r="75200" b="2109"/>
          <a:stretch>
            <a:fillRect/>
          </a:stretch>
        </p:blipFill>
        <p:spPr>
          <a:xfrm>
            <a:off x="-31174" y="3264555"/>
            <a:ext cx="2415925" cy="3513481"/>
          </a:xfrm>
          <a:prstGeom prst="rect">
            <a:avLst/>
          </a:prstGeom>
        </p:spPr>
      </p:pic>
      <p:pic>
        <p:nvPicPr>
          <p:cNvPr id="31" name="图片 30" descr="图片包含 餐桌&#10;&#10;已生成极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11691" r="41105" b="80522"/>
          <a:stretch>
            <a:fillRect/>
          </a:stretch>
        </p:blipFill>
        <p:spPr>
          <a:xfrm>
            <a:off x="3108781" y="5507193"/>
            <a:ext cx="2751292" cy="1113947"/>
          </a:xfrm>
          <a:prstGeom prst="rect">
            <a:avLst/>
          </a:prstGeom>
        </p:spPr>
      </p:pic>
      <p:pic>
        <p:nvPicPr>
          <p:cNvPr id="34" name="图片 33" descr="图片包含 餐桌&#10;&#10;已生成极高可信度的说明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11691" r="41105" b="80522"/>
          <a:stretch>
            <a:fillRect/>
          </a:stretch>
        </p:blipFill>
        <p:spPr>
          <a:xfrm>
            <a:off x="5951335" y="770983"/>
            <a:ext cx="2129950" cy="862377"/>
          </a:xfrm>
          <a:prstGeom prst="rect">
            <a:avLst/>
          </a:prstGeom>
        </p:spPr>
      </p:pic>
      <p:pic>
        <p:nvPicPr>
          <p:cNvPr id="35" name="图片 34" descr="图片包含 餐桌&#10;&#10;已生成极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21622" r="45728" b="70591"/>
          <a:stretch>
            <a:fillRect/>
          </a:stretch>
        </p:blipFill>
        <p:spPr>
          <a:xfrm>
            <a:off x="312423" y="876808"/>
            <a:ext cx="2751292" cy="1113947"/>
          </a:xfrm>
          <a:prstGeom prst="rect">
            <a:avLst/>
          </a:prstGeom>
        </p:spPr>
      </p:pic>
      <p:pic>
        <p:nvPicPr>
          <p:cNvPr id="36" name="图片 35" descr="图片包含 餐桌&#10;&#10;已生成极高可信度的说明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0" t="92081" r="1439" b="132"/>
          <a:stretch>
            <a:fillRect/>
          </a:stretch>
        </p:blipFill>
        <p:spPr>
          <a:xfrm>
            <a:off x="470824" y="2216139"/>
            <a:ext cx="1976786" cy="689249"/>
          </a:xfrm>
          <a:prstGeom prst="rect">
            <a:avLst/>
          </a:prstGeom>
        </p:spPr>
      </p:pic>
      <p:pic>
        <p:nvPicPr>
          <p:cNvPr id="37" name="图片 36" descr="图片包含 餐桌&#10;&#10;已生成极高可信度的说明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0" t="92081" r="1439" b="132"/>
          <a:stretch>
            <a:fillRect/>
          </a:stretch>
        </p:blipFill>
        <p:spPr>
          <a:xfrm>
            <a:off x="7308437" y="5393380"/>
            <a:ext cx="1976786" cy="68924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040501" y="499652"/>
            <a:ext cx="6168203" cy="3962633"/>
            <a:chOff x="5822703" y="789057"/>
            <a:chExt cx="5040964" cy="3238462"/>
          </a:xfrm>
        </p:grpSpPr>
        <p:pic>
          <p:nvPicPr>
            <p:cNvPr id="10" name="图片 9" descr="图片包含 餐桌, 就坐, 室内, 美食&#10;&#10;已生成高可信度的说明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43"/>
            <a:stretch>
              <a:fillRect/>
            </a:stretch>
          </p:blipFill>
          <p:spPr>
            <a:xfrm>
              <a:off x="6292097" y="789057"/>
              <a:ext cx="4571570" cy="2493354"/>
            </a:xfrm>
            <a:prstGeom prst="rect">
              <a:avLst/>
            </a:prstGeom>
          </p:spPr>
        </p:pic>
        <p:pic>
          <p:nvPicPr>
            <p:cNvPr id="28" name="图片 27" descr="图片包含 餐桌&#10;&#10;已生成极高可信度的说明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1" t="31442" r="36351" b="54062"/>
            <a:stretch>
              <a:fillRect/>
            </a:stretch>
          </p:blipFill>
          <p:spPr>
            <a:xfrm>
              <a:off x="5822703" y="2576747"/>
              <a:ext cx="4281041" cy="1450772"/>
            </a:xfrm>
            <a:prstGeom prst="rect">
              <a:avLst/>
            </a:prstGeom>
          </p:spPr>
        </p:pic>
      </p:grpSp>
      <p:pic>
        <p:nvPicPr>
          <p:cNvPr id="38" name="图片 37" descr="图片包含 餐桌, 就坐, 室内, 美食&#10;&#10;已生成高可信度的说明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44690" r="24853" b="23740"/>
          <a:stretch>
            <a:fillRect/>
          </a:stretch>
        </p:blipFill>
        <p:spPr>
          <a:xfrm>
            <a:off x="930614" y="1359210"/>
            <a:ext cx="5238349" cy="4372200"/>
          </a:xfrm>
          <a:prstGeom prst="rect">
            <a:avLst/>
          </a:prstGeom>
        </p:spPr>
      </p:pic>
      <p:pic>
        <p:nvPicPr>
          <p:cNvPr id="6" name="图片 5" descr="图片包含 餐桌&#10;&#10;已生成极高可信度的说明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8" b="50738"/>
          <a:stretch>
            <a:fillRect/>
          </a:stretch>
        </p:blipFill>
        <p:spPr>
          <a:xfrm>
            <a:off x="2671930" y="1133558"/>
            <a:ext cx="2287147" cy="4543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48148E-6 L -8.33333E-7 -1.48148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25 2.77556E-17 L -4.375E-6 2.77556E-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地图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136" y="-2691038"/>
            <a:ext cx="6865728" cy="12192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84594" y="60809"/>
            <a:ext cx="3561072" cy="5176969"/>
          </a:xfrm>
          <a:prstGeom prst="rect">
            <a:avLst/>
          </a:prstGeom>
        </p:spPr>
      </p:pic>
      <p:pic>
        <p:nvPicPr>
          <p:cNvPr id="31" name="图片 30" descr="图片包含 餐桌&#10;&#10;已生成极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11691" r="41105" b="80522"/>
          <a:stretch>
            <a:fillRect/>
          </a:stretch>
        </p:blipFill>
        <p:spPr>
          <a:xfrm>
            <a:off x="3108781" y="5507193"/>
            <a:ext cx="2751292" cy="1113947"/>
          </a:xfrm>
          <a:prstGeom prst="rect">
            <a:avLst/>
          </a:prstGeom>
        </p:spPr>
      </p:pic>
      <p:pic>
        <p:nvPicPr>
          <p:cNvPr id="34" name="图片 33" descr="图片包含 餐桌&#10;&#10;已生成极高可信度的说明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11691" r="41105" b="80522"/>
          <a:stretch>
            <a:fillRect/>
          </a:stretch>
        </p:blipFill>
        <p:spPr>
          <a:xfrm>
            <a:off x="9262326" y="1050712"/>
            <a:ext cx="2129950" cy="86237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184007" y="2330240"/>
            <a:ext cx="954107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 sz="6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</a:t>
            </a:r>
            <a:endParaRPr lang="en-US" altLang="zh-CN" sz="6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6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</a:t>
            </a:r>
          </a:p>
        </p:txBody>
      </p:sp>
      <p:sp>
        <p:nvSpPr>
          <p:cNvPr id="22" name="副标题 2"/>
          <p:cNvSpPr txBox="1"/>
          <p:nvPr/>
        </p:nvSpPr>
        <p:spPr>
          <a:xfrm>
            <a:off x="4033752" y="1908956"/>
            <a:ext cx="254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第壹章</a:t>
            </a:r>
          </a:p>
        </p:txBody>
      </p:sp>
      <p:pic>
        <p:nvPicPr>
          <p:cNvPr id="21" name="图片 20" descr="图片包含 餐桌&#10;&#10;已生成极高可信度的说明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8" t="68675" r="-859" b="6766"/>
          <a:stretch>
            <a:fillRect/>
          </a:stretch>
        </p:blipFill>
        <p:spPr>
          <a:xfrm>
            <a:off x="9393567" y="2991703"/>
            <a:ext cx="2857882" cy="2366537"/>
          </a:xfrm>
          <a:prstGeom prst="rect">
            <a:avLst/>
          </a:prstGeom>
        </p:spPr>
      </p:pic>
      <p:pic>
        <p:nvPicPr>
          <p:cNvPr id="38" name="图片 37" descr="图片包含 餐桌, 就坐, 室内, 美食&#10;&#10;已生成高可信度的说明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44690" r="24853" b="23740"/>
          <a:stretch>
            <a:fillRect/>
          </a:stretch>
        </p:blipFill>
        <p:spPr>
          <a:xfrm rot="16972823">
            <a:off x="1385072" y="2101245"/>
            <a:ext cx="3403467" cy="2840712"/>
          </a:xfrm>
          <a:prstGeom prst="rect">
            <a:avLst/>
          </a:prstGeom>
        </p:spPr>
      </p:pic>
      <p:sp>
        <p:nvSpPr>
          <p:cNvPr id="3" name="textcount"/>
          <p:cNvSpPr txBox="1"/>
          <p:nvPr/>
        </p:nvSpPr>
        <p:spPr>
          <a:xfrm>
            <a:off x="6561113" y="1883755"/>
            <a:ext cx="2540000" cy="649015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节日来源</a:t>
            </a:r>
          </a:p>
        </p:txBody>
      </p:sp>
      <p:sp>
        <p:nvSpPr>
          <p:cNvPr id="57" name="textcount"/>
          <p:cNvSpPr txBox="1"/>
          <p:nvPr/>
        </p:nvSpPr>
        <p:spPr>
          <a:xfrm>
            <a:off x="6573752" y="2738441"/>
            <a:ext cx="2540000" cy="649015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节日习俗</a:t>
            </a:r>
          </a:p>
        </p:txBody>
      </p:sp>
      <p:sp>
        <p:nvSpPr>
          <p:cNvPr id="59" name="textcount"/>
          <p:cNvSpPr txBox="1"/>
          <p:nvPr/>
        </p:nvSpPr>
        <p:spPr>
          <a:xfrm>
            <a:off x="6622690" y="3623047"/>
            <a:ext cx="2540000" cy="649015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腊八粥</a:t>
            </a:r>
          </a:p>
        </p:txBody>
      </p:sp>
      <p:sp>
        <p:nvSpPr>
          <p:cNvPr id="61" name="textcount"/>
          <p:cNvSpPr txBox="1"/>
          <p:nvPr/>
        </p:nvSpPr>
        <p:spPr>
          <a:xfrm>
            <a:off x="6622690" y="4474907"/>
            <a:ext cx="2540000" cy="649015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腊八诗词</a:t>
            </a:r>
          </a:p>
        </p:txBody>
      </p:sp>
      <p:sp>
        <p:nvSpPr>
          <p:cNvPr id="62" name="副标题 2"/>
          <p:cNvSpPr txBox="1"/>
          <p:nvPr/>
        </p:nvSpPr>
        <p:spPr>
          <a:xfrm>
            <a:off x="4021113" y="2777014"/>
            <a:ext cx="254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第贰章</a:t>
            </a:r>
          </a:p>
        </p:txBody>
      </p:sp>
      <p:sp>
        <p:nvSpPr>
          <p:cNvPr id="63" name="副标题 2"/>
          <p:cNvSpPr txBox="1"/>
          <p:nvPr/>
        </p:nvSpPr>
        <p:spPr>
          <a:xfrm>
            <a:off x="4008474" y="3645072"/>
            <a:ext cx="254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第叁章</a:t>
            </a:r>
          </a:p>
        </p:txBody>
      </p:sp>
      <p:sp>
        <p:nvSpPr>
          <p:cNvPr id="64" name="副标题 2"/>
          <p:cNvSpPr txBox="1"/>
          <p:nvPr/>
        </p:nvSpPr>
        <p:spPr>
          <a:xfrm>
            <a:off x="3995835" y="4513130"/>
            <a:ext cx="254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第肆章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2.77556E-17 L -4.375E-6 2.77556E-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25 2.77556E-17 L -4.375E-6 2.77556E-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3" grpId="0"/>
      <p:bldP spid="57" grpId="0"/>
      <p:bldP spid="59" grpId="0"/>
      <p:bldP spid="61" grpId="0"/>
      <p:bldP spid="62" grpId="0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地图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136" y="-2691038"/>
            <a:ext cx="6865728" cy="12192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84594" y="60809"/>
            <a:ext cx="3561072" cy="5176969"/>
          </a:xfrm>
          <a:prstGeom prst="rect">
            <a:avLst/>
          </a:prstGeom>
        </p:spPr>
      </p:pic>
      <p:pic>
        <p:nvPicPr>
          <p:cNvPr id="31" name="图片 30" descr="图片包含 餐桌&#10;&#10;已生成极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11691" r="41105" b="80522"/>
          <a:stretch>
            <a:fillRect/>
          </a:stretch>
        </p:blipFill>
        <p:spPr>
          <a:xfrm>
            <a:off x="3108781" y="5507193"/>
            <a:ext cx="2751292" cy="1113947"/>
          </a:xfrm>
          <a:prstGeom prst="rect">
            <a:avLst/>
          </a:prstGeom>
        </p:spPr>
      </p:pic>
      <p:pic>
        <p:nvPicPr>
          <p:cNvPr id="34" name="图片 33" descr="图片包含 餐桌&#10;&#10;已生成极高可信度的说明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11691" r="41105" b="80522"/>
          <a:stretch>
            <a:fillRect/>
          </a:stretch>
        </p:blipFill>
        <p:spPr>
          <a:xfrm>
            <a:off x="9262326" y="1050712"/>
            <a:ext cx="2129950" cy="862377"/>
          </a:xfrm>
          <a:prstGeom prst="rect">
            <a:avLst/>
          </a:prstGeom>
        </p:spPr>
      </p:pic>
      <p:sp>
        <p:nvSpPr>
          <p:cNvPr id="22" name="副标题 2"/>
          <p:cNvSpPr txBox="1"/>
          <p:nvPr/>
        </p:nvSpPr>
        <p:spPr>
          <a:xfrm>
            <a:off x="3759200" y="1880841"/>
            <a:ext cx="4436326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第壹章</a:t>
            </a:r>
          </a:p>
        </p:txBody>
      </p:sp>
      <p:pic>
        <p:nvPicPr>
          <p:cNvPr id="21" name="图片 20" descr="图片包含 餐桌&#10;&#10;已生成极高可信度的说明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8" t="68675" r="-859" b="6766"/>
          <a:stretch>
            <a:fillRect/>
          </a:stretch>
        </p:blipFill>
        <p:spPr>
          <a:xfrm>
            <a:off x="9393567" y="2991703"/>
            <a:ext cx="2857882" cy="2366537"/>
          </a:xfrm>
          <a:prstGeom prst="rect">
            <a:avLst/>
          </a:prstGeom>
        </p:spPr>
      </p:pic>
      <p:sp>
        <p:nvSpPr>
          <p:cNvPr id="3" name="textcount"/>
          <p:cNvSpPr txBox="1"/>
          <p:nvPr/>
        </p:nvSpPr>
        <p:spPr>
          <a:xfrm>
            <a:off x="3759200" y="3213161"/>
            <a:ext cx="4436326" cy="720680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</a:defRPr>
            </a:lvl1pPr>
          </a:lstStyle>
          <a:p>
            <a:pPr algn="ctr"/>
            <a:r>
              <a:rPr lang="zh-CN" altLang="en-US" sz="7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节日来源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2.77556E-17 L -4.375E-6 2.77556E-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2.77556E-17 L -4.375E-6 2.77556E-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547817" y="434110"/>
            <a:ext cx="250100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腊八节的来源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2" y="3429894"/>
            <a:ext cx="4175714" cy="329180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33784" y="1491184"/>
            <a:ext cx="2031325" cy="3875630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  <a:defRPr sz="14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腊八节又称腊日祭、腊八祭、王侯腊或佛成道日，原来古代欢庆丰收、感谢祖先和神灵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包括门神、户神、宅神、灶神、井神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)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的祭祀仪式，除祭祖敬神的活动外，人们还要逐疫。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64431" y="1491184"/>
            <a:ext cx="2031325" cy="387563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  <a:defRPr sz="14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这项活动来源于古代的傩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古代驱鬼避疫的仪式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)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。史前时代的医疗方法之一即驱鬼治疾。作为巫术活动的腊月击鼓驱疫之俗，今在湖南新化等地区仍有留存。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33106" y="1491183"/>
            <a:ext cx="2031325" cy="387563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  <a:defRPr sz="14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后演化成纪念佛祖释伽牟尼成道的宗教节日。夏代称腊日为“嘉平”，商代为“清祀”，周代为“大蜡”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;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因在十二月举行，故称该月为腊月，称腊祭这一天为腊日。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餐桌, 室内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8" b="13281"/>
          <a:stretch>
            <a:fillRect/>
          </a:stretch>
        </p:blipFill>
        <p:spPr>
          <a:xfrm>
            <a:off x="1709924" y="1317793"/>
            <a:ext cx="2218045" cy="1828800"/>
          </a:xfrm>
          <a:prstGeom prst="ellipse">
            <a:avLst/>
          </a:prstGeom>
        </p:spPr>
      </p:pic>
      <p:sp>
        <p:nvSpPr>
          <p:cNvPr id="467" name="矩形 466"/>
          <p:cNvSpPr/>
          <p:nvPr/>
        </p:nvSpPr>
        <p:spPr>
          <a:xfrm>
            <a:off x="1499271" y="3314235"/>
            <a:ext cx="27831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CN" altLang="en-US" sz="1600" dirty="0"/>
              <a:t>岁终之月称“腊”的含义有三：一曰“腊者，接也”，寓有新旧交替的意思（</a:t>
            </a:r>
            <a:r>
              <a:rPr lang="en-US" altLang="zh-CN" sz="1600" dirty="0"/>
              <a:t>《</a:t>
            </a:r>
            <a:r>
              <a:rPr lang="zh-CN" altLang="en-US" sz="1600" dirty="0"/>
              <a:t>隋书</a:t>
            </a:r>
            <a:r>
              <a:rPr lang="en-US" altLang="zh-CN" sz="1600" dirty="0"/>
              <a:t>·</a:t>
            </a:r>
            <a:r>
              <a:rPr lang="zh-CN" altLang="en-US" sz="1600" dirty="0"/>
              <a:t>礼仪志</a:t>
            </a:r>
            <a:r>
              <a:rPr lang="en-US" altLang="zh-CN" sz="1600" dirty="0"/>
              <a:t>》</a:t>
            </a:r>
            <a:r>
              <a:rPr lang="zh-CN" altLang="en-US" sz="1600" dirty="0"/>
              <a:t>记载）；二曰“腊者同猎”，指田猎获取禽兽好祭祖祭神，“腊”从“肉”旁，就是用肉“冬祭”；</a:t>
            </a:r>
            <a:endParaRPr lang="en-US" altLang="zh-CN" sz="1600" dirty="0"/>
          </a:p>
        </p:txBody>
      </p:sp>
      <p:sp>
        <p:nvSpPr>
          <p:cNvPr id="6" name="文本框 5"/>
          <p:cNvSpPr txBox="1"/>
          <p:nvPr/>
        </p:nvSpPr>
        <p:spPr>
          <a:xfrm>
            <a:off x="547817" y="436918"/>
            <a:ext cx="250100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腊八节的来源</a:t>
            </a:r>
          </a:p>
        </p:txBody>
      </p:sp>
      <p:sp>
        <p:nvSpPr>
          <p:cNvPr id="5" name="矩形 4"/>
          <p:cNvSpPr/>
          <p:nvPr/>
        </p:nvSpPr>
        <p:spPr>
          <a:xfrm>
            <a:off x="4704415" y="3314235"/>
            <a:ext cx="27831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CN" altLang="en-US" sz="1600" dirty="0"/>
              <a:t>三曰“腊者，逐疫迎春”，腊八节又谓之“佛成道节”，亦名“成道会”，实际上可以说是十二月初八为腊日之由来。腊八节，俗称“腊八” ，即农历十二月初八，古人有祭祀祖先和神灵、祈求丰收吉祥的传统，一些地区有喝腊八粥的习俗。</a:t>
            </a:r>
            <a:endParaRPr lang="en-US" altLang="zh-CN" sz="1600" dirty="0"/>
          </a:p>
        </p:txBody>
      </p:sp>
      <p:sp>
        <p:nvSpPr>
          <p:cNvPr id="7" name="矩形 6"/>
          <p:cNvSpPr/>
          <p:nvPr/>
        </p:nvSpPr>
        <p:spPr>
          <a:xfrm>
            <a:off x="7909559" y="3314235"/>
            <a:ext cx="27831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CN" altLang="en-US" sz="1600" dirty="0"/>
              <a:t>相传这一天还是佛祖释迦牟尼成道之日，称为“法宝节”，是佛教盛大的节日之一。</a:t>
            </a:r>
          </a:p>
        </p:txBody>
      </p:sp>
      <p:pic>
        <p:nvPicPr>
          <p:cNvPr id="3" name="图片 2" descr="图片包含 美食, 碗, 餐桌, 室内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>
          <a:xfrm>
            <a:off x="5059680" y="1317793"/>
            <a:ext cx="1828800" cy="1828800"/>
          </a:xfrm>
          <a:prstGeom prst="rect">
            <a:avLst/>
          </a:prstGeom>
        </p:spPr>
      </p:pic>
      <p:pic>
        <p:nvPicPr>
          <p:cNvPr id="9" name="图片 8" descr="图片包含 美食, 盘子, 碗, 餐桌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r="14661"/>
          <a:stretch>
            <a:fillRect/>
          </a:stretch>
        </p:blipFill>
        <p:spPr>
          <a:xfrm>
            <a:off x="8386743" y="1317793"/>
            <a:ext cx="18288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/>
      <p:bldP spid="6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38194" y="1216651"/>
            <a:ext cx="2501006" cy="5455920"/>
          </a:xfrm>
          <a:prstGeom prst="rect">
            <a:avLst/>
          </a:prstGeom>
          <a:solidFill>
            <a:srgbClr val="D8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839505" y="2905410"/>
            <a:ext cx="2327196" cy="1895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</a:lvl1pPr>
          </a:lstStyle>
          <a:p>
            <a:r>
              <a:rPr lang="zh-CN" altLang="en-US" sz="1600" dirty="0">
                <a:latin typeface="+mn-ea"/>
              </a:rPr>
              <a:t>从先秦起，腊八节都是用来祭祀祖先和神灵，祈求丰收和吉祥。腊八节除祭祖敬神的活动外，人们还要逐疫。</a:t>
            </a:r>
            <a:endParaRPr lang="en-US" altLang="zh-CN" sz="1600" dirty="0">
              <a:latin typeface="+mn-ea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8073533" y="3118771"/>
            <a:ext cx="2327196" cy="1895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</a:lvl1pPr>
          </a:lstStyle>
          <a:p>
            <a:r>
              <a:rPr lang="zh-CN" altLang="en-US" sz="1600" dirty="0">
                <a:latin typeface="+mn-ea"/>
              </a:rPr>
              <a:t>史前时代的医疗方法之一即驱鬼治 疫。</a:t>
            </a:r>
            <a:r>
              <a:rPr lang="en-US" altLang="zh-CN" sz="1600" dirty="0">
                <a:latin typeface="+mn-ea"/>
              </a:rPr>
              <a:t> </a:t>
            </a:r>
            <a:r>
              <a:rPr lang="zh-CN" altLang="en-US" sz="1600" dirty="0">
                <a:latin typeface="+mn-ea"/>
              </a:rPr>
              <a:t>作为巫术活动的腊月击鼓驱疫之俗，今在湖南新化等地区仍有留存。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2097" y="458043"/>
            <a:ext cx="250100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腊八节的来源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94" y="1326406"/>
            <a:ext cx="2536776" cy="5073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49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0"/>
          <p:cNvSpPr/>
          <p:nvPr/>
        </p:nvSpPr>
        <p:spPr>
          <a:xfrm>
            <a:off x="672498" y="2114254"/>
            <a:ext cx="3219715" cy="3219719"/>
          </a:xfrm>
          <a:prstGeom prst="rect">
            <a:avLst/>
          </a:prstGeom>
          <a:solidFill>
            <a:srgbClr val="E9B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300086" y="620714"/>
            <a:ext cx="45974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2" name="矩形 1"/>
          <p:cNvSpPr/>
          <p:nvPr/>
        </p:nvSpPr>
        <p:spPr>
          <a:xfrm>
            <a:off x="4423675" y="2423376"/>
            <a:ext cx="5410200" cy="263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佛教创始人释迦牟尼修行深山，静坐六年，饿得骨瘦如柴，曾欲放弃苦行，恰遇一牧羊女，送他乳糜，他食罢盘腿坐于菩提树下，于十二月初八之日悟道成佛，为了纪念而始兴“佛成道节”。</a:t>
            </a:r>
            <a:endParaRPr lang="en-US" altLang="zh-CN" sz="1600" dirty="0"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600" dirty="0">
              <a:latin typeface="+mn-e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中国信徒出自虔诚，遂与“腊日”融合，方成“腊八节”，并同样举行隆重的仪礼活动。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7817" y="496561"/>
            <a:ext cx="250100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腊八节的来源</a:t>
            </a:r>
          </a:p>
        </p:txBody>
      </p:sp>
      <p:sp>
        <p:nvSpPr>
          <p:cNvPr id="11" name="ïŝlíḍé"/>
          <p:cNvSpPr/>
          <p:nvPr/>
        </p:nvSpPr>
        <p:spPr>
          <a:xfrm>
            <a:off x="659890" y="2114253"/>
            <a:ext cx="3218800" cy="3219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4" name="直接连接符 3"/>
          <p:cNvCxnSpPr/>
          <p:nvPr/>
        </p:nvCxnSpPr>
        <p:spPr>
          <a:xfrm>
            <a:off x="4465320" y="2144734"/>
            <a:ext cx="5410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465320" y="5303493"/>
            <a:ext cx="5410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7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24728" y="2486630"/>
            <a:ext cx="2400657" cy="24968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/>
              <a:t>秦始皇修建长城，</a:t>
            </a:r>
            <a:endParaRPr lang="en-US" altLang="zh-CN" sz="1600" dirty="0"/>
          </a:p>
          <a:p>
            <a:pPr algn="just">
              <a:lnSpc>
                <a:spcPct val="150000"/>
              </a:lnSpc>
            </a:pPr>
            <a:r>
              <a:rPr lang="zh-CN" altLang="en-US" sz="1600" dirty="0"/>
              <a:t>天下民工奉命而来，长年不能回家，吃粮靠家里人送。有些民工，家隔千山万水，粮食送不到，致使不少民工饿死于长城工地。</a:t>
            </a:r>
            <a:endParaRPr lang="en-US" altLang="zh-CN" sz="1600" dirty="0"/>
          </a:p>
        </p:txBody>
      </p:sp>
      <p:sp>
        <p:nvSpPr>
          <p:cNvPr id="50" name="î$1ïďê"/>
          <p:cNvSpPr/>
          <p:nvPr/>
        </p:nvSpPr>
        <p:spPr>
          <a:xfrm>
            <a:off x="4051376" y="1754912"/>
            <a:ext cx="3699951" cy="370100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077319" y="2534860"/>
            <a:ext cx="3139321" cy="24968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/>
              <a:t>有一年腊月初八，无粮吃的民工们合伙积了几把五谷杂粮，放在锅里熬成稀粥，每人喝了一碗，最后还是饿死在长城下。为了悼念饿死在长城工地的民工，每年腊月初八吃</a:t>
            </a:r>
            <a:endParaRPr lang="en-US" altLang="zh-CN" sz="1600" dirty="0"/>
          </a:p>
          <a:p>
            <a:pPr algn="just">
              <a:lnSpc>
                <a:spcPct val="150000"/>
              </a:lnSpc>
            </a:pPr>
            <a:r>
              <a:rPr lang="zh-CN" altLang="en-US" sz="1600" dirty="0"/>
              <a:t>“腊八粥”。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7817" y="595203"/>
            <a:ext cx="250100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腊八节的来源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 animBg="1"/>
      <p:bldP spid="52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03225231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03225231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03225231"/>
  <p:tag name="MH_LIBRARY" val="GRAPHIC"/>
  <p:tag name="MH_TYPE" val="SubTitle"/>
  <p:tag name="MH_ORD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03225231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03225231"/>
  <p:tag name="MH_LIBRARY" val="GRAPHIC"/>
  <p:tag name="MH_TYPE" val="SubTitle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03225231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03225231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03225231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03225231"/>
  <p:tag name="MH_LIBRARY" val="GRAPHIC"/>
  <p:tag name="MH_TYPE" val="SubTitle"/>
  <p:tag name="MH_ORDER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03225231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03225231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03225231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03225231"/>
  <p:tag name="MH_LIBRARY" val="GRAPHIC"/>
  <p:tag name="MH_TYPE" val="SubTitle"/>
  <p:tag name="MH_ORDER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03225231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03225231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03225231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1825</Words>
  <Application>Microsoft Office PowerPoint</Application>
  <PresentationFormat>宽屏</PresentationFormat>
  <Paragraphs>165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等线</vt:lpstr>
      <vt:lpstr>楷体</vt:lpstr>
      <vt:lpstr>宋体</vt:lpstr>
      <vt:lpstr>微软雅黑</vt:lpstr>
      <vt:lpstr>微软雅黑</vt:lpstr>
      <vt:lpstr>文悦古体仿宋 (非商业使用)</vt:lpstr>
      <vt:lpstr>Arial</vt:lpstr>
      <vt:lpstr>Arial Rounded MT Bold</vt:lpstr>
      <vt:lpstr>Calibri</vt:lpstr>
      <vt:lpstr>Times New Roman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2022-03-09T02:53:06Z</dcterms:created>
  <dcterms:modified xsi:type="dcterms:W3CDTF">2023-01-10T05:53:54Z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7627B846AE004D698F66749343AD9176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