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27"/>
  </p:notesMasterIdLst>
  <p:handoutMasterIdLst>
    <p:handoutMasterId r:id="rId28"/>
  </p:handoutMasterIdLst>
  <p:sldIdLst>
    <p:sldId id="256" r:id="rId3"/>
    <p:sldId id="300" r:id="rId4"/>
    <p:sldId id="257" r:id="rId5"/>
    <p:sldId id="281" r:id="rId6"/>
    <p:sldId id="275" r:id="rId7"/>
    <p:sldId id="277" r:id="rId8"/>
    <p:sldId id="278" r:id="rId9"/>
    <p:sldId id="279" r:id="rId10"/>
    <p:sldId id="286" r:id="rId11"/>
    <p:sldId id="287" r:id="rId12"/>
    <p:sldId id="282" r:id="rId13"/>
    <p:sldId id="274" r:id="rId14"/>
    <p:sldId id="288" r:id="rId15"/>
    <p:sldId id="289" r:id="rId16"/>
    <p:sldId id="290" r:id="rId17"/>
    <p:sldId id="283" r:id="rId18"/>
    <p:sldId id="291" r:id="rId19"/>
    <p:sldId id="292" r:id="rId20"/>
    <p:sldId id="293" r:id="rId21"/>
    <p:sldId id="284" r:id="rId22"/>
    <p:sldId id="297" r:id="rId23"/>
    <p:sldId id="298" r:id="rId24"/>
    <p:sldId id="299" r:id="rId25"/>
    <p:sldId id="280"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4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0F"/>
    <a:srgbClr val="C7121B"/>
    <a:srgbClr val="D72D58"/>
    <a:srgbClr val="CD0F19"/>
    <a:srgbClr val="A51F24"/>
    <a:srgbClr val="D40000"/>
    <a:srgbClr val="D20D17"/>
    <a:srgbClr val="EECE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7" autoAdjust="0"/>
    <p:restoredTop sz="93969" autoAdjust="0"/>
  </p:normalViewPr>
  <p:slideViewPr>
    <p:cSldViewPr snapToGrid="0" showGuides="1">
      <p:cViewPr>
        <p:scale>
          <a:sx n="50" d="100"/>
          <a:sy n="50" d="100"/>
        </p:scale>
        <p:origin x="-2880" y="-1326"/>
      </p:cViewPr>
      <p:guideLst>
        <p:guide orient="horz" pos="2160"/>
        <p:guide pos="3840"/>
        <p:guide pos="438"/>
      </p:guideLst>
    </p:cSldViewPr>
  </p:slideViewPr>
  <p:outlineViewPr>
    <p:cViewPr>
      <p:scale>
        <a:sx n="33" d="100"/>
        <a:sy n="33" d="100"/>
      </p:scale>
      <p:origin x="0" y="-2010"/>
    </p:cViewPr>
  </p:outlineViewPr>
  <p:notesTextViewPr>
    <p:cViewPr>
      <p:scale>
        <a:sx n="1" d="1"/>
        <a:sy n="1" d="1"/>
      </p:scale>
      <p:origin x="0" y="0"/>
    </p:cViewPr>
  </p:notesTextViewPr>
  <p:sorterViewPr>
    <p:cViewPr>
      <p:scale>
        <a:sx n="100" d="100"/>
        <a:sy n="100" d="100"/>
      </p:scale>
      <p:origin x="0" y="-26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C33F7-69C6-43E8-8BC2-E0BABFD5FF90}"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DD2559-2120-45F0-B772-3ACE8C514BE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D2559-2120-45F0-B772-3ACE8C514BE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E7D55DF-7B29-45C9-A8AD-1B37F2A8651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F15A16-FBE8-461D-BE77-6C240BE24276}" type="slidenum">
              <a:rPr lang="zh-CN" altLang="en-US" smtClean="0"/>
              <a:t>‹#›</a:t>
            </a:fld>
            <a:endParaRPr lang="zh-CN" altLang="en-US"/>
          </a:p>
        </p:txBody>
      </p:sp>
    </p:spTree>
  </p:cSld>
  <p:clrMapOvr>
    <a:masterClrMapping/>
  </p:clrMapOvr>
  <p:transition spd="slow"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Tree>
  </p:cSld>
  <p:clrMapOvr>
    <a:masterClrMapping/>
  </p:clrMapOvr>
  <p:transition spd="slow"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E7D55DF-7B29-45C9-A8AD-1B37F2A8651F}"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F15A16-FBE8-461D-BE77-6C240BE24276}" type="slidenum">
              <a:rPr lang="zh-CN" altLang="en-US" smtClean="0"/>
              <a:t>‹#›</a:t>
            </a:fld>
            <a:endParaRPr lang="zh-CN" altLang="en-US"/>
          </a:p>
        </p:txBody>
      </p:sp>
    </p:spTree>
  </p:cSld>
  <p:clrMapOvr>
    <a:masterClrMapping/>
  </p:clrMapOvr>
  <p:transition spd="slow"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E7D55DF-7B29-45C9-A8AD-1B37F2A8651F}"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F15A16-FBE8-461D-BE77-6C240BE24276}" type="slidenum">
              <a:rPr lang="zh-CN" altLang="en-US" smtClean="0"/>
              <a:t>‹#›</a:t>
            </a:fld>
            <a:endParaRPr lang="zh-CN" altLang="en-US"/>
          </a:p>
        </p:txBody>
      </p:sp>
    </p:spTree>
  </p:cSld>
  <p:clrMapOvr>
    <a:masterClrMapping/>
  </p:clrMapOvr>
  <p:transition spd="slow" advTm="1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E7D55DF-7B29-45C9-A8AD-1B37F2A8651F}"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F15A16-FBE8-461D-BE77-6C240BE24276}" type="slidenum">
              <a:rPr lang="zh-CN" altLang="en-US" smtClean="0"/>
              <a:t>‹#›</a:t>
            </a:fld>
            <a:endParaRPr lang="zh-CN" altLang="en-US"/>
          </a:p>
        </p:txBody>
      </p:sp>
    </p:spTree>
  </p:cSld>
  <p:clrMapOvr>
    <a:masterClrMapping/>
  </p:clrMapOvr>
  <p:transition spd="slow" advTm="1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E7D55DF-7B29-45C9-A8AD-1B37F2A8651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F15A16-FBE8-461D-BE77-6C240BE24276}" type="slidenum">
              <a:rPr lang="zh-CN" altLang="en-US" smtClean="0"/>
              <a:t>‹#›</a:t>
            </a:fld>
            <a:endParaRPr lang="zh-CN" altLang="en-US"/>
          </a:p>
        </p:txBody>
      </p:sp>
    </p:spTree>
  </p:cSld>
  <p:clrMapOvr>
    <a:masterClrMapping/>
  </p:clrMapOvr>
  <p:transition spd="slow" advTm="1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E7D55DF-7B29-45C9-A8AD-1B37F2A8651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F15A16-FBE8-461D-BE77-6C240BE24276}" type="slidenum">
              <a:rPr lang="zh-CN" altLang="en-US" smtClean="0"/>
              <a:t>‹#›</a:t>
            </a:fld>
            <a:endParaRPr lang="zh-CN" altLang="en-US"/>
          </a:p>
        </p:txBody>
      </p:sp>
    </p:spTree>
  </p:cSld>
  <p:clrMapOvr>
    <a:masterClrMapping/>
  </p:clrMapOvr>
  <p:transition spd="slow" advTm="1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E7D55DF-7B29-45C9-A8AD-1B37F2A8651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F15A16-FBE8-461D-BE77-6C240BE24276}" type="slidenum">
              <a:rPr lang="zh-CN" altLang="en-US" smtClean="0"/>
              <a:t>‹#›</a:t>
            </a:fld>
            <a:endParaRPr lang="zh-CN" altLang="en-US"/>
          </a:p>
        </p:txBody>
      </p:sp>
    </p:spTree>
  </p:cSld>
  <p:clrMapOvr>
    <a:masterClrMapping/>
  </p:clrMapOvr>
  <p:transition spd="slow"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E7D55DF-7B29-45C9-A8AD-1B37F2A8651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F15A16-FBE8-461D-BE77-6C240BE24276}" type="slidenum">
              <a:rPr lang="zh-CN" altLang="en-US" smtClean="0"/>
              <a:t>‹#›</a:t>
            </a:fld>
            <a:endParaRPr lang="zh-CN" altLang="en-US"/>
          </a:p>
        </p:txBody>
      </p:sp>
    </p:spTree>
  </p:cSld>
  <p:clrMapOvr>
    <a:masterClrMapping/>
  </p:clrMapOvr>
  <p:transition spd="slow"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E7D55DF-7B29-45C9-A8AD-1B37F2A8651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F15A16-FBE8-461D-BE77-6C240BE24276}" type="slidenum">
              <a:rPr lang="zh-CN" altLang="en-US" smtClean="0"/>
              <a:t>‹#›</a:t>
            </a:fld>
            <a:endParaRPr lang="zh-CN" altLang="en-US"/>
          </a:p>
        </p:txBody>
      </p:sp>
    </p:spTree>
  </p:cSld>
  <p:clrMapOvr>
    <a:masterClrMapping/>
  </p:clrMapOvr>
  <p:transition spd="slow"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E7D55DF-7B29-45C9-A8AD-1B37F2A8651F}"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F15A16-FBE8-461D-BE77-6C240BE24276}" type="slidenum">
              <a:rPr lang="zh-CN" altLang="en-US" smtClean="0"/>
              <a:t>‹#›</a:t>
            </a:fld>
            <a:endParaRPr lang="zh-CN" altLang="en-US"/>
          </a:p>
        </p:txBody>
      </p:sp>
    </p:spTree>
  </p:cSld>
  <p:clrMapOvr>
    <a:masterClrMapping/>
  </p:clrMapOvr>
  <p:transition spd="slow"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E7D55DF-7B29-45C9-A8AD-1B37F2A8651F}"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0F15A16-FBE8-461D-BE77-6C240BE24276}" type="slidenum">
              <a:rPr lang="zh-CN" altLang="en-US" smtClean="0"/>
              <a:t>‹#›</a:t>
            </a:fld>
            <a:endParaRPr lang="zh-CN" altLang="en-US"/>
          </a:p>
        </p:txBody>
      </p:sp>
    </p:spTree>
  </p:cSld>
  <p:clrMapOvr>
    <a:masterClrMapping/>
  </p:clrMapOvr>
  <p:transition spd="slow"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E7D55DF-7B29-45C9-A8AD-1B37F2A8651F}"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0F15A16-FBE8-461D-BE77-6C240BE24276}" type="slidenum">
              <a:rPr lang="zh-CN" altLang="en-US" smtClean="0"/>
              <a:t>‹#›</a:t>
            </a:fld>
            <a:endParaRPr lang="zh-CN" altLang="en-US"/>
          </a:p>
        </p:txBody>
      </p:sp>
      <p:sp>
        <p:nvSpPr>
          <p:cNvPr id="11" name="TextBox 10"/>
          <p:cNvSpPr txBox="1"/>
          <p:nvPr userDrawn="1"/>
        </p:nvSpPr>
        <p:spPr>
          <a:xfrm>
            <a:off x="2460154" y="673957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p:transition spd="slow"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E7D55DF-7B29-45C9-A8AD-1B37F2A8651F}"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0F15A16-FBE8-461D-BE77-6C240BE24276}" type="slidenum">
              <a:rPr lang="zh-CN" altLang="en-US" smtClean="0"/>
              <a:t>‹#›</a:t>
            </a:fld>
            <a:endParaRPr lang="zh-CN" altLang="en-US"/>
          </a:p>
        </p:txBody>
      </p:sp>
    </p:spTree>
  </p:cSld>
  <p:clrMapOvr>
    <a:masterClrMapping/>
  </p:clrMapOvr>
  <p:transition spd="slow"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8" name="矩形 7"/>
          <p:cNvSpPr/>
          <p:nvPr userDrawn="1"/>
        </p:nvSpPr>
        <p:spPr>
          <a:xfrm>
            <a:off x="0" y="491304"/>
            <a:ext cx="12192000" cy="5905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1E7D55DF-7B29-45C9-A8AD-1B37F2A8651F}"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F15A16-FBE8-461D-BE77-6C240BE24276}" type="slidenum">
              <a:rPr lang="zh-CN" altLang="en-US" smtClean="0"/>
              <a:t>‹#›</a:t>
            </a:fld>
            <a:endParaRPr lang="zh-CN" altLang="en-US"/>
          </a:p>
        </p:txBody>
      </p:sp>
      <p:sp>
        <p:nvSpPr>
          <p:cNvPr id="13" name="标题 1"/>
          <p:cNvSpPr>
            <a:spLocks noGrp="1"/>
          </p:cNvSpPr>
          <p:nvPr>
            <p:ph type="title" hasCustomPrompt="1"/>
          </p:nvPr>
        </p:nvSpPr>
        <p:spPr>
          <a:xfrm>
            <a:off x="1208810" y="529404"/>
            <a:ext cx="12192000" cy="570057"/>
          </a:xfrm>
          <a:noFill/>
        </p:spPr>
        <p:txBody>
          <a:bodyPr>
            <a:normAutofit/>
          </a:bodyPr>
          <a:lstStyle>
            <a:lvl1pPr>
              <a:defRPr sz="3600" spc="400" baseline="0">
                <a:solidFill>
                  <a:schemeClr val="bg1"/>
                </a:solidFill>
              </a:defRPr>
            </a:lvl1pPr>
          </a:lstStyle>
          <a:p>
            <a:r>
              <a:rPr lang="zh-CN" altLang="en-US" dirty="0"/>
              <a:t>单击此处编辑母版标题样式 </a:t>
            </a:r>
          </a:p>
        </p:txBody>
      </p:sp>
      <p:sp useBgFill="1">
        <p:nvSpPr>
          <p:cNvPr id="9" name="矩形 8"/>
          <p:cNvSpPr/>
          <p:nvPr userDrawn="1"/>
        </p:nvSpPr>
        <p:spPr>
          <a:xfrm>
            <a:off x="277091" y="491304"/>
            <a:ext cx="904009" cy="823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2" cstate="screen">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94436" y="-254966"/>
            <a:ext cx="1269318" cy="1569416"/>
          </a:xfrm>
          <a:prstGeom prst="rect">
            <a:avLst/>
          </a:prstGeom>
        </p:spPr>
      </p:pic>
    </p:spTree>
  </p:cSld>
  <p:clrMapOvr>
    <a:masterClrMapping/>
  </p:clrMapOvr>
  <p:transition spd="slow"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D55DF-7B29-45C9-A8AD-1B37F2A8651F}"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15A16-FBE8-461D-BE77-6C240BE242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片包含 红色&#10;&#10;已生成高可信度的说明"/>
          <p:cNvPicPr>
            <a:picLocks noChangeAspect="1"/>
          </p:cNvPicPr>
          <p:nvPr/>
        </p:nvPicPr>
        <p:blipFill>
          <a:blip r:embed="rId3" cstate="screen"/>
          <a:stretch>
            <a:fillRect/>
          </a:stretch>
        </p:blipFill>
        <p:spPr>
          <a:xfrm>
            <a:off x="5715323" y="0"/>
            <a:ext cx="6491865" cy="4514850"/>
          </a:xfrm>
          <a:prstGeom prst="rect">
            <a:avLst/>
          </a:prstGeom>
        </p:spPr>
      </p:pic>
      <p:pic>
        <p:nvPicPr>
          <p:cNvPr id="11" name="图片 10"/>
          <p:cNvPicPr>
            <a:picLocks noChangeAspect="1"/>
          </p:cNvPicPr>
          <p:nvPr/>
        </p:nvPicPr>
        <p:blipFill>
          <a:blip r:embed="rId4" cstate="screen">
            <a:duotone>
              <a:prstClr val="black"/>
              <a:schemeClr val="tx2">
                <a:tint val="45000"/>
                <a:satMod val="400000"/>
              </a:schemeClr>
            </a:duotone>
          </a:blip>
          <a:stretch>
            <a:fillRect/>
          </a:stretch>
        </p:blipFill>
        <p:spPr>
          <a:xfrm>
            <a:off x="15188" y="4378417"/>
            <a:ext cx="12192000" cy="2479583"/>
          </a:xfrm>
          <a:prstGeom prst="rect">
            <a:avLst/>
          </a:prstGeom>
        </p:spPr>
      </p:pic>
      <p:pic>
        <p:nvPicPr>
          <p:cNvPr id="12" name="图片 11"/>
          <p:cNvPicPr>
            <a:picLocks noChangeAspect="1"/>
          </p:cNvPicPr>
          <p:nvPr/>
        </p:nvPicPr>
        <p:blipFill rotWithShape="1">
          <a:blip r:embed="rId5" cstate="screen"/>
          <a:srcRect/>
          <a:stretch>
            <a:fillRect/>
          </a:stretch>
        </p:blipFill>
        <p:spPr>
          <a:xfrm>
            <a:off x="15188" y="3975909"/>
            <a:ext cx="11544300" cy="1173927"/>
          </a:xfrm>
          <a:prstGeom prst="rect">
            <a:avLst/>
          </a:prstGeom>
        </p:spPr>
      </p:pic>
      <p:sp>
        <p:nvSpPr>
          <p:cNvPr id="13" name="文本框 12"/>
          <p:cNvSpPr txBox="1"/>
          <p:nvPr/>
        </p:nvSpPr>
        <p:spPr>
          <a:xfrm>
            <a:off x="3541454" y="4434362"/>
            <a:ext cx="5109092" cy="461665"/>
          </a:xfrm>
          <a:prstGeom prst="rect">
            <a:avLst/>
          </a:prstGeom>
          <a:noFill/>
        </p:spPr>
        <p:txBody>
          <a:bodyPr wrap="none" rtlCol="0">
            <a:spAutoFit/>
          </a:bodyPr>
          <a:lstStyle/>
          <a:p>
            <a:pPr algn="ctr"/>
            <a:r>
              <a:rPr lang="zh-CN" altLang="en-US" sz="2400" dirty="0">
                <a:solidFill>
                  <a:schemeClr val="bg1"/>
                </a:solidFill>
                <a:cs typeface="+mn-ea"/>
                <a:sym typeface="+mn-lt"/>
              </a:rPr>
              <a:t>纪念中国人民解放军建军九</a:t>
            </a:r>
            <a:r>
              <a:rPr lang="zh-CN" altLang="en-US" sz="2400" dirty="0" smtClean="0">
                <a:solidFill>
                  <a:schemeClr val="bg1"/>
                </a:solidFill>
                <a:cs typeface="+mn-ea"/>
                <a:sym typeface="+mn-lt"/>
              </a:rPr>
              <a:t>十四周</a:t>
            </a:r>
            <a:r>
              <a:rPr lang="zh-CN" altLang="en-US" sz="2400" dirty="0">
                <a:solidFill>
                  <a:schemeClr val="bg1"/>
                </a:solidFill>
                <a:cs typeface="+mn-ea"/>
                <a:sym typeface="+mn-lt"/>
              </a:rPr>
              <a:t>年</a:t>
            </a:r>
          </a:p>
        </p:txBody>
      </p:sp>
      <p:pic>
        <p:nvPicPr>
          <p:cNvPr id="14" name="图片 13"/>
          <p:cNvPicPr>
            <a:picLocks noChangeAspect="1"/>
          </p:cNvPicPr>
          <p:nvPr/>
        </p:nvPicPr>
        <p:blipFill>
          <a:blip r:embed="rId6"/>
          <a:stretch>
            <a:fillRect/>
          </a:stretch>
        </p:blipFill>
        <p:spPr>
          <a:xfrm>
            <a:off x="1386432" y="1189037"/>
            <a:ext cx="9419136" cy="3225064"/>
          </a:xfrm>
          <a:prstGeom prst="rect">
            <a:avLst/>
          </a:prstGeom>
        </p:spPr>
      </p:pic>
    </p:spTree>
  </p:cSld>
  <p:clrMapOvr>
    <a:masterClrMapping/>
  </p:clrMapOvr>
  <p:transition spd="slow" advTm="1000">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kern="300" dirty="0">
                <a:solidFill>
                  <a:srgbClr val="C7121B"/>
                </a:solidFill>
                <a:latin typeface="+mn-lt"/>
                <a:ea typeface="+mn-ea"/>
                <a:cs typeface="+mn-ea"/>
                <a:sym typeface="+mn-lt"/>
              </a:rPr>
              <a:t>红军长征的胜利</a:t>
            </a:r>
            <a:endParaRPr lang="zh-CN" altLang="en-US" dirty="0">
              <a:solidFill>
                <a:srgbClr val="C7121B"/>
              </a:solidFill>
              <a:latin typeface="+mn-lt"/>
              <a:ea typeface="+mn-ea"/>
              <a:cs typeface="+mn-ea"/>
              <a:sym typeface="+mn-lt"/>
            </a:endParaRPr>
          </a:p>
        </p:txBody>
      </p:sp>
      <p:grpSp>
        <p:nvGrpSpPr>
          <p:cNvPr id="4" name="组合 3"/>
          <p:cNvGrpSpPr/>
          <p:nvPr/>
        </p:nvGrpSpPr>
        <p:grpSpPr>
          <a:xfrm>
            <a:off x="6578011" y="3076875"/>
            <a:ext cx="5077559" cy="1906436"/>
            <a:chOff x="723900" y="1727200"/>
            <a:chExt cx="3200400" cy="3568700"/>
          </a:xfrm>
        </p:grpSpPr>
        <p:sp>
          <p:nvSpPr>
            <p:cNvPr id="5" name="矩形 4"/>
            <p:cNvSpPr/>
            <p:nvPr/>
          </p:nvSpPr>
          <p:spPr>
            <a:xfrm>
              <a:off x="723900" y="1727200"/>
              <a:ext cx="3200400" cy="3568700"/>
            </a:xfrm>
            <a:prstGeom prst="rect">
              <a:avLst/>
            </a:prstGeom>
            <a:solidFill>
              <a:srgbClr val="B50F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矩形 5"/>
            <p:cNvSpPr/>
            <p:nvPr/>
          </p:nvSpPr>
          <p:spPr>
            <a:xfrm>
              <a:off x="990600" y="1825165"/>
              <a:ext cx="2667000" cy="3283962"/>
            </a:xfrm>
            <a:prstGeom prst="rect">
              <a:avLst/>
            </a:prstGeom>
          </p:spPr>
          <p:txBody>
            <a:bodyPr wrap="square">
              <a:spAutoFit/>
            </a:bodyPr>
            <a:lstStyle/>
            <a:p>
              <a:pPr>
                <a:lnSpc>
                  <a:spcPct val="150000"/>
                </a:lnSpc>
              </a:pPr>
              <a:r>
                <a:rPr lang="en-US" altLang="zh-CN" sz="2400" b="1" dirty="0">
                  <a:solidFill>
                    <a:srgbClr val="FFF5D2"/>
                  </a:solidFill>
                  <a:cs typeface="+mn-ea"/>
                  <a:sym typeface="+mn-lt"/>
                </a:rPr>
                <a:t>1936</a:t>
              </a:r>
              <a:r>
                <a:rPr lang="zh-CN" altLang="en-US" sz="2400" b="1" dirty="0">
                  <a:solidFill>
                    <a:srgbClr val="FFF5D2"/>
                  </a:solidFill>
                  <a:cs typeface="+mn-ea"/>
                  <a:sym typeface="+mn-lt"/>
                </a:rPr>
                <a:t>年</a:t>
              </a:r>
              <a:r>
                <a:rPr lang="en-US" altLang="zh-CN" sz="2400" b="1" dirty="0">
                  <a:solidFill>
                    <a:srgbClr val="FFF5D2"/>
                  </a:solidFill>
                  <a:cs typeface="+mn-ea"/>
                  <a:sym typeface="+mn-lt"/>
                </a:rPr>
                <a:t>10</a:t>
              </a:r>
              <a:r>
                <a:rPr lang="zh-CN" altLang="en-US" sz="2400" b="1" dirty="0">
                  <a:solidFill>
                    <a:srgbClr val="FFF5D2"/>
                  </a:solidFill>
                  <a:cs typeface="+mn-ea"/>
                  <a:sym typeface="+mn-lt"/>
                </a:rPr>
                <a:t>月，红四、红二方面军与红一方面军会师，长征至此胜利结束</a:t>
              </a:r>
            </a:p>
          </p:txBody>
        </p:sp>
      </p:grpSp>
      <p:sp>
        <p:nvSpPr>
          <p:cNvPr id="7" name="矩形 6"/>
          <p:cNvSpPr/>
          <p:nvPr/>
        </p:nvSpPr>
        <p:spPr>
          <a:xfrm>
            <a:off x="812054" y="2020761"/>
            <a:ext cx="4801937" cy="4062651"/>
          </a:xfrm>
          <a:prstGeom prst="rect">
            <a:avLst/>
          </a:prstGeom>
        </p:spPr>
        <p:txBody>
          <a:bodyPr wrap="square">
            <a:spAutoFit/>
          </a:bodyPr>
          <a:lstStyle/>
          <a:p>
            <a:pPr algn="just">
              <a:lnSpc>
                <a:spcPct val="150000"/>
              </a:lnSpc>
            </a:pPr>
            <a:r>
              <a:rPr lang="en-US" altLang="zh-CN" sz="2800" b="1" dirty="0">
                <a:solidFill>
                  <a:srgbClr val="C00000"/>
                </a:solidFill>
                <a:cs typeface="+mn-ea"/>
                <a:sym typeface="+mn-lt"/>
              </a:rPr>
              <a:t>1935</a:t>
            </a:r>
            <a:r>
              <a:rPr lang="zh-CN" altLang="en-US" sz="2800" b="1" dirty="0">
                <a:solidFill>
                  <a:srgbClr val="C00000"/>
                </a:solidFill>
                <a:cs typeface="+mn-ea"/>
                <a:sym typeface="+mn-lt"/>
              </a:rPr>
              <a:t>年</a:t>
            </a:r>
            <a:r>
              <a:rPr lang="en-US" altLang="zh-CN" sz="2800" b="1" dirty="0">
                <a:solidFill>
                  <a:srgbClr val="C00000"/>
                </a:solidFill>
                <a:cs typeface="+mn-ea"/>
                <a:sym typeface="+mn-lt"/>
              </a:rPr>
              <a:t>1</a:t>
            </a:r>
            <a:r>
              <a:rPr lang="zh-CN" altLang="en-US" sz="2800" b="1" dirty="0">
                <a:solidFill>
                  <a:srgbClr val="C00000"/>
                </a:solidFill>
                <a:cs typeface="+mn-ea"/>
                <a:sym typeface="+mn-lt"/>
              </a:rPr>
              <a:t>月</a:t>
            </a:r>
            <a:r>
              <a:rPr lang="zh-CN" altLang="en-US" dirty="0">
                <a:solidFill>
                  <a:srgbClr val="5F0F05"/>
                </a:solidFill>
                <a:cs typeface="+mn-ea"/>
                <a:sym typeface="+mn-lt"/>
              </a:rPr>
              <a:t>遵义会议后，红军在党中央和毛泽东的正确领导下，战胜了国民党数十万军队的追击堵截，</a:t>
            </a:r>
            <a:r>
              <a:rPr lang="en-US" altLang="zh-CN" dirty="0">
                <a:solidFill>
                  <a:srgbClr val="5F0F05"/>
                </a:solidFill>
                <a:cs typeface="+mn-ea"/>
                <a:sym typeface="+mn-lt"/>
              </a:rPr>
              <a:t>1936</a:t>
            </a:r>
            <a:r>
              <a:rPr lang="zh-CN" altLang="en-US" dirty="0">
                <a:solidFill>
                  <a:srgbClr val="5F0F05"/>
                </a:solidFill>
                <a:cs typeface="+mn-ea"/>
                <a:sym typeface="+mn-lt"/>
              </a:rPr>
              <a:t>年</a:t>
            </a:r>
            <a:r>
              <a:rPr lang="en-US" altLang="zh-CN" dirty="0">
                <a:solidFill>
                  <a:srgbClr val="5F0F05"/>
                </a:solidFill>
                <a:cs typeface="+mn-ea"/>
                <a:sym typeface="+mn-lt"/>
              </a:rPr>
              <a:t>10</a:t>
            </a:r>
            <a:r>
              <a:rPr lang="zh-CN" altLang="en-US" dirty="0">
                <a:solidFill>
                  <a:srgbClr val="5F0F05"/>
                </a:solidFill>
                <a:cs typeface="+mn-ea"/>
                <a:sym typeface="+mn-lt"/>
              </a:rPr>
              <a:t>月</a:t>
            </a:r>
            <a:r>
              <a:rPr lang="en-US" altLang="zh-CN" dirty="0">
                <a:solidFill>
                  <a:srgbClr val="5F0F05"/>
                </a:solidFill>
                <a:cs typeface="+mn-ea"/>
                <a:sym typeface="+mn-lt"/>
              </a:rPr>
              <a:t>,</a:t>
            </a:r>
            <a:r>
              <a:rPr lang="zh-CN" altLang="en-US" dirty="0">
                <a:solidFill>
                  <a:srgbClr val="5F0F05"/>
                </a:solidFill>
                <a:cs typeface="+mn-ea"/>
                <a:sym typeface="+mn-lt"/>
              </a:rPr>
              <a:t>三大主力红军第一、第二、第四方面军分别在甘肃省会宁和静宁将台堡地区会师，完成了举世闻名的二万五千里长征，到达陕北。红军主力长征后，南方八省各苏区留下的部分红军游击队，坚持了艰苦卓绝的三年游击战争，在战略上配合了红军主力的行动。</a:t>
            </a: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64" presetClass="path" presetSubtype="0" accel="50000" decel="50000" fill="hold" nodeType="afterEffect">
                                  <p:stCondLst>
                                    <p:cond delay="0"/>
                                  </p:stCondLst>
                                  <p:childTnLst>
                                    <p:animMotion origin="layout" path="M -3.75E-6 -1.11111E-6 L -3.75E-6 -0.12546 " pathEditMode="relative" rAng="0" ptsTypes="AA">
                                      <p:cBhvr>
                                        <p:cTn id="11" dur="2000" fill="hold"/>
                                        <p:tgtEl>
                                          <p:spTgt spid="4"/>
                                        </p:tgtEl>
                                        <p:attrNameLst>
                                          <p:attrName>ppt_x</p:attrName>
                                          <p:attrName>ppt_y</p:attrName>
                                        </p:attrNameLst>
                                      </p:cBhvr>
                                      <p:rCtr x="0" y="-6273"/>
                                    </p:animMotion>
                                  </p:childTnLst>
                                </p:cTn>
                              </p:par>
                            </p:childTnLst>
                          </p:cTn>
                        </p:par>
                        <p:par>
                          <p:cTn id="12" fill="hold">
                            <p:stCondLst>
                              <p:cond delay="35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333750" y="1174537"/>
            <a:ext cx="5215234" cy="4508927"/>
            <a:chOff x="3490517" y="1211049"/>
            <a:chExt cx="5215234" cy="4508927"/>
          </a:xfrm>
        </p:grpSpPr>
        <p:sp>
          <p:nvSpPr>
            <p:cNvPr id="9" name="文本框 8"/>
            <p:cNvSpPr txBox="1"/>
            <p:nvPr/>
          </p:nvSpPr>
          <p:spPr>
            <a:xfrm>
              <a:off x="4002792" y="1211049"/>
              <a:ext cx="4499950" cy="4508927"/>
            </a:xfrm>
            <a:prstGeom prst="rect">
              <a:avLst/>
            </a:prstGeom>
            <a:noFill/>
          </p:spPr>
          <p:txBody>
            <a:bodyPr wrap="none" rtlCol="0">
              <a:spAutoFit/>
            </a:bodyPr>
            <a:lstStyle/>
            <a:p>
              <a:pPr algn="ctr"/>
              <a:r>
                <a:rPr lang="en-US" altLang="zh-CN" sz="28700" dirty="0">
                  <a:solidFill>
                    <a:srgbClr val="CD0F19"/>
                  </a:solidFill>
                  <a:cs typeface="+mn-ea"/>
                  <a:sym typeface="+mn-lt"/>
                </a:rPr>
                <a:t>02</a:t>
              </a:r>
              <a:endParaRPr lang="zh-CN" altLang="en-US" sz="28700" dirty="0">
                <a:solidFill>
                  <a:srgbClr val="CD0F19"/>
                </a:solidFill>
                <a:cs typeface="+mn-ea"/>
                <a:sym typeface="+mn-lt"/>
              </a:endParaRPr>
            </a:p>
          </p:txBody>
        </p:sp>
        <p:sp useBgFill="1">
          <p:nvSpPr>
            <p:cNvPr id="10" name="TextBox 124"/>
            <p:cNvSpPr txBox="1"/>
            <p:nvPr/>
          </p:nvSpPr>
          <p:spPr bwMode="auto">
            <a:xfrm>
              <a:off x="3490517" y="3003847"/>
              <a:ext cx="5215234" cy="923330"/>
            </a:xfrm>
            <a:prstGeom prst="rect">
              <a:avLst/>
            </a:prstGeom>
          </p:spPr>
          <p:txBody>
            <a:bodyPr wrap="square">
              <a:spAutoFit/>
            </a:bodyPr>
            <a:lstStyle/>
            <a:p>
              <a:pPr algn="ctr">
                <a:defRPr/>
              </a:pPr>
              <a:r>
                <a:rPr lang="zh-CN" altLang="en-US" sz="5400" spc="600" dirty="0">
                  <a:solidFill>
                    <a:srgbClr val="CD0F19"/>
                  </a:solidFill>
                  <a:cs typeface="+mn-ea"/>
                  <a:sym typeface="+mn-lt"/>
                </a:rPr>
                <a:t>抗日战争时期</a:t>
              </a:r>
            </a:p>
          </p:txBody>
        </p:sp>
      </p:grpSp>
      <p:pic>
        <p:nvPicPr>
          <p:cNvPr id="12" name="图片 11"/>
          <p:cNvPicPr>
            <a:picLocks noChangeAspect="1"/>
          </p:cNvPicPr>
          <p:nvPr/>
        </p:nvPicPr>
        <p:blipFill>
          <a:blip r:embed="rId3" cstate="screen">
            <a:duotone>
              <a:prstClr val="black"/>
              <a:schemeClr val="tx2">
                <a:tint val="45000"/>
                <a:satMod val="400000"/>
              </a:schemeClr>
            </a:duotone>
          </a:blip>
          <a:stretch>
            <a:fillRect/>
          </a:stretch>
        </p:blipFill>
        <p:spPr>
          <a:xfrm>
            <a:off x="15188" y="4378417"/>
            <a:ext cx="12192000" cy="2479583"/>
          </a:xfrm>
          <a:prstGeom prst="rect">
            <a:avLst/>
          </a:prstGeom>
        </p:spPr>
      </p:pic>
      <p:pic>
        <p:nvPicPr>
          <p:cNvPr id="11" name="图片 10" descr="图片包含 红色&#10;&#10;已生成高可信度的说明"/>
          <p:cNvPicPr>
            <a:picLocks noChangeAspect="1"/>
          </p:cNvPicPr>
          <p:nvPr/>
        </p:nvPicPr>
        <p:blipFill>
          <a:blip r:embed="rId4" cstate="screen"/>
          <a:stretch>
            <a:fillRect/>
          </a:stretch>
        </p:blipFill>
        <p:spPr>
          <a:xfrm>
            <a:off x="3782706" y="0"/>
            <a:ext cx="8409293" cy="5848350"/>
          </a:xfrm>
          <a:prstGeom prst="rect">
            <a:avLst/>
          </a:prstGeom>
        </p:spPr>
      </p:pic>
    </p:spTree>
  </p:cSld>
  <p:clrMapOvr>
    <a:masterClrMapping/>
  </p:clrMapOvr>
  <p:transition spd="slow" advTm="100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kern="300" dirty="0">
                <a:latin typeface="+mn-lt"/>
                <a:ea typeface="+mn-ea"/>
                <a:cs typeface="+mn-ea"/>
                <a:sym typeface="+mn-lt"/>
              </a:rPr>
              <a:t>卢沟桥事变</a:t>
            </a:r>
            <a:endParaRPr lang="zh-CN" altLang="en-US" dirty="0">
              <a:latin typeface="+mn-lt"/>
              <a:ea typeface="+mn-ea"/>
              <a:cs typeface="+mn-ea"/>
              <a:sym typeface="+mn-lt"/>
            </a:endParaRPr>
          </a:p>
        </p:txBody>
      </p:sp>
      <p:grpSp>
        <p:nvGrpSpPr>
          <p:cNvPr id="3" name="组合 2"/>
          <p:cNvGrpSpPr/>
          <p:nvPr/>
        </p:nvGrpSpPr>
        <p:grpSpPr>
          <a:xfrm>
            <a:off x="823063" y="1765986"/>
            <a:ext cx="5497574" cy="4267201"/>
            <a:chOff x="6357089" y="3702494"/>
            <a:chExt cx="3008413" cy="3848239"/>
          </a:xfrm>
        </p:grpSpPr>
        <p:sp>
          <p:nvSpPr>
            <p:cNvPr id="4" name="文本框 3"/>
            <p:cNvSpPr txBox="1"/>
            <p:nvPr/>
          </p:nvSpPr>
          <p:spPr>
            <a:xfrm>
              <a:off x="6420408" y="4204023"/>
              <a:ext cx="2945094" cy="2997632"/>
            </a:xfrm>
            <a:prstGeom prst="rect">
              <a:avLst/>
            </a:prstGeom>
            <a:noFill/>
            <a:ln>
              <a:noFill/>
            </a:ln>
          </p:spPr>
          <p:txBody>
            <a:bodyPr wrap="square" rtlCol="0">
              <a:spAutoFit/>
            </a:bodyPr>
            <a:lstStyle/>
            <a:p>
              <a:pPr>
                <a:lnSpc>
                  <a:spcPct val="150000"/>
                </a:lnSpc>
              </a:pPr>
              <a:r>
                <a:rPr lang="en-US" altLang="zh-CN" sz="2000" dirty="0">
                  <a:solidFill>
                    <a:srgbClr val="574343"/>
                  </a:solidFill>
                  <a:cs typeface="+mn-ea"/>
                  <a:sym typeface="+mn-lt"/>
                </a:rPr>
                <a:t>1937</a:t>
              </a:r>
              <a:r>
                <a:rPr lang="zh-CN" altLang="en-US" sz="2000" dirty="0">
                  <a:solidFill>
                    <a:srgbClr val="574343"/>
                  </a:solidFill>
                  <a:cs typeface="+mn-ea"/>
                  <a:sym typeface="+mn-lt"/>
                </a:rPr>
                <a:t>年</a:t>
              </a:r>
              <a:r>
                <a:rPr lang="en-US" altLang="zh-CN" sz="2000" dirty="0">
                  <a:solidFill>
                    <a:srgbClr val="574343"/>
                  </a:solidFill>
                  <a:cs typeface="+mn-ea"/>
                  <a:sym typeface="+mn-lt"/>
                </a:rPr>
                <a:t>7</a:t>
              </a:r>
              <a:r>
                <a:rPr lang="zh-CN" altLang="en-US" sz="2000" dirty="0">
                  <a:solidFill>
                    <a:srgbClr val="574343"/>
                  </a:solidFill>
                  <a:cs typeface="+mn-ea"/>
                  <a:sym typeface="+mn-lt"/>
                </a:rPr>
                <a:t>月</a:t>
              </a:r>
              <a:r>
                <a:rPr lang="en-US" altLang="zh-CN" sz="2000" dirty="0">
                  <a:solidFill>
                    <a:srgbClr val="574343"/>
                  </a:solidFill>
                  <a:cs typeface="+mn-ea"/>
                  <a:sym typeface="+mn-lt"/>
                </a:rPr>
                <a:t>7</a:t>
              </a:r>
              <a:r>
                <a:rPr lang="zh-CN" altLang="en-US" sz="2000" dirty="0">
                  <a:solidFill>
                    <a:srgbClr val="574343"/>
                  </a:solidFill>
                  <a:cs typeface="+mn-ea"/>
                  <a:sym typeface="+mn-lt"/>
                </a:rPr>
                <a:t>日，日军挑起</a:t>
              </a:r>
              <a:r>
                <a:rPr lang="zh-CN" altLang="en-US" sz="2000" b="1" dirty="0">
                  <a:solidFill>
                    <a:srgbClr val="B50F0C"/>
                  </a:solidFill>
                  <a:cs typeface="+mn-ea"/>
                  <a:sym typeface="+mn-lt"/>
                </a:rPr>
                <a:t>卢沟桥事变</a:t>
              </a:r>
              <a:r>
                <a:rPr lang="zh-CN" altLang="en-US" sz="2000" dirty="0">
                  <a:solidFill>
                    <a:srgbClr val="574343"/>
                  </a:solidFill>
                  <a:cs typeface="+mn-ea"/>
                  <a:sym typeface="+mn-lt"/>
                </a:rPr>
                <a:t>，全面抗战爆发。事变第二天，中国共产党就向全国发出通电，呼吁全国人民团结起来，筑成民族统一战线的新长城。随后，红军主力改编为八路军，南方多省区的红军游击队改编为新四军，中国共产党领导的抗日武装首战平型关告捷，打出了中国抗日战场的新局面。</a:t>
              </a:r>
            </a:p>
          </p:txBody>
        </p:sp>
        <p:sp>
          <p:nvSpPr>
            <p:cNvPr id="5" name="矩形 4"/>
            <p:cNvSpPr/>
            <p:nvPr/>
          </p:nvSpPr>
          <p:spPr>
            <a:xfrm>
              <a:off x="6357089" y="3702494"/>
              <a:ext cx="2564295" cy="3848239"/>
            </a:xfrm>
            <a:prstGeom prst="rect">
              <a:avLst/>
            </a:prstGeom>
            <a:no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pic>
        <p:nvPicPr>
          <p:cNvPr id="8" name="图片 7"/>
          <p:cNvPicPr>
            <a:picLocks noChangeAspect="1"/>
          </p:cNvPicPr>
          <p:nvPr/>
        </p:nvPicPr>
        <p:blipFill>
          <a:blip r:embed="rId3"/>
          <a:stretch>
            <a:fillRect/>
          </a:stretch>
        </p:blipFill>
        <p:spPr>
          <a:xfrm>
            <a:off x="5581652" y="1260756"/>
            <a:ext cx="7324209" cy="6858000"/>
          </a:xfrm>
          <a:prstGeom prst="rect">
            <a:avLst/>
          </a:prstGeom>
        </p:spPr>
      </p:pic>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kern="300" dirty="0">
                <a:latin typeface="+mn-lt"/>
                <a:ea typeface="+mn-ea"/>
                <a:cs typeface="+mn-ea"/>
                <a:sym typeface="+mn-lt"/>
              </a:rPr>
              <a:t>西安事变</a:t>
            </a:r>
            <a:endParaRPr lang="zh-CN" altLang="en-US" dirty="0">
              <a:latin typeface="+mn-lt"/>
              <a:ea typeface="+mn-ea"/>
              <a:cs typeface="+mn-ea"/>
              <a:sym typeface="+mn-lt"/>
            </a:endParaRPr>
          </a:p>
        </p:txBody>
      </p:sp>
      <p:sp>
        <p:nvSpPr>
          <p:cNvPr id="4" name="文本框 3"/>
          <p:cNvSpPr txBox="1"/>
          <p:nvPr/>
        </p:nvSpPr>
        <p:spPr>
          <a:xfrm>
            <a:off x="695325" y="1860770"/>
            <a:ext cx="5798070" cy="3816429"/>
          </a:xfrm>
          <a:prstGeom prst="rect">
            <a:avLst/>
          </a:prstGeom>
          <a:noFill/>
          <a:ln>
            <a:noFill/>
          </a:ln>
        </p:spPr>
        <p:txBody>
          <a:bodyPr wrap="square" rtlCol="0">
            <a:spAutoFit/>
          </a:bodyPr>
          <a:lstStyle/>
          <a:p>
            <a:pPr>
              <a:lnSpc>
                <a:spcPct val="150000"/>
              </a:lnSpc>
            </a:pPr>
            <a:endParaRPr lang="en-US" altLang="zh-CN" sz="2000" dirty="0">
              <a:solidFill>
                <a:srgbClr val="574343"/>
              </a:solidFill>
              <a:cs typeface="+mn-ea"/>
              <a:sym typeface="+mn-lt"/>
            </a:endParaRPr>
          </a:p>
          <a:p>
            <a:pPr>
              <a:lnSpc>
                <a:spcPct val="150000"/>
              </a:lnSpc>
            </a:pPr>
            <a:r>
              <a:rPr lang="en-US" altLang="zh-CN" sz="2000" dirty="0">
                <a:solidFill>
                  <a:srgbClr val="574343"/>
                </a:solidFill>
                <a:cs typeface="+mn-ea"/>
                <a:sym typeface="+mn-lt"/>
              </a:rPr>
              <a:t>1936</a:t>
            </a:r>
            <a:r>
              <a:rPr lang="zh-CN" altLang="en-US" sz="2000" dirty="0">
                <a:solidFill>
                  <a:srgbClr val="574343"/>
                </a:solidFill>
                <a:cs typeface="+mn-ea"/>
                <a:sym typeface="+mn-lt"/>
              </a:rPr>
              <a:t>年</a:t>
            </a:r>
            <a:r>
              <a:rPr lang="en-US" altLang="zh-CN" sz="2000" dirty="0">
                <a:solidFill>
                  <a:srgbClr val="574343"/>
                </a:solidFill>
                <a:cs typeface="+mn-ea"/>
                <a:sym typeface="+mn-lt"/>
              </a:rPr>
              <a:t>12</a:t>
            </a:r>
            <a:r>
              <a:rPr lang="zh-CN" altLang="en-US" sz="2000" dirty="0">
                <a:solidFill>
                  <a:srgbClr val="574343"/>
                </a:solidFill>
                <a:cs typeface="+mn-ea"/>
                <a:sym typeface="+mn-lt"/>
              </a:rPr>
              <a:t>月</a:t>
            </a:r>
            <a:r>
              <a:rPr lang="en-US" altLang="zh-CN" sz="2000" dirty="0">
                <a:solidFill>
                  <a:srgbClr val="574343"/>
                </a:solidFill>
                <a:cs typeface="+mn-ea"/>
                <a:sym typeface="+mn-lt"/>
              </a:rPr>
              <a:t>12</a:t>
            </a:r>
            <a:r>
              <a:rPr lang="zh-CN" altLang="en-US" sz="2000" dirty="0">
                <a:solidFill>
                  <a:srgbClr val="574343"/>
                </a:solidFill>
                <a:cs typeface="+mn-ea"/>
                <a:sym typeface="+mn-lt"/>
              </a:rPr>
              <a:t>日，爱国将领</a:t>
            </a:r>
            <a:r>
              <a:rPr lang="zh-CN" altLang="en-US" sz="2000" b="1" dirty="0">
                <a:solidFill>
                  <a:srgbClr val="B50F0C"/>
                </a:solidFill>
                <a:cs typeface="+mn-ea"/>
                <a:sym typeface="+mn-lt"/>
              </a:rPr>
              <a:t>张学良</a:t>
            </a:r>
            <a:r>
              <a:rPr lang="zh-CN" altLang="en-US" sz="2000" dirty="0">
                <a:solidFill>
                  <a:srgbClr val="B50F0C"/>
                </a:solidFill>
                <a:cs typeface="+mn-ea"/>
                <a:sym typeface="+mn-lt"/>
              </a:rPr>
              <a:t>、</a:t>
            </a:r>
            <a:r>
              <a:rPr lang="zh-CN" altLang="en-US" sz="2000" b="1" dirty="0">
                <a:solidFill>
                  <a:srgbClr val="B50F0C"/>
                </a:solidFill>
                <a:cs typeface="+mn-ea"/>
                <a:sym typeface="+mn-lt"/>
              </a:rPr>
              <a:t>杨虎城</a:t>
            </a:r>
            <a:r>
              <a:rPr lang="zh-CN" altLang="en-US" sz="2000" dirty="0">
                <a:solidFill>
                  <a:srgbClr val="574343"/>
                </a:solidFill>
                <a:cs typeface="+mn-ea"/>
                <a:sym typeface="+mn-lt"/>
              </a:rPr>
              <a:t>发动“兵谏”，扣留了蒋介石，史称</a:t>
            </a:r>
            <a:r>
              <a:rPr lang="zh-CN" altLang="en-US" sz="2800" dirty="0">
                <a:solidFill>
                  <a:srgbClr val="C7121B"/>
                </a:solidFill>
                <a:cs typeface="+mn-ea"/>
                <a:sym typeface="+mn-lt"/>
              </a:rPr>
              <a:t>西安事变</a:t>
            </a:r>
            <a:r>
              <a:rPr lang="zh-CN" altLang="en-US" sz="2000" dirty="0">
                <a:solidFill>
                  <a:srgbClr val="574343"/>
                </a:solidFill>
                <a:cs typeface="+mn-ea"/>
                <a:sym typeface="+mn-lt"/>
              </a:rPr>
              <a:t>。在民族危亡关头，共产党人不计前嫌，以大局为重，力促和平解决西安事变。</a:t>
            </a:r>
            <a:endParaRPr lang="en-US" altLang="zh-CN" sz="2000" dirty="0">
              <a:solidFill>
                <a:srgbClr val="574343"/>
              </a:solidFill>
              <a:cs typeface="+mn-ea"/>
              <a:sym typeface="+mn-lt"/>
            </a:endParaRPr>
          </a:p>
          <a:p>
            <a:endParaRPr lang="zh-CN" altLang="en-US" sz="2000" dirty="0">
              <a:solidFill>
                <a:srgbClr val="574343"/>
              </a:solidFill>
              <a:cs typeface="+mn-ea"/>
              <a:sym typeface="+mn-lt"/>
            </a:endParaRPr>
          </a:p>
          <a:p>
            <a:r>
              <a:rPr lang="zh-CN" altLang="en-US" sz="2000" dirty="0">
                <a:solidFill>
                  <a:srgbClr val="574343"/>
                </a:solidFill>
                <a:cs typeface="+mn-ea"/>
                <a:sym typeface="+mn-lt"/>
              </a:rPr>
              <a:t>西安事变和平解决后，共产党的方针政策也从“逼蒋抗日”转向了“联蒋抗日”。</a:t>
            </a:r>
          </a:p>
          <a:p>
            <a:endParaRPr lang="zh-CN" altLang="en-US" sz="2000" dirty="0">
              <a:solidFill>
                <a:srgbClr val="574343"/>
              </a:solidFill>
              <a:cs typeface="+mn-ea"/>
              <a:sym typeface="+mn-lt"/>
            </a:endParaRPr>
          </a:p>
        </p:txBody>
      </p:sp>
      <p:pic>
        <p:nvPicPr>
          <p:cNvPr id="5" name="图片 4"/>
          <p:cNvPicPr>
            <a:picLocks noChangeAspect="1"/>
          </p:cNvPicPr>
          <p:nvPr/>
        </p:nvPicPr>
        <p:blipFill>
          <a:blip r:embed="rId3"/>
          <a:stretch>
            <a:fillRect/>
          </a:stretch>
        </p:blipFill>
        <p:spPr>
          <a:xfrm>
            <a:off x="6297562" y="2209801"/>
            <a:ext cx="5951588" cy="4705350"/>
          </a:xfrm>
          <a:prstGeom prst="rect">
            <a:avLst/>
          </a:prstGeom>
        </p:spPr>
      </p:pic>
    </p:spTree>
  </p:cSld>
  <p:clrMapOvr>
    <a:masterClrMapping/>
  </p:clrMapOvr>
  <p:transition spd="slow" advTm="100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kern="300" dirty="0">
                <a:latin typeface="+mn-lt"/>
                <a:ea typeface="+mn-ea"/>
                <a:cs typeface="+mn-ea"/>
                <a:sym typeface="+mn-lt"/>
              </a:rPr>
              <a:t>抗日民族统一战线的正式形成</a:t>
            </a:r>
            <a:endParaRPr lang="zh-CN" altLang="en-US" dirty="0">
              <a:latin typeface="+mn-lt"/>
              <a:ea typeface="+mn-ea"/>
              <a:cs typeface="+mn-ea"/>
              <a:sym typeface="+mn-lt"/>
            </a:endParaRPr>
          </a:p>
        </p:txBody>
      </p:sp>
      <p:sp>
        <p:nvSpPr>
          <p:cNvPr id="3" name="矩形 2"/>
          <p:cNvSpPr/>
          <p:nvPr/>
        </p:nvSpPr>
        <p:spPr>
          <a:xfrm>
            <a:off x="1257717" y="2349007"/>
            <a:ext cx="5076036" cy="3225874"/>
          </a:xfrm>
          <a:prstGeom prst="rect">
            <a:avLst/>
          </a:prstGeom>
          <a:noFill/>
          <a:ln w="19050" cap="flat" cmpd="sng" algn="ctr">
            <a:solidFill>
              <a:srgbClr val="C00000"/>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0" cap="none" spc="0" normalizeH="0" baseline="0" noProof="0" dirty="0">
              <a:ln>
                <a:noFill/>
              </a:ln>
              <a:solidFill>
                <a:srgbClr val="535258"/>
              </a:solidFill>
              <a:effectLst/>
              <a:uLnTx/>
              <a:uFillTx/>
              <a:cs typeface="+mn-ea"/>
              <a:sym typeface="+mn-lt"/>
            </a:endParaRPr>
          </a:p>
        </p:txBody>
      </p:sp>
      <p:grpSp>
        <p:nvGrpSpPr>
          <p:cNvPr id="4" name="组合 3"/>
          <p:cNvGrpSpPr/>
          <p:nvPr/>
        </p:nvGrpSpPr>
        <p:grpSpPr>
          <a:xfrm>
            <a:off x="1148827" y="2689065"/>
            <a:ext cx="2792091" cy="453583"/>
            <a:chOff x="4068684" y="1970935"/>
            <a:chExt cx="3083711" cy="648586"/>
          </a:xfrm>
        </p:grpSpPr>
        <p:sp>
          <p:nvSpPr>
            <p:cNvPr id="5" name="矩形 4"/>
            <p:cNvSpPr/>
            <p:nvPr/>
          </p:nvSpPr>
          <p:spPr>
            <a:xfrm>
              <a:off x="4630581" y="2007256"/>
              <a:ext cx="2521814" cy="528114"/>
            </a:xfrm>
            <a:prstGeom prst="rect">
              <a:avLst/>
            </a:prstGeom>
            <a:noFill/>
          </p:spPr>
          <p:txBody>
            <a:bodyPr wrap="square">
              <a:spAutoFit/>
            </a:bodyPr>
            <a:lstStyle/>
            <a:p>
              <a:pPr>
                <a:spcAft>
                  <a:spcPts val="500"/>
                </a:spcAft>
              </a:pPr>
              <a:r>
                <a:rPr lang="zh-CN" altLang="en-US" b="1" dirty="0">
                  <a:solidFill>
                    <a:srgbClr val="C00000"/>
                  </a:solidFill>
                  <a:cs typeface="+mn-ea"/>
                  <a:sym typeface="+mn-lt"/>
                </a:rPr>
                <a:t>七七事变</a:t>
              </a:r>
            </a:p>
          </p:txBody>
        </p:sp>
        <p:sp>
          <p:nvSpPr>
            <p:cNvPr id="6" name="矩形 5"/>
            <p:cNvSpPr/>
            <p:nvPr/>
          </p:nvSpPr>
          <p:spPr>
            <a:xfrm>
              <a:off x="4068684" y="1970935"/>
              <a:ext cx="466272" cy="648586"/>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000" dirty="0">
                  <a:solidFill>
                    <a:srgbClr val="C00000"/>
                  </a:solidFill>
                  <a:cs typeface="+mn-ea"/>
                  <a:sym typeface="+mn-lt"/>
                </a:rPr>
                <a:t>1</a:t>
              </a:r>
              <a:endParaRPr lang="zh-CN" altLang="en-US" sz="2000" dirty="0">
                <a:solidFill>
                  <a:srgbClr val="C00000"/>
                </a:solidFill>
                <a:cs typeface="+mn-ea"/>
                <a:sym typeface="+mn-lt"/>
              </a:endParaRPr>
            </a:p>
          </p:txBody>
        </p:sp>
      </p:grpSp>
      <p:grpSp>
        <p:nvGrpSpPr>
          <p:cNvPr id="7" name="组合 6"/>
          <p:cNvGrpSpPr/>
          <p:nvPr/>
        </p:nvGrpSpPr>
        <p:grpSpPr>
          <a:xfrm>
            <a:off x="1132606" y="3590881"/>
            <a:ext cx="4608512" cy="510726"/>
            <a:chOff x="4068684" y="1889227"/>
            <a:chExt cx="5089848" cy="730294"/>
          </a:xfrm>
        </p:grpSpPr>
        <p:sp>
          <p:nvSpPr>
            <p:cNvPr id="8" name="矩形 7"/>
            <p:cNvSpPr/>
            <p:nvPr/>
          </p:nvSpPr>
          <p:spPr>
            <a:xfrm>
              <a:off x="4630581" y="1889227"/>
              <a:ext cx="4527951" cy="656199"/>
            </a:xfrm>
            <a:prstGeom prst="rect">
              <a:avLst/>
            </a:prstGeom>
            <a:noFill/>
          </p:spPr>
          <p:txBody>
            <a:bodyPr wrap="square">
              <a:spAutoFit/>
            </a:bodyPr>
            <a:lstStyle/>
            <a:p>
              <a:pPr>
                <a:lnSpc>
                  <a:spcPct val="150000"/>
                </a:lnSpc>
                <a:spcAft>
                  <a:spcPts val="500"/>
                </a:spcAft>
              </a:pPr>
              <a:r>
                <a:rPr lang="zh-CN" altLang="en-US" b="1" dirty="0">
                  <a:solidFill>
                    <a:srgbClr val="C00000"/>
                  </a:solidFill>
                  <a:cs typeface="+mn-ea"/>
                  <a:sym typeface="+mn-lt"/>
                </a:rPr>
                <a:t>八一三事变</a:t>
              </a:r>
            </a:p>
          </p:txBody>
        </p:sp>
        <p:sp>
          <p:nvSpPr>
            <p:cNvPr id="9" name="矩形 8"/>
            <p:cNvSpPr/>
            <p:nvPr/>
          </p:nvSpPr>
          <p:spPr>
            <a:xfrm>
              <a:off x="4068684" y="1970935"/>
              <a:ext cx="466272" cy="648586"/>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000" dirty="0">
                  <a:solidFill>
                    <a:srgbClr val="C00000"/>
                  </a:solidFill>
                  <a:cs typeface="+mn-ea"/>
                  <a:sym typeface="+mn-lt"/>
                </a:rPr>
                <a:t>2</a:t>
              </a:r>
              <a:endParaRPr lang="zh-CN" altLang="en-US" sz="2000" dirty="0">
                <a:solidFill>
                  <a:srgbClr val="C00000"/>
                </a:solidFill>
                <a:cs typeface="+mn-ea"/>
                <a:sym typeface="+mn-lt"/>
              </a:endParaRPr>
            </a:p>
          </p:txBody>
        </p:sp>
      </p:grpSp>
      <p:grpSp>
        <p:nvGrpSpPr>
          <p:cNvPr id="10" name="组合 9"/>
          <p:cNvGrpSpPr/>
          <p:nvPr/>
        </p:nvGrpSpPr>
        <p:grpSpPr>
          <a:xfrm>
            <a:off x="1132606" y="4473677"/>
            <a:ext cx="4679096" cy="874407"/>
            <a:chOff x="4068684" y="1893367"/>
            <a:chExt cx="5167804" cy="1250327"/>
          </a:xfrm>
        </p:grpSpPr>
        <p:sp>
          <p:nvSpPr>
            <p:cNvPr id="11" name="矩形 10"/>
            <p:cNvSpPr/>
            <p:nvPr/>
          </p:nvSpPr>
          <p:spPr>
            <a:xfrm>
              <a:off x="4630580" y="1893367"/>
              <a:ext cx="4605908" cy="1250327"/>
            </a:xfrm>
            <a:prstGeom prst="rect">
              <a:avLst/>
            </a:prstGeom>
            <a:noFill/>
          </p:spPr>
          <p:txBody>
            <a:bodyPr wrap="square">
              <a:spAutoFit/>
            </a:bodyPr>
            <a:lstStyle/>
            <a:p>
              <a:pPr>
                <a:lnSpc>
                  <a:spcPct val="150000"/>
                </a:lnSpc>
                <a:spcAft>
                  <a:spcPts val="500"/>
                </a:spcAft>
              </a:pPr>
              <a:r>
                <a:rPr lang="zh-CN" altLang="en-US" b="1" dirty="0">
                  <a:solidFill>
                    <a:srgbClr val="C00000"/>
                  </a:solidFill>
                  <a:cs typeface="+mn-ea"/>
                  <a:sym typeface="+mn-lt"/>
                </a:rPr>
                <a:t>国民党公布了</a:t>
              </a:r>
              <a:r>
                <a:rPr lang="en-US" altLang="zh-CN" b="1" dirty="0">
                  <a:solidFill>
                    <a:srgbClr val="C00000"/>
                  </a:solidFill>
                  <a:cs typeface="+mn-ea"/>
                  <a:sym typeface="+mn-lt"/>
                </a:rPr>
                <a:t>《</a:t>
              </a:r>
              <a:r>
                <a:rPr lang="zh-CN" altLang="en-US" b="1" dirty="0">
                  <a:solidFill>
                    <a:srgbClr val="C00000"/>
                  </a:solidFill>
                  <a:cs typeface="+mn-ea"/>
                  <a:sym typeface="+mn-lt"/>
                </a:rPr>
                <a:t>中共中央为公布国共合作宣言</a:t>
              </a:r>
              <a:r>
                <a:rPr lang="en-US" altLang="zh-CN" b="1" dirty="0">
                  <a:solidFill>
                    <a:srgbClr val="C00000"/>
                  </a:solidFill>
                  <a:cs typeface="+mn-ea"/>
                  <a:sym typeface="+mn-lt"/>
                </a:rPr>
                <a:t>》 </a:t>
              </a:r>
            </a:p>
          </p:txBody>
        </p:sp>
        <p:sp>
          <p:nvSpPr>
            <p:cNvPr id="12" name="矩形 11"/>
            <p:cNvSpPr/>
            <p:nvPr/>
          </p:nvSpPr>
          <p:spPr>
            <a:xfrm>
              <a:off x="4068684" y="1970935"/>
              <a:ext cx="466272" cy="648586"/>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000" dirty="0">
                  <a:solidFill>
                    <a:srgbClr val="C00000"/>
                  </a:solidFill>
                  <a:cs typeface="+mn-ea"/>
                  <a:sym typeface="+mn-lt"/>
                </a:rPr>
                <a:t>3</a:t>
              </a:r>
              <a:endParaRPr lang="zh-CN" altLang="en-US" sz="2000" dirty="0">
                <a:solidFill>
                  <a:srgbClr val="C00000"/>
                </a:solidFill>
                <a:cs typeface="+mn-ea"/>
                <a:sym typeface="+mn-lt"/>
              </a:endParaRPr>
            </a:p>
          </p:txBody>
        </p:sp>
      </p:grpSp>
      <p:pic>
        <p:nvPicPr>
          <p:cNvPr id="15" name="图片 14"/>
          <p:cNvPicPr>
            <a:picLocks noChangeAspect="1"/>
          </p:cNvPicPr>
          <p:nvPr/>
        </p:nvPicPr>
        <p:blipFill>
          <a:blip r:embed="rId3" cstate="screen"/>
          <a:stretch>
            <a:fillRect/>
          </a:stretch>
        </p:blipFill>
        <p:spPr>
          <a:xfrm>
            <a:off x="6333753" y="2521413"/>
            <a:ext cx="5814884" cy="4303014"/>
          </a:xfrm>
          <a:prstGeom prst="rect">
            <a:avLst/>
          </a:prstGeom>
        </p:spPr>
      </p:pic>
    </p:spTree>
  </p:cSld>
  <p:clrMapOvr>
    <a:masterClrMapping/>
  </p:clrMapOvr>
  <p:transition spd="slow" advTm="1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3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34000">
                                          <p:cBhvr additive="base">
                                            <p:cTn id="7" dur="500" fill="hold"/>
                                            <p:tgtEl>
                                              <p:spTgt spid="3"/>
                                            </p:tgtEl>
                                            <p:attrNameLst>
                                              <p:attrName>ppt_x</p:attrName>
                                            </p:attrNameLst>
                                          </p:cBhvr>
                                          <p:tavLst>
                                            <p:tav tm="0">
                                              <p:val>
                                                <p:strVal val="1+#ppt_w/2"/>
                                              </p:val>
                                            </p:tav>
                                            <p:tav tm="100000">
                                              <p:val>
                                                <p:strVal val="#ppt_x"/>
                                              </p:val>
                                            </p:tav>
                                          </p:tavLst>
                                        </p:anim>
                                        <p:anim calcmode="lin" valueType="num" p14:bounceEnd="34000">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kern="300" dirty="0">
                <a:solidFill>
                  <a:srgbClr val="C7121B"/>
                </a:solidFill>
                <a:latin typeface="+mn-lt"/>
                <a:ea typeface="+mn-ea"/>
                <a:cs typeface="+mn-ea"/>
                <a:sym typeface="+mn-lt"/>
              </a:rPr>
              <a:t>抗日战争的胜利</a:t>
            </a:r>
            <a:endParaRPr lang="zh-CN" altLang="en-US" dirty="0">
              <a:solidFill>
                <a:srgbClr val="C7121B"/>
              </a:solidFill>
              <a:latin typeface="+mn-lt"/>
              <a:ea typeface="+mn-ea"/>
              <a:cs typeface="+mn-ea"/>
              <a:sym typeface="+mn-lt"/>
            </a:endParaRPr>
          </a:p>
        </p:txBody>
      </p:sp>
      <p:sp>
        <p:nvSpPr>
          <p:cNvPr id="3" name="矩形 2"/>
          <p:cNvSpPr/>
          <p:nvPr/>
        </p:nvSpPr>
        <p:spPr>
          <a:xfrm>
            <a:off x="957942" y="1883769"/>
            <a:ext cx="6941874" cy="3084947"/>
          </a:xfrm>
          <a:prstGeom prst="rect">
            <a:avLst/>
          </a:prstGeom>
        </p:spPr>
        <p:txBody>
          <a:bodyPr wrap="square">
            <a:spAutoFit/>
          </a:bodyPr>
          <a:lstStyle/>
          <a:p>
            <a:pPr>
              <a:lnSpc>
                <a:spcPct val="150000"/>
              </a:lnSpc>
            </a:pPr>
            <a:r>
              <a:rPr lang="zh-CN" altLang="en-US" sz="2000" dirty="0">
                <a:solidFill>
                  <a:srgbClr val="574343"/>
                </a:solidFill>
                <a:cs typeface="+mn-ea"/>
                <a:sym typeface="+mn-lt"/>
              </a:rPr>
              <a:t>整个抗日战争中，敌后战场抗击了约</a:t>
            </a:r>
            <a:r>
              <a:rPr lang="en-US" altLang="zh-CN" sz="2800" dirty="0">
                <a:solidFill>
                  <a:srgbClr val="C00000"/>
                </a:solidFill>
                <a:cs typeface="+mn-ea"/>
                <a:sym typeface="+mn-lt"/>
              </a:rPr>
              <a:t>60%</a:t>
            </a:r>
            <a:r>
              <a:rPr lang="zh-CN" altLang="en-US" sz="2000" dirty="0">
                <a:solidFill>
                  <a:srgbClr val="574343"/>
                </a:solidFill>
                <a:cs typeface="+mn-ea"/>
                <a:sym typeface="+mn-lt"/>
              </a:rPr>
              <a:t>的侵华日军和</a:t>
            </a:r>
            <a:r>
              <a:rPr lang="en-US" altLang="zh-CN" sz="2800" dirty="0">
                <a:solidFill>
                  <a:srgbClr val="C00000"/>
                </a:solidFill>
                <a:cs typeface="+mn-ea"/>
                <a:sym typeface="+mn-lt"/>
              </a:rPr>
              <a:t>95%</a:t>
            </a:r>
            <a:r>
              <a:rPr lang="zh-CN" altLang="en-US" sz="2000" dirty="0">
                <a:solidFill>
                  <a:srgbClr val="574343"/>
                </a:solidFill>
                <a:cs typeface="+mn-ea"/>
                <a:sym typeface="+mn-lt"/>
              </a:rPr>
              <a:t>的伪军。中国共产党领导抗日军民对敌作战</a:t>
            </a:r>
            <a:r>
              <a:rPr lang="en-US" altLang="zh-CN" sz="2800" dirty="0">
                <a:solidFill>
                  <a:srgbClr val="C00000"/>
                </a:solidFill>
                <a:cs typeface="+mn-ea"/>
                <a:sym typeface="+mn-lt"/>
              </a:rPr>
              <a:t>12.5</a:t>
            </a:r>
            <a:r>
              <a:rPr lang="zh-CN" altLang="en-US" sz="2800" dirty="0">
                <a:solidFill>
                  <a:srgbClr val="C00000"/>
                </a:solidFill>
                <a:cs typeface="+mn-ea"/>
                <a:sym typeface="+mn-lt"/>
              </a:rPr>
              <a:t>万次</a:t>
            </a:r>
            <a:r>
              <a:rPr lang="zh-CN" altLang="en-US" sz="2000" dirty="0">
                <a:solidFill>
                  <a:srgbClr val="574343"/>
                </a:solidFill>
                <a:cs typeface="+mn-ea"/>
                <a:sym typeface="+mn-lt"/>
              </a:rPr>
              <a:t>，歼敌</a:t>
            </a:r>
            <a:r>
              <a:rPr lang="en-US" altLang="zh-CN" sz="2800" dirty="0">
                <a:solidFill>
                  <a:srgbClr val="C00000"/>
                </a:solidFill>
                <a:cs typeface="+mn-ea"/>
                <a:sym typeface="+mn-lt"/>
              </a:rPr>
              <a:t>171.4</a:t>
            </a:r>
            <a:r>
              <a:rPr lang="zh-CN" altLang="en-US" sz="2800" dirty="0">
                <a:solidFill>
                  <a:srgbClr val="C00000"/>
                </a:solidFill>
                <a:cs typeface="+mn-ea"/>
                <a:sym typeface="+mn-lt"/>
              </a:rPr>
              <a:t>万人</a:t>
            </a:r>
            <a:r>
              <a:rPr lang="zh-CN" altLang="en-US" sz="2000" dirty="0">
                <a:solidFill>
                  <a:srgbClr val="574343"/>
                </a:solidFill>
                <a:cs typeface="+mn-ea"/>
                <a:sym typeface="+mn-lt"/>
              </a:rPr>
              <a:t>，成为抗战的中流砥柱。</a:t>
            </a:r>
            <a:r>
              <a:rPr lang="en-US" altLang="zh-CN" sz="2800" dirty="0">
                <a:solidFill>
                  <a:srgbClr val="C00000"/>
                </a:solidFill>
                <a:cs typeface="+mn-ea"/>
                <a:sym typeface="+mn-lt"/>
              </a:rPr>
              <a:t>1945</a:t>
            </a:r>
            <a:r>
              <a:rPr lang="zh-CN" altLang="en-US" sz="2800" dirty="0">
                <a:solidFill>
                  <a:srgbClr val="C00000"/>
                </a:solidFill>
                <a:cs typeface="+mn-ea"/>
                <a:sym typeface="+mn-lt"/>
              </a:rPr>
              <a:t>年</a:t>
            </a:r>
            <a:r>
              <a:rPr lang="en-US" altLang="zh-CN" sz="2800" dirty="0">
                <a:solidFill>
                  <a:srgbClr val="C00000"/>
                </a:solidFill>
                <a:cs typeface="+mn-ea"/>
                <a:sym typeface="+mn-lt"/>
              </a:rPr>
              <a:t>8</a:t>
            </a:r>
            <a:r>
              <a:rPr lang="zh-CN" altLang="en-US" sz="2800" dirty="0">
                <a:solidFill>
                  <a:srgbClr val="C00000"/>
                </a:solidFill>
                <a:cs typeface="+mn-ea"/>
                <a:sym typeface="+mn-lt"/>
              </a:rPr>
              <a:t>月</a:t>
            </a:r>
            <a:r>
              <a:rPr lang="en-US" altLang="zh-CN" sz="2800" dirty="0">
                <a:solidFill>
                  <a:srgbClr val="C00000"/>
                </a:solidFill>
                <a:cs typeface="+mn-ea"/>
                <a:sym typeface="+mn-lt"/>
              </a:rPr>
              <a:t>15</a:t>
            </a:r>
            <a:r>
              <a:rPr lang="zh-CN" altLang="en-US" sz="2800" dirty="0">
                <a:solidFill>
                  <a:srgbClr val="C00000"/>
                </a:solidFill>
                <a:cs typeface="+mn-ea"/>
                <a:sym typeface="+mn-lt"/>
              </a:rPr>
              <a:t>日</a:t>
            </a:r>
            <a:r>
              <a:rPr lang="zh-CN" altLang="en-US" sz="2000" dirty="0">
                <a:solidFill>
                  <a:srgbClr val="574343"/>
                </a:solidFill>
                <a:cs typeface="+mn-ea"/>
                <a:sym typeface="+mn-lt"/>
              </a:rPr>
              <a:t>，中国人民终于取得全民族抗战的最终胜利，迎来了走向民族复兴的新起点。</a:t>
            </a:r>
          </a:p>
        </p:txBody>
      </p:sp>
      <p:pic>
        <p:nvPicPr>
          <p:cNvPr id="6" name="图片 5"/>
          <p:cNvPicPr>
            <a:picLocks noChangeAspect="1"/>
          </p:cNvPicPr>
          <p:nvPr/>
        </p:nvPicPr>
        <p:blipFill rotWithShape="1">
          <a:blip r:embed="rId3" cstate="screen"/>
          <a:srcRect b="31667"/>
          <a:stretch>
            <a:fillRect/>
          </a:stretch>
        </p:blipFill>
        <p:spPr>
          <a:xfrm>
            <a:off x="6381750" y="2846704"/>
            <a:ext cx="5981700" cy="4087495"/>
          </a:xfrm>
          <a:prstGeom prst="rect">
            <a:avLst/>
          </a:prstGeom>
        </p:spPr>
      </p:pic>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275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437524" y="1174537"/>
            <a:ext cx="5240753" cy="4508927"/>
            <a:chOff x="3662376" y="1580381"/>
            <a:chExt cx="5240753" cy="4508927"/>
          </a:xfrm>
        </p:grpSpPr>
        <p:sp>
          <p:nvSpPr>
            <p:cNvPr id="9" name="文本框 8"/>
            <p:cNvSpPr txBox="1"/>
            <p:nvPr/>
          </p:nvSpPr>
          <p:spPr>
            <a:xfrm>
              <a:off x="4070877" y="1580381"/>
              <a:ext cx="4499951" cy="4508927"/>
            </a:xfrm>
            <a:prstGeom prst="rect">
              <a:avLst/>
            </a:prstGeom>
            <a:noFill/>
          </p:spPr>
          <p:txBody>
            <a:bodyPr wrap="none" rtlCol="0">
              <a:spAutoFit/>
            </a:bodyPr>
            <a:lstStyle/>
            <a:p>
              <a:pPr algn="ctr"/>
              <a:r>
                <a:rPr lang="en-US" altLang="zh-CN" sz="28700" dirty="0">
                  <a:solidFill>
                    <a:srgbClr val="CD0F19"/>
                  </a:solidFill>
                  <a:cs typeface="+mn-ea"/>
                  <a:sym typeface="+mn-lt"/>
                </a:rPr>
                <a:t>03</a:t>
              </a:r>
              <a:endParaRPr lang="zh-CN" altLang="en-US" sz="28700" dirty="0">
                <a:solidFill>
                  <a:srgbClr val="CD0F19"/>
                </a:solidFill>
                <a:cs typeface="+mn-ea"/>
                <a:sym typeface="+mn-lt"/>
              </a:endParaRPr>
            </a:p>
          </p:txBody>
        </p:sp>
        <p:sp useBgFill="1">
          <p:nvSpPr>
            <p:cNvPr id="10" name="TextBox 124"/>
            <p:cNvSpPr txBox="1"/>
            <p:nvPr/>
          </p:nvSpPr>
          <p:spPr bwMode="auto">
            <a:xfrm>
              <a:off x="3662376" y="3327013"/>
              <a:ext cx="5240753" cy="1015663"/>
            </a:xfrm>
            <a:prstGeom prst="rect">
              <a:avLst/>
            </a:prstGeom>
          </p:spPr>
          <p:txBody>
            <a:bodyPr wrap="square">
              <a:spAutoFit/>
            </a:bodyPr>
            <a:lstStyle/>
            <a:p>
              <a:pPr algn="ctr">
                <a:defRPr/>
              </a:pPr>
              <a:r>
                <a:rPr lang="zh-CN" altLang="en-US" sz="6000" spc="600" dirty="0">
                  <a:solidFill>
                    <a:srgbClr val="CD0F19"/>
                  </a:solidFill>
                  <a:cs typeface="+mn-ea"/>
                  <a:sym typeface="+mn-lt"/>
                </a:rPr>
                <a:t>解放战争时期</a:t>
              </a:r>
            </a:p>
          </p:txBody>
        </p:sp>
      </p:grpSp>
      <p:pic>
        <p:nvPicPr>
          <p:cNvPr id="12" name="图片 11"/>
          <p:cNvPicPr>
            <a:picLocks noChangeAspect="1"/>
          </p:cNvPicPr>
          <p:nvPr/>
        </p:nvPicPr>
        <p:blipFill>
          <a:blip r:embed="rId3" cstate="screen">
            <a:duotone>
              <a:prstClr val="black"/>
              <a:schemeClr val="tx2">
                <a:tint val="45000"/>
                <a:satMod val="400000"/>
              </a:schemeClr>
            </a:duotone>
          </a:blip>
          <a:stretch>
            <a:fillRect/>
          </a:stretch>
        </p:blipFill>
        <p:spPr>
          <a:xfrm>
            <a:off x="15188" y="4378417"/>
            <a:ext cx="12192000" cy="2479583"/>
          </a:xfrm>
          <a:prstGeom prst="rect">
            <a:avLst/>
          </a:prstGeom>
        </p:spPr>
      </p:pic>
      <p:pic>
        <p:nvPicPr>
          <p:cNvPr id="11" name="图片 10" descr="图片包含 红色&#10;&#10;已生成高可信度的说明"/>
          <p:cNvPicPr>
            <a:picLocks noChangeAspect="1"/>
          </p:cNvPicPr>
          <p:nvPr/>
        </p:nvPicPr>
        <p:blipFill>
          <a:blip r:embed="rId4" cstate="screen"/>
          <a:stretch>
            <a:fillRect/>
          </a:stretch>
        </p:blipFill>
        <p:spPr>
          <a:xfrm>
            <a:off x="3782706" y="0"/>
            <a:ext cx="8409293" cy="5848350"/>
          </a:xfrm>
          <a:prstGeom prst="rect">
            <a:avLst/>
          </a:prstGeom>
        </p:spPr>
      </p:pic>
    </p:spTree>
  </p:cSld>
  <p:clrMapOvr>
    <a:masterClrMapping/>
  </p:clrMapOvr>
  <p:transition spd="slow" advTm="1000">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kern="300" dirty="0">
                <a:latin typeface="+mn-lt"/>
                <a:ea typeface="+mn-ea"/>
                <a:cs typeface="+mn-ea"/>
                <a:sym typeface="+mn-lt"/>
              </a:rPr>
              <a:t>全面内战的爆发</a:t>
            </a:r>
            <a:endParaRPr lang="zh-CN" altLang="en-US" dirty="0">
              <a:latin typeface="+mn-lt"/>
              <a:ea typeface="+mn-ea"/>
              <a:cs typeface="+mn-ea"/>
              <a:sym typeface="+mn-lt"/>
            </a:endParaRPr>
          </a:p>
        </p:txBody>
      </p:sp>
      <p:sp>
        <p:nvSpPr>
          <p:cNvPr id="4" name="文本框 3"/>
          <p:cNvSpPr txBox="1"/>
          <p:nvPr/>
        </p:nvSpPr>
        <p:spPr>
          <a:xfrm>
            <a:off x="987527" y="2238656"/>
            <a:ext cx="7157078" cy="3170099"/>
          </a:xfrm>
          <a:prstGeom prst="rect">
            <a:avLst/>
          </a:prstGeom>
          <a:noFill/>
        </p:spPr>
        <p:txBody>
          <a:bodyPr wrap="square" rtlCol="0">
            <a:spAutoFit/>
          </a:bodyPr>
          <a:lstStyle/>
          <a:p>
            <a:pPr>
              <a:lnSpc>
                <a:spcPts val="4000"/>
              </a:lnSpc>
            </a:pPr>
            <a:r>
              <a:rPr lang="en-US" altLang="zh-CN" sz="2800" dirty="0">
                <a:solidFill>
                  <a:srgbClr val="C00000"/>
                </a:solidFill>
                <a:cs typeface="+mn-ea"/>
                <a:sym typeface="+mn-lt"/>
              </a:rPr>
              <a:t>1945</a:t>
            </a:r>
            <a:r>
              <a:rPr lang="zh-CN" altLang="en-US" sz="2800" dirty="0">
                <a:solidFill>
                  <a:srgbClr val="C00000"/>
                </a:solidFill>
                <a:cs typeface="+mn-ea"/>
                <a:sym typeface="+mn-lt"/>
              </a:rPr>
              <a:t>年</a:t>
            </a:r>
            <a:r>
              <a:rPr lang="en-US" altLang="zh-CN" sz="2800" dirty="0">
                <a:solidFill>
                  <a:srgbClr val="C00000"/>
                </a:solidFill>
                <a:cs typeface="+mn-ea"/>
                <a:sym typeface="+mn-lt"/>
              </a:rPr>
              <a:t>8</a:t>
            </a:r>
            <a:r>
              <a:rPr lang="zh-CN" altLang="en-US" sz="2800" dirty="0">
                <a:solidFill>
                  <a:srgbClr val="C00000"/>
                </a:solidFill>
                <a:cs typeface="+mn-ea"/>
                <a:sym typeface="+mn-lt"/>
              </a:rPr>
              <a:t>月</a:t>
            </a:r>
            <a:r>
              <a:rPr lang="en-US" altLang="zh-CN" sz="2800" dirty="0">
                <a:solidFill>
                  <a:srgbClr val="C00000"/>
                </a:solidFill>
                <a:cs typeface="+mn-ea"/>
                <a:sym typeface="+mn-lt"/>
              </a:rPr>
              <a:t>29</a:t>
            </a:r>
            <a:r>
              <a:rPr lang="zh-CN" altLang="en-US" sz="2800" dirty="0">
                <a:solidFill>
                  <a:srgbClr val="C00000"/>
                </a:solidFill>
                <a:cs typeface="+mn-ea"/>
                <a:sym typeface="+mn-lt"/>
              </a:rPr>
              <a:t>日至</a:t>
            </a:r>
            <a:r>
              <a:rPr lang="en-US" altLang="zh-CN" sz="2800" dirty="0">
                <a:solidFill>
                  <a:srgbClr val="C00000"/>
                </a:solidFill>
                <a:cs typeface="+mn-ea"/>
                <a:sym typeface="+mn-lt"/>
              </a:rPr>
              <a:t>10</a:t>
            </a:r>
            <a:r>
              <a:rPr lang="zh-CN" altLang="en-US" sz="2800" dirty="0">
                <a:solidFill>
                  <a:srgbClr val="C00000"/>
                </a:solidFill>
                <a:cs typeface="+mn-ea"/>
                <a:sym typeface="+mn-lt"/>
              </a:rPr>
              <a:t>月</a:t>
            </a:r>
            <a:r>
              <a:rPr lang="en-US" altLang="zh-CN" sz="2800" dirty="0">
                <a:solidFill>
                  <a:srgbClr val="C00000"/>
                </a:solidFill>
                <a:cs typeface="+mn-ea"/>
                <a:sym typeface="+mn-lt"/>
              </a:rPr>
              <a:t>10</a:t>
            </a:r>
            <a:r>
              <a:rPr lang="zh-CN" altLang="en-US" sz="2800" dirty="0">
                <a:solidFill>
                  <a:srgbClr val="C00000"/>
                </a:solidFill>
                <a:cs typeface="+mn-ea"/>
                <a:sym typeface="+mn-lt"/>
              </a:rPr>
              <a:t>日</a:t>
            </a:r>
            <a:r>
              <a:rPr lang="zh-CN" altLang="en-US" sz="2000" dirty="0">
                <a:solidFill>
                  <a:srgbClr val="574343"/>
                </a:solidFill>
                <a:cs typeface="+mn-ea"/>
                <a:sym typeface="+mn-lt"/>
              </a:rPr>
              <a:t>，为了最大限度地争取和平，毛泽东不顾个人安危，决定冒险赴重庆谈判。经过</a:t>
            </a:r>
            <a:r>
              <a:rPr lang="en-US" altLang="zh-CN" sz="2000" dirty="0">
                <a:solidFill>
                  <a:srgbClr val="574343"/>
                </a:solidFill>
                <a:cs typeface="+mn-ea"/>
                <a:sym typeface="+mn-lt"/>
              </a:rPr>
              <a:t>43</a:t>
            </a:r>
            <a:r>
              <a:rPr lang="zh-CN" altLang="en-US" sz="2000" dirty="0">
                <a:solidFill>
                  <a:srgbClr val="574343"/>
                </a:solidFill>
                <a:cs typeface="+mn-ea"/>
                <a:sym typeface="+mn-lt"/>
              </a:rPr>
              <a:t>天的艰难谈判，</a:t>
            </a:r>
            <a:r>
              <a:rPr lang="en-US" altLang="zh-CN" sz="2000" dirty="0">
                <a:solidFill>
                  <a:srgbClr val="574343"/>
                </a:solidFill>
                <a:cs typeface="+mn-ea"/>
                <a:sym typeface="+mn-lt"/>
              </a:rPr>
              <a:t>1945</a:t>
            </a:r>
            <a:r>
              <a:rPr lang="zh-CN" altLang="en-US" sz="2000" dirty="0">
                <a:solidFill>
                  <a:srgbClr val="574343"/>
                </a:solidFill>
                <a:cs typeface="+mn-ea"/>
                <a:sym typeface="+mn-lt"/>
              </a:rPr>
              <a:t>年</a:t>
            </a:r>
            <a:r>
              <a:rPr lang="en-US" altLang="zh-CN" sz="2000" dirty="0">
                <a:solidFill>
                  <a:srgbClr val="574343"/>
                </a:solidFill>
                <a:cs typeface="+mn-ea"/>
                <a:sym typeface="+mn-lt"/>
              </a:rPr>
              <a:t>10</a:t>
            </a:r>
            <a:r>
              <a:rPr lang="zh-CN" altLang="en-US" sz="2000" dirty="0">
                <a:solidFill>
                  <a:srgbClr val="574343"/>
                </a:solidFill>
                <a:cs typeface="+mn-ea"/>
                <a:sym typeface="+mn-lt"/>
              </a:rPr>
              <a:t>月</a:t>
            </a:r>
            <a:r>
              <a:rPr lang="en-US" altLang="zh-CN" sz="2000" dirty="0">
                <a:solidFill>
                  <a:srgbClr val="574343"/>
                </a:solidFill>
                <a:cs typeface="+mn-ea"/>
                <a:sym typeface="+mn-lt"/>
              </a:rPr>
              <a:t>10</a:t>
            </a:r>
            <a:r>
              <a:rPr lang="zh-CN" altLang="en-US" sz="2000" dirty="0">
                <a:solidFill>
                  <a:srgbClr val="574343"/>
                </a:solidFill>
                <a:cs typeface="+mn-ea"/>
                <a:sym typeface="+mn-lt"/>
              </a:rPr>
              <a:t>日，双方签订了</a:t>
            </a:r>
            <a:r>
              <a:rPr lang="en-US" altLang="zh-CN" sz="2400" dirty="0">
                <a:solidFill>
                  <a:srgbClr val="C00000"/>
                </a:solidFill>
                <a:cs typeface="+mn-ea"/>
                <a:sym typeface="+mn-lt"/>
              </a:rPr>
              <a:t>《</a:t>
            </a:r>
            <a:r>
              <a:rPr lang="zh-CN" altLang="en-US" sz="2400" dirty="0">
                <a:solidFill>
                  <a:srgbClr val="C00000"/>
                </a:solidFill>
                <a:cs typeface="+mn-ea"/>
                <a:sym typeface="+mn-lt"/>
              </a:rPr>
              <a:t>双十协定</a:t>
            </a:r>
            <a:r>
              <a:rPr lang="en-US" altLang="zh-CN" sz="2400" dirty="0">
                <a:solidFill>
                  <a:srgbClr val="C00000"/>
                </a:solidFill>
                <a:cs typeface="+mn-ea"/>
                <a:sym typeface="+mn-lt"/>
              </a:rPr>
              <a:t>》</a:t>
            </a:r>
            <a:r>
              <a:rPr lang="zh-CN" altLang="en-US" sz="2000" dirty="0">
                <a:solidFill>
                  <a:srgbClr val="574343"/>
                </a:solidFill>
                <a:cs typeface="+mn-ea"/>
                <a:sym typeface="+mn-lt"/>
              </a:rPr>
              <a:t>，确定了和平建国的基本方针。但是，蒋介石却借助军事上的巨大优势，撕毁和平协议，</a:t>
            </a:r>
            <a:r>
              <a:rPr lang="en-US" altLang="zh-CN" sz="2000" dirty="0">
                <a:solidFill>
                  <a:srgbClr val="574343"/>
                </a:solidFill>
                <a:cs typeface="+mn-ea"/>
                <a:sym typeface="+mn-lt"/>
              </a:rPr>
              <a:t>1946</a:t>
            </a:r>
            <a:r>
              <a:rPr lang="zh-CN" altLang="en-US" sz="2000" dirty="0">
                <a:solidFill>
                  <a:srgbClr val="574343"/>
                </a:solidFill>
                <a:cs typeface="+mn-ea"/>
                <a:sym typeface="+mn-lt"/>
              </a:rPr>
              <a:t>年</a:t>
            </a:r>
            <a:r>
              <a:rPr lang="en-US" altLang="zh-CN" sz="2000" dirty="0">
                <a:solidFill>
                  <a:srgbClr val="574343"/>
                </a:solidFill>
                <a:cs typeface="+mn-ea"/>
                <a:sym typeface="+mn-lt"/>
              </a:rPr>
              <a:t>6</a:t>
            </a:r>
            <a:r>
              <a:rPr lang="zh-CN" altLang="en-US" sz="2000" dirty="0">
                <a:solidFill>
                  <a:srgbClr val="574343"/>
                </a:solidFill>
                <a:cs typeface="+mn-ea"/>
                <a:sym typeface="+mn-lt"/>
              </a:rPr>
              <a:t>月，以进攻中原解放区为起点，全面内战爆发。</a:t>
            </a:r>
          </a:p>
        </p:txBody>
      </p:sp>
      <p:pic>
        <p:nvPicPr>
          <p:cNvPr id="5" name="图片 4"/>
          <p:cNvPicPr>
            <a:picLocks noChangeAspect="1"/>
          </p:cNvPicPr>
          <p:nvPr/>
        </p:nvPicPr>
        <p:blipFill>
          <a:blip r:embed="rId3"/>
          <a:stretch>
            <a:fillRect/>
          </a:stretch>
        </p:blipFill>
        <p:spPr>
          <a:xfrm>
            <a:off x="5638800" y="2419350"/>
            <a:ext cx="6858000" cy="6858000"/>
          </a:xfrm>
          <a:prstGeom prst="rect">
            <a:avLst/>
          </a:prstGeom>
        </p:spPr>
      </p:pic>
    </p:spTree>
  </p:cSld>
  <p:clrMapOvr>
    <a:masterClrMapping/>
  </p:clrMapOvr>
  <p:transition spd="slow" advTm="1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kern="300" dirty="0">
                <a:latin typeface="+mn-lt"/>
                <a:ea typeface="+mn-ea"/>
                <a:cs typeface="+mn-ea"/>
                <a:sym typeface="+mn-lt"/>
              </a:rPr>
              <a:t>人民解放军的战略进攻</a:t>
            </a:r>
            <a:endParaRPr lang="zh-CN" altLang="en-US" dirty="0">
              <a:latin typeface="+mn-lt"/>
              <a:ea typeface="+mn-ea"/>
              <a:cs typeface="+mn-ea"/>
              <a:sym typeface="+mn-lt"/>
            </a:endParaRPr>
          </a:p>
        </p:txBody>
      </p:sp>
      <p:sp>
        <p:nvSpPr>
          <p:cNvPr id="4" name="矩形 3"/>
          <p:cNvSpPr/>
          <p:nvPr/>
        </p:nvSpPr>
        <p:spPr>
          <a:xfrm>
            <a:off x="980111" y="2394245"/>
            <a:ext cx="5705501" cy="2137924"/>
          </a:xfrm>
          <a:prstGeom prst="rect">
            <a:avLst/>
          </a:prstGeom>
        </p:spPr>
        <p:txBody>
          <a:bodyPr wrap="square" lIns="105571" tIns="52784" rIns="105571" bIns="52784">
            <a:spAutoFit/>
          </a:bodyPr>
          <a:lstStyle/>
          <a:p>
            <a:pPr>
              <a:lnSpc>
                <a:spcPct val="150000"/>
              </a:lnSpc>
            </a:pPr>
            <a:r>
              <a:rPr lang="zh-CN" altLang="en-US" sz="2000" dirty="0">
                <a:solidFill>
                  <a:srgbClr val="574343"/>
                </a:solidFill>
                <a:cs typeface="+mn-ea"/>
                <a:sym typeface="+mn-lt"/>
              </a:rPr>
              <a:t>在此期间，各解放区军民对国民党军的挑衅和进攻进行了坚决自卫还击。同年全面内战爆发后，各解放区军民奋起自卫，人民解放战争全面展开。此后各解放区部队陆续改称</a:t>
            </a:r>
            <a:r>
              <a:rPr lang="zh-CN" altLang="en-US" sz="2800" b="1" dirty="0">
                <a:solidFill>
                  <a:srgbClr val="C00000"/>
                </a:solidFill>
                <a:cs typeface="+mn-ea"/>
                <a:sym typeface="+mn-lt"/>
              </a:rPr>
              <a:t>人民解放军</a:t>
            </a:r>
            <a:r>
              <a:rPr lang="zh-CN" altLang="en-US" dirty="0">
                <a:solidFill>
                  <a:srgbClr val="574343"/>
                </a:solidFill>
                <a:cs typeface="+mn-ea"/>
                <a:sym typeface="+mn-lt"/>
              </a:rPr>
              <a:t>。</a:t>
            </a:r>
          </a:p>
        </p:txBody>
      </p:sp>
      <p:pic>
        <p:nvPicPr>
          <p:cNvPr id="5" name="图片 4"/>
          <p:cNvPicPr>
            <a:picLocks noChangeAspect="1"/>
          </p:cNvPicPr>
          <p:nvPr/>
        </p:nvPicPr>
        <p:blipFill>
          <a:blip r:embed="rId3"/>
          <a:stretch>
            <a:fillRect/>
          </a:stretch>
        </p:blipFill>
        <p:spPr>
          <a:xfrm>
            <a:off x="6534294" y="1099461"/>
            <a:ext cx="6267306" cy="6267306"/>
          </a:xfrm>
          <a:prstGeom prst="rect">
            <a:avLst/>
          </a:prstGeom>
        </p:spPr>
      </p:pic>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kern="300" dirty="0">
                <a:latin typeface="+mn-lt"/>
                <a:ea typeface="+mn-ea"/>
                <a:cs typeface="+mn-ea"/>
                <a:sym typeface="+mn-lt"/>
              </a:rPr>
              <a:t>人民解放军的战略进攻</a:t>
            </a:r>
            <a:endParaRPr lang="zh-CN" altLang="en-US" dirty="0">
              <a:latin typeface="+mn-lt"/>
              <a:ea typeface="+mn-ea"/>
              <a:cs typeface="+mn-ea"/>
              <a:sym typeface="+mn-lt"/>
            </a:endParaRPr>
          </a:p>
        </p:txBody>
      </p:sp>
      <p:sp>
        <p:nvSpPr>
          <p:cNvPr id="4" name="矩形 3"/>
          <p:cNvSpPr/>
          <p:nvPr/>
        </p:nvSpPr>
        <p:spPr>
          <a:xfrm>
            <a:off x="1034530" y="2825849"/>
            <a:ext cx="5232920" cy="1884618"/>
          </a:xfrm>
          <a:prstGeom prst="rect">
            <a:avLst/>
          </a:prstGeom>
        </p:spPr>
        <p:txBody>
          <a:bodyPr wrap="square">
            <a:spAutoFit/>
          </a:bodyPr>
          <a:lstStyle/>
          <a:p>
            <a:pPr>
              <a:lnSpc>
                <a:spcPct val="150000"/>
              </a:lnSpc>
              <a:spcAft>
                <a:spcPts val="500"/>
              </a:spcAft>
            </a:pPr>
            <a:r>
              <a:rPr lang="zh-CN" altLang="en-US" sz="2000" dirty="0">
                <a:solidFill>
                  <a:srgbClr val="591300"/>
                </a:solidFill>
                <a:cs typeface="+mn-ea"/>
                <a:sym typeface="+mn-lt"/>
              </a:rPr>
              <a:t> 人民解放军继</a:t>
            </a:r>
            <a:r>
              <a:rPr lang="en-US" altLang="zh-CN" sz="2000" dirty="0">
                <a:solidFill>
                  <a:srgbClr val="591300"/>
                </a:solidFill>
                <a:cs typeface="+mn-ea"/>
                <a:sym typeface="+mn-lt"/>
              </a:rPr>
              <a:t>1949</a:t>
            </a:r>
            <a:r>
              <a:rPr lang="zh-CN" altLang="en-US" sz="2000" dirty="0">
                <a:solidFill>
                  <a:srgbClr val="591300"/>
                </a:solidFill>
                <a:cs typeface="+mn-ea"/>
                <a:sym typeface="+mn-lt"/>
              </a:rPr>
              <a:t>年</a:t>
            </a:r>
            <a:r>
              <a:rPr lang="en-US" altLang="zh-CN" sz="2000" dirty="0">
                <a:solidFill>
                  <a:srgbClr val="591300"/>
                </a:solidFill>
                <a:cs typeface="+mn-ea"/>
                <a:sym typeface="+mn-lt"/>
              </a:rPr>
              <a:t>4</a:t>
            </a:r>
            <a:r>
              <a:rPr lang="zh-CN" altLang="en-US" sz="2000" dirty="0">
                <a:solidFill>
                  <a:srgbClr val="591300"/>
                </a:solidFill>
                <a:cs typeface="+mn-ea"/>
                <a:sym typeface="+mn-lt"/>
              </a:rPr>
              <a:t>月发起渡江战役、占领南京之后，</a:t>
            </a:r>
            <a:r>
              <a:rPr lang="en-US" altLang="zh-CN" sz="2000" dirty="0">
                <a:solidFill>
                  <a:srgbClr val="591300"/>
                </a:solidFill>
                <a:cs typeface="+mn-ea"/>
                <a:sym typeface="+mn-lt"/>
              </a:rPr>
              <a:t>6</a:t>
            </a:r>
            <a:r>
              <a:rPr lang="zh-CN" altLang="en-US" sz="2000" dirty="0">
                <a:solidFill>
                  <a:srgbClr val="591300"/>
                </a:solidFill>
                <a:cs typeface="+mn-ea"/>
                <a:sym typeface="+mn-lt"/>
              </a:rPr>
              <a:t>月起以秋风扫落叶之势对国民党军进行战略大追击</a:t>
            </a:r>
            <a:r>
              <a:rPr lang="en-US" altLang="zh-CN" sz="2000" dirty="0">
                <a:solidFill>
                  <a:srgbClr val="591300"/>
                </a:solidFill>
                <a:cs typeface="+mn-ea"/>
                <a:sym typeface="+mn-lt"/>
              </a:rPr>
              <a:t>,</a:t>
            </a:r>
            <a:r>
              <a:rPr lang="zh-CN" altLang="en-US" sz="2000" dirty="0">
                <a:solidFill>
                  <a:srgbClr val="591300"/>
                </a:solidFill>
                <a:cs typeface="+mn-ea"/>
                <a:sym typeface="+mn-lt"/>
              </a:rPr>
              <a:t>至此，解放战争宣告胜利。</a:t>
            </a:r>
          </a:p>
        </p:txBody>
      </p:sp>
      <p:sp>
        <p:nvSpPr>
          <p:cNvPr id="5" name="矩形 4"/>
          <p:cNvSpPr/>
          <p:nvPr/>
        </p:nvSpPr>
        <p:spPr>
          <a:xfrm>
            <a:off x="914609" y="1484633"/>
            <a:ext cx="4310795" cy="906915"/>
          </a:xfrm>
          <a:prstGeom prst="rect">
            <a:avLst/>
          </a:prstGeom>
        </p:spPr>
        <p:txBody>
          <a:bodyPr wrap="none">
            <a:spAutoFit/>
          </a:bodyPr>
          <a:lstStyle/>
          <a:p>
            <a:pPr>
              <a:lnSpc>
                <a:spcPct val="150000"/>
              </a:lnSpc>
            </a:pPr>
            <a:r>
              <a:rPr lang="zh-CN" altLang="en-US" sz="3200" b="1" dirty="0">
                <a:solidFill>
                  <a:srgbClr val="B50F0C"/>
                </a:solidFill>
                <a:cs typeface="+mn-ea"/>
                <a:sym typeface="+mn-lt"/>
              </a:rPr>
              <a:t>渡江战役 </a:t>
            </a:r>
            <a:r>
              <a:rPr lang="en-US" altLang="zh-CN" sz="4000" dirty="0">
                <a:solidFill>
                  <a:srgbClr val="B50F0C"/>
                </a:solidFill>
                <a:cs typeface="+mn-ea"/>
                <a:sym typeface="+mn-lt"/>
              </a:rPr>
              <a:t>/</a:t>
            </a:r>
            <a:r>
              <a:rPr lang="en-US" altLang="zh-CN" sz="2400" dirty="0">
                <a:solidFill>
                  <a:srgbClr val="B50F0C"/>
                </a:solidFill>
                <a:cs typeface="+mn-ea"/>
                <a:sym typeface="+mn-lt"/>
              </a:rPr>
              <a:t> </a:t>
            </a:r>
            <a:r>
              <a:rPr lang="zh-CN" altLang="en-US" sz="3200" b="1" dirty="0">
                <a:solidFill>
                  <a:srgbClr val="B50F0C"/>
                </a:solidFill>
                <a:cs typeface="+mn-ea"/>
                <a:sym typeface="+mn-lt"/>
              </a:rPr>
              <a:t>解放全中国</a:t>
            </a:r>
          </a:p>
        </p:txBody>
      </p:sp>
      <p:pic>
        <p:nvPicPr>
          <p:cNvPr id="6" name="图片 5"/>
          <p:cNvPicPr>
            <a:picLocks noChangeAspect="1"/>
          </p:cNvPicPr>
          <p:nvPr/>
        </p:nvPicPr>
        <p:blipFill>
          <a:blip r:embed="rId3"/>
          <a:stretch>
            <a:fillRect/>
          </a:stretch>
        </p:blipFill>
        <p:spPr>
          <a:xfrm>
            <a:off x="5947772" y="1484633"/>
            <a:ext cx="6472828" cy="6472828"/>
          </a:xfrm>
          <a:prstGeom prst="rect">
            <a:avLst/>
          </a:prstGeom>
        </p:spPr>
      </p:pic>
      <p:sp>
        <p:nvSpPr>
          <p:cNvPr id="8" name="任意多边形: 形状 7"/>
          <p:cNvSpPr/>
          <p:nvPr/>
        </p:nvSpPr>
        <p:spPr>
          <a:xfrm>
            <a:off x="6972300" y="3752850"/>
            <a:ext cx="5010150" cy="1733550"/>
          </a:xfrm>
          <a:custGeom>
            <a:avLst/>
            <a:gdLst>
              <a:gd name="connsiteX0" fmla="*/ 0 w 5010150"/>
              <a:gd name="connsiteY0" fmla="*/ 285750 h 1733550"/>
              <a:gd name="connsiteX1" fmla="*/ 342900 w 5010150"/>
              <a:gd name="connsiteY1" fmla="*/ 1428750 h 1733550"/>
              <a:gd name="connsiteX2" fmla="*/ 1200150 w 5010150"/>
              <a:gd name="connsiteY2" fmla="*/ 1333500 h 1733550"/>
              <a:gd name="connsiteX3" fmla="*/ 3124200 w 5010150"/>
              <a:gd name="connsiteY3" fmla="*/ 1733550 h 1733550"/>
              <a:gd name="connsiteX4" fmla="*/ 4495800 w 5010150"/>
              <a:gd name="connsiteY4" fmla="*/ 1733550 h 1733550"/>
              <a:gd name="connsiteX5" fmla="*/ 5010150 w 5010150"/>
              <a:gd name="connsiteY5" fmla="*/ 457200 h 1733550"/>
              <a:gd name="connsiteX6" fmla="*/ 4724400 w 5010150"/>
              <a:gd name="connsiteY6" fmla="*/ 361950 h 1733550"/>
              <a:gd name="connsiteX7" fmla="*/ 4533900 w 5010150"/>
              <a:gd name="connsiteY7" fmla="*/ 304800 h 1733550"/>
              <a:gd name="connsiteX8" fmla="*/ 3524250 w 5010150"/>
              <a:gd name="connsiteY8" fmla="*/ 152400 h 1733550"/>
              <a:gd name="connsiteX9" fmla="*/ 1981200 w 5010150"/>
              <a:gd name="connsiteY9" fmla="*/ 57150 h 1733550"/>
              <a:gd name="connsiteX10" fmla="*/ 1276350 w 5010150"/>
              <a:gd name="connsiteY10" fmla="*/ 0 h 1733550"/>
              <a:gd name="connsiteX11" fmla="*/ 476250 w 5010150"/>
              <a:gd name="connsiteY11" fmla="*/ 190500 h 1733550"/>
              <a:gd name="connsiteX12" fmla="*/ 0 w 5010150"/>
              <a:gd name="connsiteY12" fmla="*/ 28575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0150" h="1733550">
                <a:moveTo>
                  <a:pt x="0" y="285750"/>
                </a:moveTo>
                <a:lnTo>
                  <a:pt x="342900" y="1428750"/>
                </a:lnTo>
                <a:lnTo>
                  <a:pt x="1200150" y="1333500"/>
                </a:lnTo>
                <a:lnTo>
                  <a:pt x="3124200" y="1733550"/>
                </a:lnTo>
                <a:lnTo>
                  <a:pt x="4495800" y="1733550"/>
                </a:lnTo>
                <a:lnTo>
                  <a:pt x="5010150" y="457200"/>
                </a:lnTo>
                <a:cubicBezTo>
                  <a:pt x="4583031" y="301884"/>
                  <a:pt x="4940679" y="423744"/>
                  <a:pt x="4724400" y="361950"/>
                </a:cubicBezTo>
                <a:cubicBezTo>
                  <a:pt x="4660655" y="343737"/>
                  <a:pt x="4533900" y="304800"/>
                  <a:pt x="4533900" y="304800"/>
                </a:cubicBezTo>
                <a:lnTo>
                  <a:pt x="3524250" y="152400"/>
                </a:lnTo>
                <a:lnTo>
                  <a:pt x="1981200" y="57150"/>
                </a:lnTo>
                <a:lnTo>
                  <a:pt x="1276350" y="0"/>
                </a:lnTo>
                <a:lnTo>
                  <a:pt x="476250" y="190500"/>
                </a:lnTo>
                <a:lnTo>
                  <a:pt x="0" y="285750"/>
                </a:lnTo>
                <a:close/>
              </a:path>
            </a:pathLst>
          </a:custGeom>
          <a:solidFill>
            <a:srgbClr val="D6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前言</a:t>
            </a:r>
          </a:p>
        </p:txBody>
      </p:sp>
      <p:sp>
        <p:nvSpPr>
          <p:cNvPr id="5" name="TextBox 27"/>
          <p:cNvSpPr txBox="1">
            <a:spLocks noChangeArrowheads="1"/>
          </p:cNvSpPr>
          <p:nvPr/>
        </p:nvSpPr>
        <p:spPr bwMode="auto">
          <a:xfrm>
            <a:off x="1548577" y="2627206"/>
            <a:ext cx="9094845" cy="320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43" tIns="60921" rIns="121843" bIns="6092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200000"/>
              </a:lnSpc>
              <a:defRPr/>
            </a:pPr>
            <a:r>
              <a:rPr lang="zh-CN" altLang="en-US" sz="2000" kern="0" dirty="0">
                <a:solidFill>
                  <a:srgbClr val="C00000"/>
                </a:solidFill>
                <a:latin typeface="+mn-lt"/>
                <a:ea typeface="+mn-ea"/>
                <a:cs typeface="+mn-ea"/>
                <a:sym typeface="+mn-lt"/>
              </a:rPr>
              <a:t> 中国人民解放军是在中国共产党的领导下，以马克思列宁主义、毛泽东思想为指导，紧密依靠人民群众，进行了，历经艰难曲折，由小到大，由弱到强，战胜了国内外的强大敌人，为中国人民的</a:t>
            </a:r>
            <a:r>
              <a:rPr lang="zh-CN" altLang="en-US" sz="2000" b="1" kern="0" dirty="0">
                <a:solidFill>
                  <a:srgbClr val="C00000"/>
                </a:solidFill>
                <a:latin typeface="+mn-lt"/>
                <a:ea typeface="+mn-ea"/>
                <a:cs typeface="+mn-ea"/>
                <a:sym typeface="+mn-lt"/>
              </a:rPr>
              <a:t>土地革命战争、抗日战争和解放战争</a:t>
            </a:r>
            <a:r>
              <a:rPr lang="zh-CN" altLang="en-US" sz="2000" kern="0" dirty="0">
                <a:solidFill>
                  <a:srgbClr val="C00000"/>
                </a:solidFill>
                <a:latin typeface="+mn-lt"/>
                <a:ea typeface="+mn-ea"/>
                <a:cs typeface="+mn-ea"/>
                <a:sym typeface="+mn-lt"/>
              </a:rPr>
              <a:t>解放事业立下不朽功勋，赢得全国各族人民的爱戴与拥护。</a:t>
            </a:r>
          </a:p>
          <a:p>
            <a:pPr algn="ctr">
              <a:lnSpc>
                <a:spcPct val="200000"/>
              </a:lnSpc>
              <a:defRPr/>
            </a:pPr>
            <a:r>
              <a:rPr lang="zh-CN" altLang="en-US" sz="2000" kern="0" dirty="0">
                <a:solidFill>
                  <a:srgbClr val="C00000"/>
                </a:solidFill>
                <a:latin typeface="+mn-lt"/>
                <a:ea typeface="+mn-ea"/>
                <a:cs typeface="+mn-ea"/>
                <a:sym typeface="+mn-lt"/>
              </a:rPr>
              <a:t>       </a:t>
            </a:r>
            <a:endParaRPr lang="zh-CN" altLang="en-US" sz="2800" dirty="0">
              <a:solidFill>
                <a:srgbClr val="C00000"/>
              </a:solidFill>
              <a:latin typeface="+mn-lt"/>
              <a:ea typeface="+mn-ea"/>
              <a:cs typeface="+mn-ea"/>
              <a:sym typeface="+mn-lt"/>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452516" y="1174537"/>
            <a:ext cx="5210768" cy="4508927"/>
            <a:chOff x="3609283" y="1211049"/>
            <a:chExt cx="5210768" cy="4508927"/>
          </a:xfrm>
        </p:grpSpPr>
        <p:sp>
          <p:nvSpPr>
            <p:cNvPr id="10" name="文本框 9"/>
            <p:cNvSpPr txBox="1"/>
            <p:nvPr/>
          </p:nvSpPr>
          <p:spPr>
            <a:xfrm>
              <a:off x="4002793" y="1211049"/>
              <a:ext cx="4499950" cy="4508927"/>
            </a:xfrm>
            <a:prstGeom prst="rect">
              <a:avLst/>
            </a:prstGeom>
            <a:noFill/>
          </p:spPr>
          <p:txBody>
            <a:bodyPr wrap="none" rtlCol="0">
              <a:spAutoFit/>
            </a:bodyPr>
            <a:lstStyle/>
            <a:p>
              <a:pPr algn="ctr"/>
              <a:r>
                <a:rPr lang="en-US" altLang="zh-CN" sz="28700" dirty="0">
                  <a:solidFill>
                    <a:srgbClr val="CD0F19"/>
                  </a:solidFill>
                  <a:cs typeface="+mn-ea"/>
                  <a:sym typeface="+mn-lt"/>
                </a:rPr>
                <a:t>04</a:t>
              </a:r>
              <a:endParaRPr lang="zh-CN" altLang="en-US" sz="28700" dirty="0">
                <a:solidFill>
                  <a:srgbClr val="CD0F19"/>
                </a:solidFill>
                <a:cs typeface="+mn-ea"/>
                <a:sym typeface="+mn-lt"/>
              </a:endParaRPr>
            </a:p>
          </p:txBody>
        </p:sp>
        <p:sp useBgFill="1">
          <p:nvSpPr>
            <p:cNvPr id="11" name="TextBox 124"/>
            <p:cNvSpPr txBox="1"/>
            <p:nvPr/>
          </p:nvSpPr>
          <p:spPr bwMode="auto">
            <a:xfrm>
              <a:off x="3609283" y="2742237"/>
              <a:ext cx="5210768" cy="1446550"/>
            </a:xfrm>
            <a:prstGeom prst="rect">
              <a:avLst/>
            </a:prstGeom>
          </p:spPr>
          <p:txBody>
            <a:bodyPr wrap="square">
              <a:spAutoFit/>
            </a:bodyPr>
            <a:lstStyle/>
            <a:p>
              <a:pPr algn="ctr">
                <a:defRPr/>
              </a:pPr>
              <a:r>
                <a:rPr lang="zh-CN" altLang="en-US" sz="4400" spc="600" dirty="0">
                  <a:solidFill>
                    <a:srgbClr val="CD0F19"/>
                  </a:solidFill>
                  <a:cs typeface="+mn-ea"/>
                  <a:sym typeface="+mn-lt"/>
                </a:rPr>
                <a:t>改革强军与中国特色强军之路</a:t>
              </a:r>
            </a:p>
          </p:txBody>
        </p:sp>
      </p:grpSp>
      <p:pic>
        <p:nvPicPr>
          <p:cNvPr id="12" name="图片 11"/>
          <p:cNvPicPr>
            <a:picLocks noChangeAspect="1"/>
          </p:cNvPicPr>
          <p:nvPr/>
        </p:nvPicPr>
        <p:blipFill>
          <a:blip r:embed="rId3" cstate="screen">
            <a:duotone>
              <a:prstClr val="black"/>
              <a:schemeClr val="tx2">
                <a:tint val="45000"/>
                <a:satMod val="400000"/>
              </a:schemeClr>
            </a:duotone>
          </a:blip>
          <a:stretch>
            <a:fillRect/>
          </a:stretch>
        </p:blipFill>
        <p:spPr>
          <a:xfrm>
            <a:off x="15188" y="4378417"/>
            <a:ext cx="12192000" cy="2479583"/>
          </a:xfrm>
          <a:prstGeom prst="rect">
            <a:avLst/>
          </a:prstGeom>
        </p:spPr>
      </p:pic>
      <p:pic>
        <p:nvPicPr>
          <p:cNvPr id="8" name="图片 7" descr="图片包含 红色&#10;&#10;已生成高可信度的说明"/>
          <p:cNvPicPr>
            <a:picLocks noChangeAspect="1"/>
          </p:cNvPicPr>
          <p:nvPr/>
        </p:nvPicPr>
        <p:blipFill>
          <a:blip r:embed="rId4" cstate="screen"/>
          <a:stretch>
            <a:fillRect/>
          </a:stretch>
        </p:blipFill>
        <p:spPr>
          <a:xfrm>
            <a:off x="3782706" y="0"/>
            <a:ext cx="8409293" cy="5848350"/>
          </a:xfrm>
          <a:prstGeom prst="rect">
            <a:avLst/>
          </a:prstGeom>
        </p:spPr>
      </p:pic>
    </p:spTree>
  </p:cSld>
  <p:clrMapOvr>
    <a:masterClrMapping/>
  </p:clrMapOvr>
  <p:transition spd="slow" advTm="1000">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kern="300" dirty="0">
                <a:latin typeface="+mn-lt"/>
                <a:ea typeface="+mn-ea"/>
                <a:cs typeface="+mn-ea"/>
                <a:sym typeface="+mn-lt"/>
              </a:rPr>
              <a:t>武装力量主要构成</a:t>
            </a:r>
            <a:endParaRPr lang="zh-CN" altLang="en-US" dirty="0">
              <a:latin typeface="+mn-lt"/>
              <a:ea typeface="+mn-ea"/>
              <a:cs typeface="+mn-ea"/>
              <a:sym typeface="+mn-lt"/>
            </a:endParaRPr>
          </a:p>
        </p:txBody>
      </p:sp>
      <p:sp>
        <p:nvSpPr>
          <p:cNvPr id="4" name="矩形 3"/>
          <p:cNvSpPr/>
          <p:nvPr/>
        </p:nvSpPr>
        <p:spPr>
          <a:xfrm>
            <a:off x="886743" y="1873770"/>
            <a:ext cx="6639206" cy="3625801"/>
          </a:xfrm>
          <a:prstGeom prst="rect">
            <a:avLst/>
          </a:prstGeom>
        </p:spPr>
        <p:txBody>
          <a:bodyPr wrap="square">
            <a:spAutoFit/>
          </a:bodyPr>
          <a:lstStyle/>
          <a:p>
            <a:pPr>
              <a:lnSpc>
                <a:spcPts val="3500"/>
              </a:lnSpc>
            </a:pPr>
            <a:r>
              <a:rPr lang="zh-CN" altLang="en-US" sz="2400" b="1" dirty="0">
                <a:solidFill>
                  <a:srgbClr val="C00000"/>
                </a:solidFill>
                <a:cs typeface="+mn-ea"/>
                <a:sym typeface="+mn-lt"/>
              </a:rPr>
              <a:t>中国人民解放军陆军</a:t>
            </a:r>
            <a:r>
              <a:rPr lang="zh-CN" altLang="en-US" dirty="0">
                <a:solidFill>
                  <a:srgbClr val="C00000"/>
                </a:solidFill>
                <a:cs typeface="+mn-ea"/>
                <a:sym typeface="+mn-lt"/>
              </a:rPr>
              <a:t>（</a:t>
            </a:r>
            <a:r>
              <a:rPr lang="en-US" altLang="zh-CN" dirty="0">
                <a:solidFill>
                  <a:srgbClr val="C00000"/>
                </a:solidFill>
                <a:cs typeface="+mn-ea"/>
                <a:sym typeface="+mn-lt"/>
              </a:rPr>
              <a:t>The people's Liberation Army Chinese</a:t>
            </a:r>
            <a:r>
              <a:rPr lang="zh-CN" altLang="en-US" dirty="0">
                <a:solidFill>
                  <a:srgbClr val="C00000"/>
                </a:solidFill>
                <a:cs typeface="+mn-ea"/>
                <a:sym typeface="+mn-lt"/>
              </a:rPr>
              <a:t>）</a:t>
            </a:r>
            <a:r>
              <a:rPr lang="zh-CN" altLang="en-US" dirty="0">
                <a:solidFill>
                  <a:srgbClr val="574343"/>
                </a:solidFill>
                <a:cs typeface="+mn-ea"/>
                <a:sym typeface="+mn-lt"/>
              </a:rPr>
              <a:t>是人民解放军的主要军种，是陆地作战的主力，是人民解放军各军兵种历史最久，在新中国建立后的历次作战中发挥最出色的，也是社会主义现代化建设和各种抢险救灾中的中间力量。中国人民解放军陆军主要由步兵（摩托化步兵、机械化步兵）、炮兵（地面炮兵、高射炮兵）、装甲兵、工程兵、通讯兵、防化兵和侦察兵、电子对抗、汽车兵、测绘兵、气象兵等专业部队组成。</a:t>
            </a:r>
          </a:p>
        </p:txBody>
      </p:sp>
      <p:pic>
        <p:nvPicPr>
          <p:cNvPr id="5" name="图片 4"/>
          <p:cNvPicPr>
            <a:picLocks noChangeAspect="1"/>
          </p:cNvPicPr>
          <p:nvPr/>
        </p:nvPicPr>
        <p:blipFill>
          <a:blip r:embed="rId3" cstate="screen"/>
          <a:stretch>
            <a:fillRect/>
          </a:stretch>
        </p:blipFill>
        <p:spPr>
          <a:xfrm>
            <a:off x="5552794" y="2593400"/>
            <a:ext cx="6639206" cy="4264600"/>
          </a:xfrm>
          <a:prstGeom prst="rect">
            <a:avLst/>
          </a:prstGeom>
        </p:spPr>
      </p:pic>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kern="300" dirty="0">
                <a:solidFill>
                  <a:srgbClr val="C7121B"/>
                </a:solidFill>
                <a:latin typeface="+mn-lt"/>
                <a:ea typeface="+mn-ea"/>
                <a:cs typeface="+mn-ea"/>
                <a:sym typeface="+mn-lt"/>
              </a:rPr>
              <a:t>武装力量主要构成</a:t>
            </a:r>
            <a:endParaRPr lang="zh-CN" altLang="en-US" dirty="0">
              <a:solidFill>
                <a:srgbClr val="C7121B"/>
              </a:solidFill>
              <a:latin typeface="+mn-lt"/>
              <a:ea typeface="+mn-ea"/>
              <a:cs typeface="+mn-ea"/>
              <a:sym typeface="+mn-lt"/>
            </a:endParaRPr>
          </a:p>
        </p:txBody>
      </p:sp>
      <p:sp>
        <p:nvSpPr>
          <p:cNvPr id="4" name="矩形 3"/>
          <p:cNvSpPr/>
          <p:nvPr/>
        </p:nvSpPr>
        <p:spPr>
          <a:xfrm>
            <a:off x="4838419" y="2049578"/>
            <a:ext cx="6639206" cy="3824573"/>
          </a:xfrm>
          <a:prstGeom prst="rect">
            <a:avLst/>
          </a:prstGeom>
        </p:spPr>
        <p:txBody>
          <a:bodyPr wrap="square">
            <a:spAutoFit/>
          </a:bodyPr>
          <a:lstStyle/>
          <a:p>
            <a:pPr>
              <a:lnSpc>
                <a:spcPts val="3700"/>
              </a:lnSpc>
            </a:pPr>
            <a:r>
              <a:rPr lang="zh-CN" altLang="en-US" sz="2400" b="1" dirty="0">
                <a:solidFill>
                  <a:srgbClr val="C00000"/>
                </a:solidFill>
                <a:cs typeface="+mn-ea"/>
                <a:sym typeface="+mn-lt"/>
              </a:rPr>
              <a:t>中国人民解放军海军</a:t>
            </a:r>
            <a:r>
              <a:rPr lang="zh-CN" altLang="en-US" dirty="0">
                <a:solidFill>
                  <a:srgbClr val="C00000"/>
                </a:solidFill>
                <a:cs typeface="+mn-ea"/>
                <a:sym typeface="+mn-lt"/>
              </a:rPr>
              <a:t>（</a:t>
            </a:r>
            <a:r>
              <a:rPr lang="en-US" altLang="zh-CN" dirty="0">
                <a:solidFill>
                  <a:srgbClr val="C00000"/>
                </a:solidFill>
                <a:cs typeface="+mn-ea"/>
                <a:sym typeface="+mn-lt"/>
              </a:rPr>
              <a:t>The people's Liberation Army Navy China</a:t>
            </a:r>
            <a:r>
              <a:rPr lang="zh-CN" altLang="en-US" dirty="0">
                <a:solidFill>
                  <a:srgbClr val="C00000"/>
                </a:solidFill>
                <a:cs typeface="+mn-ea"/>
                <a:sym typeface="+mn-lt"/>
              </a:rPr>
              <a:t>）</a:t>
            </a:r>
            <a:r>
              <a:rPr lang="zh-CN" altLang="en-US" dirty="0">
                <a:solidFill>
                  <a:srgbClr val="574343"/>
                </a:solidFill>
                <a:cs typeface="+mn-ea"/>
                <a:sym typeface="+mn-lt"/>
              </a:rPr>
              <a:t>是中华人民共和国的海上武装力量，中国人民解放军的海上分支。中国人民解放军海军是中国人民解放军中以舰艇部队和海军航空兵为主体，其主要任务是独立或协同陆军、空军防御敌人从海上的入侵，保卫领海主权，维护海洋权益。其作战部队</a:t>
            </a:r>
            <a:r>
              <a:rPr lang="en-US" altLang="zh-CN" dirty="0">
                <a:solidFill>
                  <a:srgbClr val="574343"/>
                </a:solidFill>
                <a:cs typeface="+mn-ea"/>
                <a:sym typeface="+mn-lt"/>
              </a:rPr>
              <a:t>——</a:t>
            </a:r>
            <a:r>
              <a:rPr lang="zh-CN" altLang="en-US" dirty="0">
                <a:solidFill>
                  <a:srgbClr val="574343"/>
                </a:solidFill>
                <a:cs typeface="+mn-ea"/>
                <a:sym typeface="+mn-lt"/>
              </a:rPr>
              <a:t>除了海军总部直辖外，分布于北海、东海、南海三支舰队中。海军是海上作战的主力，具有在水面、水中、空中作战的能力。</a:t>
            </a:r>
          </a:p>
        </p:txBody>
      </p:sp>
      <p:pic>
        <p:nvPicPr>
          <p:cNvPr id="5" name="图片 4"/>
          <p:cNvPicPr>
            <a:picLocks noChangeAspect="1"/>
          </p:cNvPicPr>
          <p:nvPr/>
        </p:nvPicPr>
        <p:blipFill>
          <a:blip r:embed="rId3" cstate="screen"/>
          <a:stretch>
            <a:fillRect/>
          </a:stretch>
        </p:blipFill>
        <p:spPr>
          <a:xfrm>
            <a:off x="0" y="3721315"/>
            <a:ext cx="4838419" cy="3107890"/>
          </a:xfrm>
          <a:prstGeom prst="rect">
            <a:avLst/>
          </a:prstGeom>
        </p:spPr>
      </p:pic>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kern="300" dirty="0">
                <a:solidFill>
                  <a:srgbClr val="C7121B"/>
                </a:solidFill>
                <a:latin typeface="+mn-lt"/>
                <a:ea typeface="+mn-ea"/>
                <a:cs typeface="+mn-ea"/>
                <a:sym typeface="+mn-lt"/>
              </a:rPr>
              <a:t>实现强军梦对的重大战略意义</a:t>
            </a:r>
            <a:endParaRPr lang="zh-CN" altLang="en-US" dirty="0">
              <a:solidFill>
                <a:srgbClr val="C7121B"/>
              </a:solidFill>
              <a:latin typeface="+mn-lt"/>
              <a:ea typeface="+mn-ea"/>
              <a:cs typeface="+mn-ea"/>
              <a:sym typeface="+mn-lt"/>
            </a:endParaRPr>
          </a:p>
        </p:txBody>
      </p:sp>
      <p:grpSp>
        <p:nvGrpSpPr>
          <p:cNvPr id="4" name="组合 3"/>
          <p:cNvGrpSpPr/>
          <p:nvPr/>
        </p:nvGrpSpPr>
        <p:grpSpPr>
          <a:xfrm>
            <a:off x="1120805" y="1334497"/>
            <a:ext cx="10287000" cy="3159840"/>
            <a:chOff x="1009151" y="1669534"/>
            <a:chExt cx="10287000" cy="3159840"/>
          </a:xfrm>
        </p:grpSpPr>
        <p:sp>
          <p:nvSpPr>
            <p:cNvPr id="5" name="矩形 4"/>
            <p:cNvSpPr/>
            <p:nvPr/>
          </p:nvSpPr>
          <p:spPr>
            <a:xfrm>
              <a:off x="1009151" y="2685197"/>
              <a:ext cx="10287000" cy="2144177"/>
            </a:xfrm>
            <a:prstGeom prst="rect">
              <a:avLst/>
            </a:prstGeom>
          </p:spPr>
          <p:txBody>
            <a:bodyPr wrap="square">
              <a:spAutoFit/>
            </a:bodyPr>
            <a:lstStyle/>
            <a:p>
              <a:pPr>
                <a:lnSpc>
                  <a:spcPts val="3200"/>
                </a:lnSpc>
              </a:pPr>
              <a:r>
                <a:rPr lang="zh-CN" altLang="en-US" sz="2000" dirty="0">
                  <a:solidFill>
                    <a:srgbClr val="574343"/>
                  </a:solidFill>
                  <a:cs typeface="+mn-ea"/>
                  <a:sym typeface="+mn-lt"/>
                </a:rPr>
                <a:t>      实现中华民族伟大复兴的中国梦，就是要把我国建设成为富强民主文明和谐的社会主义现代化国家，这是坚持和发展中国特色社会主义的总任务。国防和军队建设是中国特色社会主义事业总体布局的重要组成部分，这决定了强军战略是强国战略的重要组成部分。强军梦不仅是中国梦的内在组成，也是其坚强支撑。这一点，对于我们实现中国梦，具有根本性战略意义。</a:t>
              </a:r>
            </a:p>
          </p:txBody>
        </p:sp>
        <p:sp>
          <p:nvSpPr>
            <p:cNvPr id="6" name="矩形 5"/>
            <p:cNvSpPr/>
            <p:nvPr/>
          </p:nvSpPr>
          <p:spPr>
            <a:xfrm>
              <a:off x="4312500" y="1669534"/>
              <a:ext cx="3567002" cy="906915"/>
            </a:xfrm>
            <a:prstGeom prst="rect">
              <a:avLst/>
            </a:prstGeom>
          </p:spPr>
          <p:txBody>
            <a:bodyPr wrap="none">
              <a:spAutoFit/>
            </a:bodyPr>
            <a:lstStyle/>
            <a:p>
              <a:pPr algn="ctr">
                <a:lnSpc>
                  <a:spcPct val="150000"/>
                </a:lnSpc>
              </a:pPr>
              <a:r>
                <a:rPr lang="zh-CN" altLang="en-US" sz="4000" b="1" dirty="0">
                  <a:solidFill>
                    <a:srgbClr val="B50F0C"/>
                  </a:solidFill>
                  <a:cs typeface="+mn-ea"/>
                  <a:sym typeface="+mn-lt"/>
                </a:rPr>
                <a:t>强军梦  中国梦</a:t>
              </a:r>
            </a:p>
          </p:txBody>
        </p:sp>
      </p:grpSp>
      <p:pic>
        <p:nvPicPr>
          <p:cNvPr id="7" name="图片 6"/>
          <p:cNvPicPr>
            <a:picLocks noChangeAspect="1"/>
          </p:cNvPicPr>
          <p:nvPr/>
        </p:nvPicPr>
        <p:blipFill>
          <a:blip r:embed="rId3"/>
          <a:stretch>
            <a:fillRect/>
          </a:stretch>
        </p:blipFill>
        <p:spPr>
          <a:xfrm>
            <a:off x="-19050" y="2708054"/>
            <a:ext cx="6381750" cy="6381750"/>
          </a:xfrm>
          <a:prstGeom prst="rect">
            <a:avLst/>
          </a:prstGeom>
        </p:spPr>
      </p:pic>
      <p:pic>
        <p:nvPicPr>
          <p:cNvPr id="10" name="图片 9"/>
          <p:cNvPicPr>
            <a:picLocks noChangeAspect="1"/>
          </p:cNvPicPr>
          <p:nvPr/>
        </p:nvPicPr>
        <p:blipFill>
          <a:blip r:embed="rId3"/>
          <a:stretch>
            <a:fillRect/>
          </a:stretch>
        </p:blipFill>
        <p:spPr>
          <a:xfrm>
            <a:off x="5638800" y="2693000"/>
            <a:ext cx="6381750" cy="6381750"/>
          </a:xfrm>
          <a:prstGeom prst="rect">
            <a:avLst/>
          </a:prstGeom>
        </p:spPr>
      </p:pic>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图片包含 户外艺术系列, 就坐&#10;&#10;已生成高可信度的说明"/>
          <p:cNvPicPr>
            <a:picLocks noChangeAspect="1"/>
          </p:cNvPicPr>
          <p:nvPr/>
        </p:nvPicPr>
        <p:blipFill rotWithShape="1">
          <a:blip r:embed="rId3" cstate="screen"/>
          <a:srcRect/>
          <a:stretch>
            <a:fillRect/>
          </a:stretch>
        </p:blipFill>
        <p:spPr>
          <a:xfrm>
            <a:off x="1716570" y="742950"/>
            <a:ext cx="8758859" cy="4762500"/>
          </a:xfrm>
          <a:prstGeom prst="rect">
            <a:avLst/>
          </a:prstGeom>
        </p:spPr>
      </p:pic>
      <p:sp>
        <p:nvSpPr>
          <p:cNvPr id="28" name="文本框 27"/>
          <p:cNvSpPr txBox="1"/>
          <p:nvPr/>
        </p:nvSpPr>
        <p:spPr>
          <a:xfrm>
            <a:off x="3493365" y="5000499"/>
            <a:ext cx="5205271" cy="584775"/>
          </a:xfrm>
          <a:prstGeom prst="rect">
            <a:avLst/>
          </a:prstGeom>
          <a:noFill/>
        </p:spPr>
        <p:txBody>
          <a:bodyPr wrap="none" rtlCol="0">
            <a:spAutoFit/>
          </a:bodyPr>
          <a:lstStyle/>
          <a:p>
            <a:r>
              <a:rPr lang="zh-CN" altLang="en-US" sz="3200" b="1" dirty="0">
                <a:cs typeface="+mn-ea"/>
                <a:sym typeface="+mn-lt"/>
              </a:rPr>
              <a:t>中国人民解放军建军纪念日</a:t>
            </a:r>
          </a:p>
        </p:txBody>
      </p:sp>
      <p:pic>
        <p:nvPicPr>
          <p:cNvPr id="21" name="图片 20"/>
          <p:cNvPicPr>
            <a:picLocks noChangeAspect="1"/>
          </p:cNvPicPr>
          <p:nvPr/>
        </p:nvPicPr>
        <p:blipFill>
          <a:blip r:embed="rId4" cstate="screen"/>
          <a:stretch>
            <a:fillRect/>
          </a:stretch>
        </p:blipFill>
        <p:spPr>
          <a:xfrm>
            <a:off x="8946904" y="-45830"/>
            <a:ext cx="3245095" cy="2522330"/>
          </a:xfrm>
          <a:prstGeom prst="rect">
            <a:avLst/>
          </a:prstGeom>
        </p:spPr>
      </p:pic>
      <p:pic>
        <p:nvPicPr>
          <p:cNvPr id="24" name="图片 23"/>
          <p:cNvPicPr>
            <a:picLocks noChangeAspect="1"/>
          </p:cNvPicPr>
          <p:nvPr/>
        </p:nvPicPr>
        <p:blipFill>
          <a:blip r:embed="rId5" cstate="screen"/>
          <a:stretch>
            <a:fillRect/>
          </a:stretch>
        </p:blipFill>
        <p:spPr>
          <a:xfrm>
            <a:off x="-77283" y="4041067"/>
            <a:ext cx="1560385" cy="3310780"/>
          </a:xfrm>
          <a:prstGeom prst="rect">
            <a:avLst/>
          </a:prstGeom>
        </p:spPr>
      </p:pic>
      <p:pic>
        <p:nvPicPr>
          <p:cNvPr id="3" name="图片 2"/>
          <p:cNvPicPr>
            <a:picLocks noChangeAspect="1"/>
          </p:cNvPicPr>
          <p:nvPr/>
        </p:nvPicPr>
        <p:blipFill>
          <a:blip r:embed="rId6"/>
          <a:stretch>
            <a:fillRect/>
          </a:stretch>
        </p:blipFill>
        <p:spPr>
          <a:xfrm>
            <a:off x="2465517" y="2017680"/>
            <a:ext cx="7260965" cy="2213040"/>
          </a:xfrm>
          <a:prstGeom prst="rect">
            <a:avLst/>
          </a:prstGeom>
        </p:spPr>
      </p:pic>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Lst>
          </a:blip>
          <a:stretch>
            <a:fillRect/>
          </a:stretch>
        </p:blipFill>
        <p:spPr>
          <a:xfrm>
            <a:off x="-1199429" y="356219"/>
            <a:ext cx="5546639" cy="6858000"/>
          </a:xfrm>
          <a:prstGeom prst="rect">
            <a:avLst/>
          </a:prstGeom>
        </p:spPr>
      </p:pic>
      <p:sp>
        <p:nvSpPr>
          <p:cNvPr id="14" name="文本框 13"/>
          <p:cNvSpPr txBox="1"/>
          <p:nvPr/>
        </p:nvSpPr>
        <p:spPr>
          <a:xfrm>
            <a:off x="3026782" y="2279238"/>
            <a:ext cx="2016224" cy="2554545"/>
          </a:xfrm>
          <a:prstGeom prst="rect">
            <a:avLst/>
          </a:prstGeom>
          <a:noFill/>
        </p:spPr>
        <p:txBody>
          <a:bodyPr wrap="square" rtlCol="0">
            <a:spAutoFit/>
          </a:bodyPr>
          <a:lstStyle/>
          <a:p>
            <a:pPr algn="ctr"/>
            <a:r>
              <a:rPr lang="zh-CN" altLang="en-US" sz="8000" dirty="0">
                <a:solidFill>
                  <a:srgbClr val="D40000"/>
                </a:solidFill>
                <a:cs typeface="+mn-ea"/>
                <a:sym typeface="+mn-lt"/>
              </a:rPr>
              <a:t>目录</a:t>
            </a:r>
          </a:p>
        </p:txBody>
      </p:sp>
      <p:grpSp>
        <p:nvGrpSpPr>
          <p:cNvPr id="4" name="组合 3"/>
          <p:cNvGrpSpPr/>
          <p:nvPr/>
        </p:nvGrpSpPr>
        <p:grpSpPr>
          <a:xfrm>
            <a:off x="5573161" y="1611387"/>
            <a:ext cx="2569827" cy="2101232"/>
            <a:chOff x="2668347" y="3687742"/>
            <a:chExt cx="1471652" cy="1203303"/>
          </a:xfrm>
        </p:grpSpPr>
        <p:sp>
          <p:nvSpPr>
            <p:cNvPr id="17" name="矩形 16"/>
            <p:cNvSpPr/>
            <p:nvPr/>
          </p:nvSpPr>
          <p:spPr>
            <a:xfrm>
              <a:off x="2668347" y="4344661"/>
              <a:ext cx="1471652" cy="546384"/>
            </a:xfrm>
            <a:prstGeom prst="rect">
              <a:avLst/>
            </a:prstGeom>
          </p:spPr>
          <p:txBody>
            <a:bodyPr wrap="square" lIns="0">
              <a:spAutoFit/>
            </a:bodyPr>
            <a:lstStyle/>
            <a:p>
              <a:pPr algn="ctr" fontAlgn="auto">
                <a:spcBef>
                  <a:spcPts val="0"/>
                </a:spcBef>
                <a:spcAft>
                  <a:spcPts val="0"/>
                </a:spcAft>
                <a:defRPr/>
              </a:pPr>
              <a:r>
                <a:rPr lang="zh-CN" altLang="en-US" sz="2800" spc="600" dirty="0">
                  <a:solidFill>
                    <a:srgbClr val="D40000"/>
                  </a:solidFill>
                  <a:cs typeface="+mn-ea"/>
                  <a:sym typeface="+mn-lt"/>
                </a:rPr>
                <a:t>土地革命时期</a:t>
              </a:r>
            </a:p>
          </p:txBody>
        </p:sp>
        <p:sp>
          <p:nvSpPr>
            <p:cNvPr id="26" name="矩形 25"/>
            <p:cNvSpPr/>
            <p:nvPr/>
          </p:nvSpPr>
          <p:spPr>
            <a:xfrm>
              <a:off x="3150173" y="3687742"/>
              <a:ext cx="508000" cy="508000"/>
            </a:xfrm>
            <a:prstGeom prst="rect">
              <a:avLst/>
            </a:prstGeom>
            <a:solidFill>
              <a:srgbClr val="C7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dirty="0">
                  <a:solidFill>
                    <a:schemeClr val="bg1"/>
                  </a:solidFill>
                  <a:cs typeface="+mn-ea"/>
                  <a:sym typeface="+mn-lt"/>
                </a:rPr>
                <a:t>1</a:t>
              </a:r>
              <a:endParaRPr lang="zh-CN" altLang="en-US" sz="8000" dirty="0">
                <a:solidFill>
                  <a:schemeClr val="bg1"/>
                </a:solidFill>
                <a:cs typeface="+mn-ea"/>
                <a:sym typeface="+mn-lt"/>
              </a:endParaRPr>
            </a:p>
          </p:txBody>
        </p:sp>
      </p:grpSp>
      <p:grpSp>
        <p:nvGrpSpPr>
          <p:cNvPr id="6" name="组合 5"/>
          <p:cNvGrpSpPr/>
          <p:nvPr/>
        </p:nvGrpSpPr>
        <p:grpSpPr>
          <a:xfrm>
            <a:off x="8673142" y="1561369"/>
            <a:ext cx="2569828" cy="2101571"/>
            <a:chOff x="7391846" y="3402886"/>
            <a:chExt cx="1471652" cy="1203497"/>
          </a:xfrm>
        </p:grpSpPr>
        <p:sp>
          <p:nvSpPr>
            <p:cNvPr id="18" name="矩形 17"/>
            <p:cNvSpPr/>
            <p:nvPr/>
          </p:nvSpPr>
          <p:spPr>
            <a:xfrm>
              <a:off x="7391846" y="4059999"/>
              <a:ext cx="1471652" cy="546384"/>
            </a:xfrm>
            <a:prstGeom prst="rect">
              <a:avLst/>
            </a:prstGeom>
          </p:spPr>
          <p:txBody>
            <a:bodyPr wrap="square" lIns="0">
              <a:spAutoFit/>
            </a:bodyPr>
            <a:lstStyle/>
            <a:p>
              <a:pPr algn="ctr">
                <a:defRPr/>
              </a:pPr>
              <a:r>
                <a:rPr lang="zh-CN" altLang="en-US" sz="2800" spc="600" dirty="0">
                  <a:solidFill>
                    <a:srgbClr val="D40000"/>
                  </a:solidFill>
                  <a:cs typeface="+mn-ea"/>
                  <a:sym typeface="+mn-lt"/>
                </a:rPr>
                <a:t>抗日战争时期</a:t>
              </a:r>
            </a:p>
          </p:txBody>
        </p:sp>
        <p:sp>
          <p:nvSpPr>
            <p:cNvPr id="27" name="矩形 26"/>
            <p:cNvSpPr/>
            <p:nvPr/>
          </p:nvSpPr>
          <p:spPr>
            <a:xfrm>
              <a:off x="7887901" y="3402886"/>
              <a:ext cx="514621" cy="506918"/>
            </a:xfrm>
            <a:prstGeom prst="rect">
              <a:avLst/>
            </a:prstGeom>
            <a:solidFill>
              <a:srgbClr val="C7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dirty="0">
                  <a:solidFill>
                    <a:schemeClr val="bg1"/>
                  </a:solidFill>
                  <a:cs typeface="+mn-ea"/>
                  <a:sym typeface="+mn-lt"/>
                </a:rPr>
                <a:t>2</a:t>
              </a:r>
              <a:endParaRPr lang="zh-CN" altLang="en-US" sz="8000" dirty="0">
                <a:solidFill>
                  <a:schemeClr val="bg1"/>
                </a:solidFill>
                <a:cs typeface="+mn-ea"/>
                <a:sym typeface="+mn-lt"/>
              </a:endParaRPr>
            </a:p>
          </p:txBody>
        </p:sp>
      </p:grpSp>
      <p:grpSp>
        <p:nvGrpSpPr>
          <p:cNvPr id="5" name="组合 4"/>
          <p:cNvGrpSpPr/>
          <p:nvPr/>
        </p:nvGrpSpPr>
        <p:grpSpPr>
          <a:xfrm>
            <a:off x="5573160" y="3689367"/>
            <a:ext cx="2569828" cy="2098523"/>
            <a:chOff x="3380461" y="5071229"/>
            <a:chExt cx="1471652" cy="1201751"/>
          </a:xfrm>
        </p:grpSpPr>
        <p:sp>
          <p:nvSpPr>
            <p:cNvPr id="19" name="矩形 18"/>
            <p:cNvSpPr/>
            <p:nvPr/>
          </p:nvSpPr>
          <p:spPr>
            <a:xfrm>
              <a:off x="3380461" y="5726596"/>
              <a:ext cx="1471652" cy="546384"/>
            </a:xfrm>
            <a:prstGeom prst="rect">
              <a:avLst/>
            </a:prstGeom>
          </p:spPr>
          <p:txBody>
            <a:bodyPr wrap="square" lIns="0">
              <a:spAutoFit/>
            </a:bodyPr>
            <a:lstStyle/>
            <a:p>
              <a:pPr algn="ctr">
                <a:defRPr/>
              </a:pPr>
              <a:r>
                <a:rPr lang="zh-CN" altLang="en-US" sz="2800" spc="600" dirty="0">
                  <a:solidFill>
                    <a:srgbClr val="D40000"/>
                  </a:solidFill>
                  <a:cs typeface="+mn-ea"/>
                  <a:sym typeface="+mn-lt"/>
                </a:rPr>
                <a:t>解放战争时期</a:t>
              </a:r>
            </a:p>
          </p:txBody>
        </p:sp>
        <p:sp>
          <p:nvSpPr>
            <p:cNvPr id="28" name="矩形 27"/>
            <p:cNvSpPr/>
            <p:nvPr/>
          </p:nvSpPr>
          <p:spPr>
            <a:xfrm>
              <a:off x="3862288" y="5071229"/>
              <a:ext cx="508000" cy="508000"/>
            </a:xfrm>
            <a:prstGeom prst="rect">
              <a:avLst/>
            </a:prstGeom>
            <a:solidFill>
              <a:srgbClr val="C7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dirty="0">
                  <a:solidFill>
                    <a:schemeClr val="bg1"/>
                  </a:solidFill>
                  <a:cs typeface="+mn-ea"/>
                  <a:sym typeface="+mn-lt"/>
                </a:rPr>
                <a:t>3</a:t>
              </a:r>
              <a:endParaRPr lang="zh-CN" altLang="en-US" sz="8000" dirty="0">
                <a:solidFill>
                  <a:schemeClr val="bg1"/>
                </a:solidFill>
                <a:cs typeface="+mn-ea"/>
                <a:sym typeface="+mn-lt"/>
              </a:endParaRPr>
            </a:p>
          </p:txBody>
        </p:sp>
      </p:grpSp>
      <p:grpSp>
        <p:nvGrpSpPr>
          <p:cNvPr id="7" name="组合 6"/>
          <p:cNvGrpSpPr/>
          <p:nvPr/>
        </p:nvGrpSpPr>
        <p:grpSpPr>
          <a:xfrm>
            <a:off x="8417677" y="3636106"/>
            <a:ext cx="3080760" cy="2536611"/>
            <a:chOff x="7129603" y="5071229"/>
            <a:chExt cx="1764246" cy="1452629"/>
          </a:xfrm>
        </p:grpSpPr>
        <p:sp>
          <p:nvSpPr>
            <p:cNvPr id="20" name="矩形 19"/>
            <p:cNvSpPr/>
            <p:nvPr/>
          </p:nvSpPr>
          <p:spPr>
            <a:xfrm>
              <a:off x="7129603" y="5730719"/>
              <a:ext cx="1764246" cy="793139"/>
            </a:xfrm>
            <a:prstGeom prst="rect">
              <a:avLst/>
            </a:prstGeom>
          </p:spPr>
          <p:txBody>
            <a:bodyPr wrap="square" lIns="0">
              <a:spAutoFit/>
            </a:bodyPr>
            <a:lstStyle/>
            <a:p>
              <a:pPr algn="ctr">
                <a:defRPr/>
              </a:pPr>
              <a:r>
                <a:rPr lang="zh-CN" altLang="en-US" sz="2800" spc="600" dirty="0">
                  <a:solidFill>
                    <a:srgbClr val="D40000"/>
                  </a:solidFill>
                  <a:cs typeface="+mn-ea"/>
                  <a:sym typeface="+mn-lt"/>
                </a:rPr>
                <a:t>改革强军与中国特色强军之路</a:t>
              </a:r>
            </a:p>
          </p:txBody>
        </p:sp>
        <p:sp>
          <p:nvSpPr>
            <p:cNvPr id="29" name="矩形 28"/>
            <p:cNvSpPr/>
            <p:nvPr/>
          </p:nvSpPr>
          <p:spPr>
            <a:xfrm>
              <a:off x="7757726" y="5071229"/>
              <a:ext cx="508000" cy="508000"/>
            </a:xfrm>
            <a:prstGeom prst="rect">
              <a:avLst/>
            </a:prstGeom>
            <a:solidFill>
              <a:srgbClr val="C7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dirty="0">
                  <a:solidFill>
                    <a:schemeClr val="bg1"/>
                  </a:solidFill>
                  <a:cs typeface="+mn-ea"/>
                  <a:sym typeface="+mn-lt"/>
                </a:rPr>
                <a:t>4</a:t>
              </a:r>
              <a:endParaRPr lang="zh-CN" altLang="en-US" sz="8000" dirty="0">
                <a:solidFill>
                  <a:schemeClr val="bg1"/>
                </a:solidFill>
                <a:cs typeface="+mn-ea"/>
                <a:sym typeface="+mn-lt"/>
              </a:endParaRPr>
            </a:p>
          </p:txBody>
        </p:sp>
      </p:grpSp>
    </p:spTree>
  </p:cSld>
  <p:clrMapOvr>
    <a:masterClrMapping/>
  </p:clrMapOvr>
  <p:transition spd="slow" advTm="100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图片包含 红色&#10;&#10;已生成高可信度的说明"/>
          <p:cNvPicPr>
            <a:picLocks noChangeAspect="1"/>
          </p:cNvPicPr>
          <p:nvPr/>
        </p:nvPicPr>
        <p:blipFill>
          <a:blip r:embed="rId3" cstate="screen"/>
          <a:stretch>
            <a:fillRect/>
          </a:stretch>
        </p:blipFill>
        <p:spPr>
          <a:xfrm>
            <a:off x="3782706" y="0"/>
            <a:ext cx="8409293" cy="5848350"/>
          </a:xfrm>
          <a:prstGeom prst="rect">
            <a:avLst/>
          </a:prstGeom>
        </p:spPr>
      </p:pic>
      <p:grpSp>
        <p:nvGrpSpPr>
          <p:cNvPr id="14" name="组合 13"/>
          <p:cNvGrpSpPr/>
          <p:nvPr/>
        </p:nvGrpSpPr>
        <p:grpSpPr>
          <a:xfrm>
            <a:off x="2609850" y="1174537"/>
            <a:ext cx="7029449" cy="4508927"/>
            <a:chOff x="2766617" y="1211049"/>
            <a:chExt cx="7029449" cy="4508927"/>
          </a:xfrm>
        </p:grpSpPr>
        <p:sp>
          <p:nvSpPr>
            <p:cNvPr id="4" name="文本框 3"/>
            <p:cNvSpPr txBox="1"/>
            <p:nvPr/>
          </p:nvSpPr>
          <p:spPr>
            <a:xfrm>
              <a:off x="4002791" y="1211049"/>
              <a:ext cx="4499951" cy="4508927"/>
            </a:xfrm>
            <a:prstGeom prst="rect">
              <a:avLst/>
            </a:prstGeom>
            <a:noFill/>
          </p:spPr>
          <p:txBody>
            <a:bodyPr wrap="none" rtlCol="0">
              <a:spAutoFit/>
            </a:bodyPr>
            <a:lstStyle/>
            <a:p>
              <a:pPr algn="ctr"/>
              <a:r>
                <a:rPr lang="en-US" altLang="zh-CN" sz="28700" dirty="0">
                  <a:solidFill>
                    <a:srgbClr val="CD0F19"/>
                  </a:solidFill>
                  <a:cs typeface="+mn-ea"/>
                  <a:sym typeface="+mn-lt"/>
                </a:rPr>
                <a:t>01</a:t>
              </a:r>
              <a:endParaRPr lang="zh-CN" altLang="en-US" sz="28700" dirty="0">
                <a:solidFill>
                  <a:srgbClr val="CD0F19"/>
                </a:solidFill>
                <a:cs typeface="+mn-ea"/>
                <a:sym typeface="+mn-lt"/>
              </a:endParaRPr>
            </a:p>
          </p:txBody>
        </p:sp>
        <p:sp useBgFill="1">
          <p:nvSpPr>
            <p:cNvPr id="3" name="TextBox 124"/>
            <p:cNvSpPr txBox="1"/>
            <p:nvPr/>
          </p:nvSpPr>
          <p:spPr bwMode="auto">
            <a:xfrm>
              <a:off x="2766617" y="3003847"/>
              <a:ext cx="7029449" cy="923330"/>
            </a:xfrm>
            <a:prstGeom prst="rect">
              <a:avLst/>
            </a:prstGeom>
          </p:spPr>
          <p:txBody>
            <a:bodyPr wrap="square">
              <a:spAutoFit/>
            </a:bodyPr>
            <a:lstStyle/>
            <a:p>
              <a:pPr algn="ctr">
                <a:defRPr/>
              </a:pPr>
              <a:r>
                <a:rPr lang="zh-CN" altLang="en-US" sz="5400" spc="600" dirty="0">
                  <a:solidFill>
                    <a:srgbClr val="CD0F19"/>
                  </a:solidFill>
                  <a:cs typeface="+mn-ea"/>
                  <a:sym typeface="+mn-lt"/>
                </a:rPr>
                <a:t>土地革命时期</a:t>
              </a:r>
            </a:p>
          </p:txBody>
        </p:sp>
      </p:grpSp>
      <p:pic>
        <p:nvPicPr>
          <p:cNvPr id="29" name="图片 28"/>
          <p:cNvPicPr>
            <a:picLocks noChangeAspect="1"/>
          </p:cNvPicPr>
          <p:nvPr/>
        </p:nvPicPr>
        <p:blipFill>
          <a:blip r:embed="rId4" cstate="screen">
            <a:duotone>
              <a:prstClr val="black"/>
              <a:schemeClr val="tx2">
                <a:tint val="45000"/>
                <a:satMod val="400000"/>
              </a:schemeClr>
            </a:duotone>
          </a:blip>
          <a:stretch>
            <a:fillRect/>
          </a:stretch>
        </p:blipFill>
        <p:spPr>
          <a:xfrm>
            <a:off x="15188" y="4378417"/>
            <a:ext cx="12192000" cy="2479583"/>
          </a:xfrm>
          <a:prstGeom prst="rect">
            <a:avLst/>
          </a:prstGeom>
        </p:spPr>
      </p:pic>
    </p:spTree>
  </p:cSld>
  <p:clrMapOvr>
    <a:masterClrMapping/>
  </p:clrMapOvr>
  <p:transition spd="slow" advTm="1000">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南昌起义</a:t>
            </a:r>
            <a:r>
              <a:rPr lang="en-US" altLang="zh-CN" dirty="0">
                <a:latin typeface="+mn-lt"/>
                <a:ea typeface="+mn-ea"/>
                <a:cs typeface="+mn-ea"/>
                <a:sym typeface="+mn-lt"/>
              </a:rPr>
              <a:t>-</a:t>
            </a:r>
            <a:r>
              <a:rPr lang="zh-CN" altLang="en-US" dirty="0">
                <a:latin typeface="+mn-lt"/>
                <a:ea typeface="+mn-ea"/>
                <a:cs typeface="+mn-ea"/>
                <a:sym typeface="+mn-lt"/>
              </a:rPr>
              <a:t>打响武装反抗第一枪</a:t>
            </a:r>
          </a:p>
        </p:txBody>
      </p:sp>
      <p:sp>
        <p:nvSpPr>
          <p:cNvPr id="4" name="PA_库_文本框 1"/>
          <p:cNvSpPr txBox="1"/>
          <p:nvPr>
            <p:custDataLst>
              <p:tags r:id="rId1"/>
            </p:custDataLst>
          </p:nvPr>
        </p:nvSpPr>
        <p:spPr>
          <a:xfrm>
            <a:off x="828600" y="1641652"/>
            <a:ext cx="6822137" cy="4854534"/>
          </a:xfrm>
          <a:prstGeom prst="rect">
            <a:avLst/>
          </a:prstGeom>
          <a:noFill/>
        </p:spPr>
        <p:txBody>
          <a:bodyPr wrap="square" rtlCol="0">
            <a:spAutoFit/>
          </a:bodyPr>
          <a:lstStyle/>
          <a:p>
            <a:pPr>
              <a:lnSpc>
                <a:spcPct val="150000"/>
              </a:lnSpc>
            </a:pPr>
            <a:r>
              <a:rPr lang="zh-CN" altLang="en-US" sz="2800" dirty="0">
                <a:solidFill>
                  <a:srgbClr val="C7121B"/>
                </a:solidFill>
                <a:cs typeface="+mn-ea"/>
                <a:sym typeface="+mn-lt"/>
              </a:rPr>
              <a:t>八一南昌起义</a:t>
            </a:r>
            <a:r>
              <a:rPr lang="zh-CN" altLang="en-US" sz="1600" dirty="0">
                <a:cs typeface="+mn-ea"/>
                <a:sym typeface="+mn-lt"/>
              </a:rPr>
              <a:t>常简称南昌起义或者八一起义，国民党称南昌暴动、南昌兵变。它指的是</a:t>
            </a:r>
            <a:r>
              <a:rPr lang="en-US" altLang="zh-CN" sz="1600" dirty="0">
                <a:cs typeface="+mn-ea"/>
                <a:sym typeface="+mn-lt"/>
              </a:rPr>
              <a:t>1927</a:t>
            </a:r>
            <a:r>
              <a:rPr lang="zh-CN" altLang="en-US" sz="1600" dirty="0">
                <a:cs typeface="+mn-ea"/>
                <a:sym typeface="+mn-lt"/>
              </a:rPr>
              <a:t>年</a:t>
            </a:r>
            <a:r>
              <a:rPr lang="en-US" altLang="zh-CN" sz="1600" dirty="0">
                <a:cs typeface="+mn-ea"/>
                <a:sym typeface="+mn-lt"/>
              </a:rPr>
              <a:t>8</a:t>
            </a:r>
            <a:r>
              <a:rPr lang="zh-CN" altLang="en-US" sz="1600" dirty="0">
                <a:cs typeface="+mn-ea"/>
                <a:sym typeface="+mn-lt"/>
              </a:rPr>
              <a:t>月</a:t>
            </a:r>
            <a:r>
              <a:rPr lang="en-US" altLang="zh-CN" sz="1600" dirty="0">
                <a:cs typeface="+mn-ea"/>
                <a:sym typeface="+mn-lt"/>
              </a:rPr>
              <a:t>1</a:t>
            </a:r>
            <a:r>
              <a:rPr lang="zh-CN" altLang="en-US" sz="1600" dirty="0">
                <a:cs typeface="+mn-ea"/>
                <a:sym typeface="+mn-lt"/>
              </a:rPr>
              <a:t>日由中国共产党在江西南昌发起的针对中国国民党反共政策的武装起义。</a:t>
            </a:r>
          </a:p>
          <a:p>
            <a:pPr>
              <a:lnSpc>
                <a:spcPct val="150000"/>
              </a:lnSpc>
            </a:pPr>
            <a:r>
              <a:rPr lang="zh-CN" altLang="en-US" sz="1600" dirty="0">
                <a:cs typeface="+mn-ea"/>
                <a:sym typeface="+mn-lt"/>
              </a:rPr>
              <a:t>南昌起义是土地革命战争时期，中共联合国民党左派，打响了武装反抗国民党反动派的第一枪，揭开了中国共产党独立领导武装斗争和创建革命军队的序幕。</a:t>
            </a:r>
          </a:p>
          <a:p>
            <a:pPr>
              <a:lnSpc>
                <a:spcPct val="150000"/>
              </a:lnSpc>
            </a:pPr>
            <a:r>
              <a:rPr lang="zh-CN" altLang="en-US" sz="1600" dirty="0">
                <a:cs typeface="+mn-ea"/>
                <a:sym typeface="+mn-lt"/>
              </a:rPr>
              <a:t>由周恩来、贺龙、叶挺、朱德、刘伯承、谭平山领导。贺龙在事件后加入中国共产党，领导人当中还有第</a:t>
            </a:r>
            <a:r>
              <a:rPr lang="en-US" altLang="zh-CN" sz="1600" dirty="0">
                <a:cs typeface="+mn-ea"/>
                <a:sym typeface="+mn-lt"/>
              </a:rPr>
              <a:t>20</a:t>
            </a:r>
            <a:r>
              <a:rPr lang="zh-CN" altLang="en-US" sz="1600" dirty="0">
                <a:cs typeface="+mn-ea"/>
                <a:sym typeface="+mn-lt"/>
              </a:rPr>
              <a:t>军的苏联军事顾问库马宁。</a:t>
            </a:r>
          </a:p>
          <a:p>
            <a:pPr>
              <a:lnSpc>
                <a:spcPct val="150000"/>
              </a:lnSpc>
            </a:pPr>
            <a:r>
              <a:rPr lang="en-US" altLang="zh-CN" sz="1600" dirty="0">
                <a:cs typeface="+mn-ea"/>
                <a:sym typeface="+mn-lt"/>
              </a:rPr>
              <a:t>1933</a:t>
            </a:r>
            <a:r>
              <a:rPr lang="zh-CN" altLang="en-US" sz="1600" dirty="0">
                <a:cs typeface="+mn-ea"/>
                <a:sym typeface="+mn-lt"/>
              </a:rPr>
              <a:t>年</a:t>
            </a:r>
            <a:r>
              <a:rPr lang="en-US" altLang="zh-CN" sz="1600" dirty="0">
                <a:cs typeface="+mn-ea"/>
                <a:sym typeface="+mn-lt"/>
              </a:rPr>
              <a:t>7</a:t>
            </a:r>
            <a:r>
              <a:rPr lang="zh-CN" altLang="en-US" sz="1600" dirty="0">
                <a:cs typeface="+mn-ea"/>
                <a:sym typeface="+mn-lt"/>
              </a:rPr>
              <a:t>月</a:t>
            </a:r>
            <a:r>
              <a:rPr lang="en-US" altLang="zh-CN" sz="1600" dirty="0">
                <a:cs typeface="+mn-ea"/>
                <a:sym typeface="+mn-lt"/>
              </a:rPr>
              <a:t>11</a:t>
            </a:r>
            <a:r>
              <a:rPr lang="zh-CN" altLang="en-US" sz="1600" dirty="0">
                <a:cs typeface="+mn-ea"/>
                <a:sym typeface="+mn-lt"/>
              </a:rPr>
              <a:t>日，中华苏维埃共和国临时中央政府根据中央革命军事委员会</a:t>
            </a:r>
            <a:r>
              <a:rPr lang="en-US" altLang="zh-CN" sz="1600" dirty="0">
                <a:cs typeface="+mn-ea"/>
                <a:sym typeface="+mn-lt"/>
              </a:rPr>
              <a:t>6</a:t>
            </a:r>
            <a:r>
              <a:rPr lang="zh-CN" altLang="en-US" sz="1600" dirty="0">
                <a:cs typeface="+mn-ea"/>
                <a:sym typeface="+mn-lt"/>
              </a:rPr>
              <a:t>月</a:t>
            </a:r>
            <a:r>
              <a:rPr lang="en-US" altLang="zh-CN" sz="1600" dirty="0">
                <a:cs typeface="+mn-ea"/>
                <a:sym typeface="+mn-lt"/>
              </a:rPr>
              <a:t>30</a:t>
            </a:r>
            <a:r>
              <a:rPr lang="zh-CN" altLang="en-US" sz="1600" dirty="0">
                <a:cs typeface="+mn-ea"/>
                <a:sym typeface="+mn-lt"/>
              </a:rPr>
              <a:t>日的建议，决定</a:t>
            </a:r>
            <a:r>
              <a:rPr lang="en-US" altLang="zh-CN" sz="1600" dirty="0">
                <a:cs typeface="+mn-ea"/>
                <a:sym typeface="+mn-lt"/>
              </a:rPr>
              <a:t>8</a:t>
            </a:r>
            <a:r>
              <a:rPr lang="zh-CN" altLang="en-US" sz="1600" dirty="0">
                <a:cs typeface="+mn-ea"/>
                <a:sym typeface="+mn-lt"/>
              </a:rPr>
              <a:t>月</a:t>
            </a:r>
            <a:r>
              <a:rPr lang="en-US" altLang="zh-CN" sz="1600" dirty="0">
                <a:cs typeface="+mn-ea"/>
                <a:sym typeface="+mn-lt"/>
              </a:rPr>
              <a:t>1</a:t>
            </a:r>
            <a:r>
              <a:rPr lang="zh-CN" altLang="en-US" sz="1600" dirty="0">
                <a:cs typeface="+mn-ea"/>
                <a:sym typeface="+mn-lt"/>
              </a:rPr>
              <a:t>日为中国工农红军成立纪念日。从此，</a:t>
            </a:r>
            <a:r>
              <a:rPr lang="en-US" altLang="zh-CN" sz="1600" dirty="0">
                <a:cs typeface="+mn-ea"/>
                <a:sym typeface="+mn-lt"/>
              </a:rPr>
              <a:t>8</a:t>
            </a:r>
            <a:r>
              <a:rPr lang="zh-CN" altLang="en-US" sz="1600" dirty="0">
                <a:cs typeface="+mn-ea"/>
                <a:sym typeface="+mn-lt"/>
              </a:rPr>
              <a:t>月</a:t>
            </a:r>
            <a:r>
              <a:rPr lang="en-US" altLang="zh-CN" sz="1600" dirty="0">
                <a:cs typeface="+mn-ea"/>
                <a:sym typeface="+mn-lt"/>
              </a:rPr>
              <a:t>1</a:t>
            </a:r>
            <a:r>
              <a:rPr lang="zh-CN" altLang="en-US" sz="1600" dirty="0">
                <a:cs typeface="+mn-ea"/>
                <a:sym typeface="+mn-lt"/>
              </a:rPr>
              <a:t>日成为中国工农红军和后来的中国人民解放军的建军节。</a:t>
            </a:r>
          </a:p>
          <a:p>
            <a:pPr>
              <a:lnSpc>
                <a:spcPct val="150000"/>
              </a:lnSpc>
            </a:pPr>
            <a:endParaRPr lang="zh-CN" altLang="en-US" sz="1600" dirty="0">
              <a:cs typeface="+mn-ea"/>
              <a:sym typeface="+mn-lt"/>
            </a:endParaRPr>
          </a:p>
        </p:txBody>
      </p:sp>
      <p:pic>
        <p:nvPicPr>
          <p:cNvPr id="5" name="图片 4"/>
          <p:cNvPicPr>
            <a:picLocks noChangeAspect="1"/>
          </p:cNvPicPr>
          <p:nvPr/>
        </p:nvPicPr>
        <p:blipFill>
          <a:blip r:embed="rId4" cstate="screen"/>
          <a:stretch>
            <a:fillRect/>
          </a:stretch>
        </p:blipFill>
        <p:spPr>
          <a:xfrm>
            <a:off x="7353300" y="1847850"/>
            <a:ext cx="5143500" cy="5143500"/>
          </a:xfrm>
          <a:prstGeom prst="rect">
            <a:avLst/>
          </a:prstGeom>
        </p:spPr>
      </p:pic>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kern="300" dirty="0">
                <a:latin typeface="+mn-lt"/>
                <a:ea typeface="+mn-ea"/>
                <a:cs typeface="+mn-ea"/>
                <a:sym typeface="+mn-lt"/>
              </a:rPr>
              <a:t>八一建军节的确立</a:t>
            </a:r>
            <a:endParaRPr lang="zh-CN" altLang="en-US" dirty="0">
              <a:latin typeface="+mn-lt"/>
              <a:ea typeface="+mn-ea"/>
              <a:cs typeface="+mn-ea"/>
              <a:sym typeface="+mn-lt"/>
            </a:endParaRPr>
          </a:p>
        </p:txBody>
      </p:sp>
      <p:sp>
        <p:nvSpPr>
          <p:cNvPr id="5" name="矩形 4"/>
          <p:cNvSpPr/>
          <p:nvPr/>
        </p:nvSpPr>
        <p:spPr>
          <a:xfrm>
            <a:off x="1133713" y="2160768"/>
            <a:ext cx="6276737" cy="3454279"/>
          </a:xfrm>
          <a:prstGeom prst="rect">
            <a:avLst/>
          </a:prstGeom>
        </p:spPr>
        <p:txBody>
          <a:bodyPr wrap="square">
            <a:spAutoFit/>
          </a:bodyPr>
          <a:lstStyle/>
          <a:p>
            <a:pPr>
              <a:lnSpc>
                <a:spcPct val="150000"/>
              </a:lnSpc>
            </a:pPr>
            <a:r>
              <a:rPr lang="en-US" altLang="zh-CN" sz="2800" b="1" dirty="0">
                <a:solidFill>
                  <a:srgbClr val="C00000"/>
                </a:solidFill>
                <a:cs typeface="+mn-ea"/>
                <a:sym typeface="+mn-lt"/>
              </a:rPr>
              <a:t>1933</a:t>
            </a:r>
            <a:r>
              <a:rPr lang="zh-CN" altLang="en-US" sz="2800" b="1" dirty="0">
                <a:solidFill>
                  <a:srgbClr val="C00000"/>
                </a:solidFill>
                <a:cs typeface="+mn-ea"/>
                <a:sym typeface="+mn-lt"/>
              </a:rPr>
              <a:t>年</a:t>
            </a:r>
            <a:r>
              <a:rPr lang="en-US" altLang="zh-CN" sz="2800" b="1" dirty="0">
                <a:solidFill>
                  <a:srgbClr val="C00000"/>
                </a:solidFill>
                <a:cs typeface="+mn-ea"/>
                <a:sym typeface="+mn-lt"/>
              </a:rPr>
              <a:t>7</a:t>
            </a:r>
            <a:r>
              <a:rPr lang="zh-CN" altLang="en-US" sz="2800" b="1" dirty="0">
                <a:solidFill>
                  <a:srgbClr val="C00000"/>
                </a:solidFill>
                <a:cs typeface="+mn-ea"/>
                <a:sym typeface="+mn-lt"/>
              </a:rPr>
              <a:t>月</a:t>
            </a:r>
            <a:r>
              <a:rPr lang="en-US" altLang="zh-CN" sz="2800" b="1" dirty="0">
                <a:solidFill>
                  <a:srgbClr val="C00000"/>
                </a:solidFill>
                <a:cs typeface="+mn-ea"/>
                <a:sym typeface="+mn-lt"/>
              </a:rPr>
              <a:t>11</a:t>
            </a:r>
            <a:r>
              <a:rPr lang="zh-CN" altLang="en-US" sz="2800" b="1" dirty="0">
                <a:solidFill>
                  <a:srgbClr val="C00000"/>
                </a:solidFill>
                <a:cs typeface="+mn-ea"/>
                <a:sym typeface="+mn-lt"/>
              </a:rPr>
              <a:t>日</a:t>
            </a:r>
            <a:r>
              <a:rPr lang="zh-CN" altLang="en-US" sz="2000" dirty="0">
                <a:solidFill>
                  <a:srgbClr val="574343"/>
                </a:solidFill>
                <a:cs typeface="+mn-ea"/>
                <a:sym typeface="+mn-lt"/>
              </a:rPr>
              <a:t>，中华苏维埃共和国临时中央政府根据中央革命军事委员会</a:t>
            </a:r>
            <a:r>
              <a:rPr lang="en-US" altLang="zh-CN" sz="2000" dirty="0">
                <a:solidFill>
                  <a:srgbClr val="574343"/>
                </a:solidFill>
                <a:cs typeface="+mn-ea"/>
                <a:sym typeface="+mn-lt"/>
              </a:rPr>
              <a:t>6</a:t>
            </a:r>
            <a:r>
              <a:rPr lang="zh-CN" altLang="en-US" sz="2000" dirty="0">
                <a:solidFill>
                  <a:srgbClr val="574343"/>
                </a:solidFill>
                <a:cs typeface="+mn-ea"/>
                <a:sym typeface="+mn-lt"/>
              </a:rPr>
              <a:t>月</a:t>
            </a:r>
            <a:r>
              <a:rPr lang="en-US" altLang="zh-CN" sz="2000" dirty="0">
                <a:solidFill>
                  <a:srgbClr val="574343"/>
                </a:solidFill>
                <a:cs typeface="+mn-ea"/>
                <a:sym typeface="+mn-lt"/>
              </a:rPr>
              <a:t>30</a:t>
            </a:r>
            <a:r>
              <a:rPr lang="zh-CN" altLang="en-US" sz="2000" dirty="0">
                <a:solidFill>
                  <a:srgbClr val="574343"/>
                </a:solidFill>
                <a:cs typeface="+mn-ea"/>
                <a:sym typeface="+mn-lt"/>
              </a:rPr>
              <a:t>日的建议，决定</a:t>
            </a:r>
            <a:r>
              <a:rPr lang="en-US" altLang="zh-CN" sz="2000" dirty="0">
                <a:solidFill>
                  <a:srgbClr val="574343"/>
                </a:solidFill>
                <a:cs typeface="+mn-ea"/>
                <a:sym typeface="+mn-lt"/>
              </a:rPr>
              <a:t>8</a:t>
            </a:r>
            <a:r>
              <a:rPr lang="zh-CN" altLang="en-US" sz="2000" dirty="0">
                <a:solidFill>
                  <a:srgbClr val="574343"/>
                </a:solidFill>
                <a:cs typeface="+mn-ea"/>
                <a:sym typeface="+mn-lt"/>
              </a:rPr>
              <a:t>月</a:t>
            </a:r>
            <a:r>
              <a:rPr lang="en-US" altLang="zh-CN" sz="2000" dirty="0">
                <a:solidFill>
                  <a:srgbClr val="574343"/>
                </a:solidFill>
                <a:cs typeface="+mn-ea"/>
                <a:sym typeface="+mn-lt"/>
              </a:rPr>
              <a:t>1</a:t>
            </a:r>
            <a:r>
              <a:rPr lang="zh-CN" altLang="en-US" sz="2000" dirty="0">
                <a:solidFill>
                  <a:srgbClr val="574343"/>
                </a:solidFill>
                <a:cs typeface="+mn-ea"/>
                <a:sym typeface="+mn-lt"/>
              </a:rPr>
              <a:t>日为中国工农红军成立纪念日。</a:t>
            </a:r>
            <a:r>
              <a:rPr lang="en-US" altLang="zh-CN" sz="2000" dirty="0">
                <a:solidFill>
                  <a:srgbClr val="574343"/>
                </a:solidFill>
                <a:cs typeface="+mn-ea"/>
                <a:sym typeface="+mn-lt"/>
              </a:rPr>
              <a:t>1949</a:t>
            </a:r>
            <a:r>
              <a:rPr lang="zh-CN" altLang="en-US" sz="2000" dirty="0">
                <a:solidFill>
                  <a:srgbClr val="574343"/>
                </a:solidFill>
                <a:cs typeface="+mn-ea"/>
                <a:sym typeface="+mn-lt"/>
              </a:rPr>
              <a:t>年</a:t>
            </a:r>
            <a:r>
              <a:rPr lang="en-US" altLang="zh-CN" sz="2000" dirty="0">
                <a:solidFill>
                  <a:srgbClr val="574343"/>
                </a:solidFill>
                <a:cs typeface="+mn-ea"/>
                <a:sym typeface="+mn-lt"/>
              </a:rPr>
              <a:t>6</a:t>
            </a:r>
            <a:r>
              <a:rPr lang="zh-CN" altLang="en-US" sz="2000" dirty="0">
                <a:solidFill>
                  <a:srgbClr val="574343"/>
                </a:solidFill>
                <a:cs typeface="+mn-ea"/>
                <a:sym typeface="+mn-lt"/>
              </a:rPr>
              <a:t>月</a:t>
            </a:r>
            <a:r>
              <a:rPr lang="en-US" altLang="zh-CN" sz="2000" dirty="0">
                <a:solidFill>
                  <a:srgbClr val="574343"/>
                </a:solidFill>
                <a:cs typeface="+mn-ea"/>
                <a:sym typeface="+mn-lt"/>
              </a:rPr>
              <a:t>15</a:t>
            </a:r>
            <a:r>
              <a:rPr lang="zh-CN" altLang="en-US" sz="2000" dirty="0">
                <a:solidFill>
                  <a:srgbClr val="574343"/>
                </a:solidFill>
                <a:cs typeface="+mn-ea"/>
                <a:sym typeface="+mn-lt"/>
              </a:rPr>
              <a:t>日，中国人民革命军事委员会发布命令，以</a:t>
            </a:r>
            <a:r>
              <a:rPr lang="zh-CN" altLang="en-US" sz="2000" dirty="0">
                <a:solidFill>
                  <a:srgbClr val="FF0000"/>
                </a:solidFill>
                <a:cs typeface="+mn-ea"/>
                <a:sym typeface="+mn-lt"/>
              </a:rPr>
              <a:t>“八一”</a:t>
            </a:r>
            <a:r>
              <a:rPr lang="zh-CN" altLang="en-US" sz="2000" dirty="0">
                <a:solidFill>
                  <a:srgbClr val="574343"/>
                </a:solidFill>
                <a:cs typeface="+mn-ea"/>
                <a:sym typeface="+mn-lt"/>
              </a:rPr>
              <a:t>两字作为中国人民解放军军旗和军徽的主要标志。中华人民共和国成立后，将此纪念日改称为中国人民解放军建军节。</a:t>
            </a:r>
          </a:p>
        </p:txBody>
      </p:sp>
      <p:pic>
        <p:nvPicPr>
          <p:cNvPr id="4" name="图片 3"/>
          <p:cNvPicPr>
            <a:picLocks noChangeAspect="1"/>
          </p:cNvPicPr>
          <p:nvPr/>
        </p:nvPicPr>
        <p:blipFill>
          <a:blip r:embed="rId3" cstate="screen"/>
          <a:stretch>
            <a:fillRect/>
          </a:stretch>
        </p:blipFill>
        <p:spPr>
          <a:xfrm>
            <a:off x="6823896" y="1581150"/>
            <a:ext cx="5672904" cy="5672904"/>
          </a:xfrm>
          <a:prstGeom prst="rect">
            <a:avLst/>
          </a:prstGeom>
        </p:spPr>
      </p:pic>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三湾改编</a:t>
            </a:r>
          </a:p>
        </p:txBody>
      </p:sp>
      <p:sp>
        <p:nvSpPr>
          <p:cNvPr id="4" name="矩形 3"/>
          <p:cNvSpPr/>
          <p:nvPr/>
        </p:nvSpPr>
        <p:spPr>
          <a:xfrm>
            <a:off x="837605" y="1905250"/>
            <a:ext cx="7332033" cy="3508653"/>
          </a:xfrm>
          <a:prstGeom prst="rect">
            <a:avLst/>
          </a:prstGeom>
        </p:spPr>
        <p:txBody>
          <a:bodyPr wrap="square">
            <a:spAutoFit/>
          </a:bodyPr>
          <a:lstStyle/>
          <a:p>
            <a:pPr>
              <a:lnSpc>
                <a:spcPct val="150000"/>
              </a:lnSpc>
            </a:pPr>
            <a:r>
              <a:rPr lang="en-US" altLang="zh-CN" sz="2800" dirty="0">
                <a:solidFill>
                  <a:srgbClr val="C00000"/>
                </a:solidFill>
                <a:cs typeface="+mn-ea"/>
                <a:sym typeface="+mn-lt"/>
              </a:rPr>
              <a:t>1927</a:t>
            </a:r>
            <a:r>
              <a:rPr lang="zh-CN" altLang="en-US" sz="2800" dirty="0">
                <a:solidFill>
                  <a:srgbClr val="C00000"/>
                </a:solidFill>
                <a:cs typeface="+mn-ea"/>
                <a:sym typeface="+mn-lt"/>
              </a:rPr>
              <a:t>年</a:t>
            </a:r>
            <a:r>
              <a:rPr lang="en-US" altLang="zh-CN" sz="2800" dirty="0">
                <a:solidFill>
                  <a:srgbClr val="C00000"/>
                </a:solidFill>
                <a:cs typeface="+mn-ea"/>
                <a:sym typeface="+mn-lt"/>
              </a:rPr>
              <a:t>9</a:t>
            </a:r>
            <a:r>
              <a:rPr lang="zh-CN" altLang="en-US" sz="2800" dirty="0">
                <a:solidFill>
                  <a:srgbClr val="C00000"/>
                </a:solidFill>
                <a:cs typeface="+mn-ea"/>
                <a:sym typeface="+mn-lt"/>
              </a:rPr>
              <a:t>月</a:t>
            </a:r>
            <a:r>
              <a:rPr lang="en-US" altLang="zh-CN" sz="2800" dirty="0">
                <a:solidFill>
                  <a:srgbClr val="C00000"/>
                </a:solidFill>
                <a:cs typeface="+mn-ea"/>
                <a:sym typeface="+mn-lt"/>
              </a:rPr>
              <a:t>29</a:t>
            </a:r>
            <a:r>
              <a:rPr lang="zh-CN" altLang="en-US" sz="2800" dirty="0">
                <a:solidFill>
                  <a:srgbClr val="C00000"/>
                </a:solidFill>
                <a:cs typeface="+mn-ea"/>
                <a:sym typeface="+mn-lt"/>
              </a:rPr>
              <a:t>日至</a:t>
            </a:r>
            <a:r>
              <a:rPr lang="en-US" altLang="zh-CN" sz="2800" dirty="0">
                <a:solidFill>
                  <a:srgbClr val="C00000"/>
                </a:solidFill>
                <a:cs typeface="+mn-ea"/>
                <a:sym typeface="+mn-lt"/>
              </a:rPr>
              <a:t>10</a:t>
            </a:r>
            <a:r>
              <a:rPr lang="zh-CN" altLang="en-US" sz="2800" dirty="0">
                <a:solidFill>
                  <a:srgbClr val="C00000"/>
                </a:solidFill>
                <a:cs typeface="+mn-ea"/>
                <a:sym typeface="+mn-lt"/>
              </a:rPr>
              <a:t>月</a:t>
            </a:r>
            <a:r>
              <a:rPr lang="en-US" altLang="zh-CN" sz="2800" dirty="0">
                <a:solidFill>
                  <a:srgbClr val="C00000"/>
                </a:solidFill>
                <a:cs typeface="+mn-ea"/>
                <a:sym typeface="+mn-lt"/>
              </a:rPr>
              <a:t>3</a:t>
            </a:r>
            <a:r>
              <a:rPr lang="zh-CN" altLang="en-US" sz="2800" dirty="0">
                <a:solidFill>
                  <a:srgbClr val="C00000"/>
                </a:solidFill>
                <a:cs typeface="+mn-ea"/>
                <a:sym typeface="+mn-lt"/>
              </a:rPr>
              <a:t>日</a:t>
            </a:r>
            <a:r>
              <a:rPr lang="zh-CN" altLang="en-US" sz="2000" dirty="0">
                <a:solidFill>
                  <a:srgbClr val="574343"/>
                </a:solidFill>
                <a:cs typeface="+mn-ea"/>
                <a:sym typeface="+mn-lt"/>
              </a:rPr>
              <a:t>，毛泽东在江西永新县三湾村，领导了举世闻名的</a:t>
            </a:r>
            <a:r>
              <a:rPr lang="zh-CN" altLang="en-US" sz="2000" b="1" dirty="0">
                <a:solidFill>
                  <a:srgbClr val="574343"/>
                </a:solidFill>
                <a:cs typeface="+mn-ea"/>
                <a:sym typeface="+mn-lt"/>
              </a:rPr>
              <a:t>“三湾改编”</a:t>
            </a:r>
            <a:r>
              <a:rPr lang="zh-CN" altLang="en-US" sz="2000" dirty="0">
                <a:solidFill>
                  <a:srgbClr val="574343"/>
                </a:solidFill>
                <a:cs typeface="+mn-ea"/>
                <a:sym typeface="+mn-lt"/>
              </a:rPr>
              <a:t>。从政治上组织上保证了党对军队的绝对领导，是我党建设新型人民军队最早的一次成功探索和实践，标志着毛泽东建设人民军队思想的开始形成。三湾改编初步解决了如何把以农民及旧军人为主要成份的革命军队建设成为一支无产阶级新型人民军队的问题，保证了党对军队的绝对领导，奠定了政治建军的基础。</a:t>
            </a:r>
          </a:p>
        </p:txBody>
      </p:sp>
      <p:pic>
        <p:nvPicPr>
          <p:cNvPr id="5" name="图片 4"/>
          <p:cNvPicPr>
            <a:picLocks noChangeAspect="1"/>
          </p:cNvPicPr>
          <p:nvPr/>
        </p:nvPicPr>
        <p:blipFill>
          <a:blip r:embed="rId3" cstate="screen"/>
          <a:stretch>
            <a:fillRect/>
          </a:stretch>
        </p:blipFill>
        <p:spPr>
          <a:xfrm>
            <a:off x="7149188" y="2362199"/>
            <a:ext cx="5271411" cy="5271411"/>
          </a:xfrm>
          <a:prstGeom prst="rect">
            <a:avLst/>
          </a:prstGeom>
        </p:spPr>
      </p:pic>
      <p:sp>
        <p:nvSpPr>
          <p:cNvPr id="7" name="TextBox 6"/>
          <p:cNvSpPr txBox="1"/>
          <p:nvPr/>
        </p:nvSpPr>
        <p:spPr>
          <a:xfrm>
            <a:off x="2627783" y="672102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chemeClr val="bg1">
                    <a:lumMod val="65000"/>
                  </a:schemeClr>
                </a:solidFill>
                <a:effectLst/>
                <a:uLnTx/>
                <a:uFillTx/>
              </a:rPr>
              <a:t>节日</a:t>
            </a:r>
            <a:r>
              <a:rPr kumimoji="0" lang="en-US" altLang="zh-CN" sz="100" b="0" i="0" u="none" strike="noStrike" kern="0" cap="none" spc="0" normalizeH="0" baseline="0" noProof="0" smtClean="0">
                <a:ln>
                  <a:noFill/>
                </a:ln>
                <a:solidFill>
                  <a:schemeClr val="bg1">
                    <a:lumMod val="65000"/>
                  </a:schemeClr>
                </a:solidFill>
                <a:effectLst/>
                <a:uLnTx/>
                <a:uFillTx/>
              </a:rPr>
              <a:t>PPT</a:t>
            </a:r>
            <a:r>
              <a:rPr kumimoji="0" lang="zh-CN" altLang="en-US" sz="100" b="0" i="0" u="none" strike="noStrike" kern="0" cap="none" spc="0" normalizeH="0" baseline="0" noProof="0" smtClean="0">
                <a:ln>
                  <a:noFill/>
                </a:ln>
                <a:solidFill>
                  <a:schemeClr val="bg1">
                    <a:lumMod val="65000"/>
                  </a:schemeClr>
                </a:solidFill>
                <a:effectLst/>
                <a:uLnTx/>
                <a:uFillTx/>
              </a:rPr>
              <a:t>模板 </a:t>
            </a:r>
            <a:r>
              <a:rPr kumimoji="0" lang="en-US" altLang="zh-CN" sz="100" b="0" i="0" u="none" strike="noStrike" kern="0" cap="none" spc="0" normalizeH="0" baseline="0" noProof="0" smtClean="0">
                <a:ln>
                  <a:noFill/>
                </a:ln>
                <a:solidFill>
                  <a:schemeClr val="bg1">
                    <a:lumMod val="65000"/>
                  </a:schemeClr>
                </a:solidFill>
                <a:effectLst/>
                <a:uLnTx/>
                <a:uFillTx/>
              </a:rPr>
              <a:t>http:// www.PPT818.com/jieri/</a:t>
            </a:r>
            <a:endParaRPr kumimoji="0" lang="en-US" altLang="zh-CN" sz="100" b="0" i="0" u="none" strike="noStrike" kern="0" cap="none" spc="0" normalizeH="0" baseline="0" noProof="0" dirty="0" smtClean="0">
              <a:ln>
                <a:noFill/>
              </a:ln>
              <a:solidFill>
                <a:schemeClr val="bg1">
                  <a:lumMod val="65000"/>
                </a:schemeClr>
              </a:solidFill>
              <a:effectLst/>
              <a:uLnTx/>
              <a:uFillTx/>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kern="300" dirty="0">
                <a:latin typeface="+mn-lt"/>
                <a:ea typeface="+mn-ea"/>
                <a:cs typeface="+mn-ea"/>
                <a:sym typeface="+mn-lt"/>
              </a:rPr>
              <a:t>革命根据地的建立及井冈山会师</a:t>
            </a:r>
            <a:endParaRPr lang="zh-CN" altLang="en-US" dirty="0">
              <a:latin typeface="+mn-lt"/>
              <a:ea typeface="+mn-ea"/>
              <a:cs typeface="+mn-ea"/>
              <a:sym typeface="+mn-lt"/>
            </a:endParaRPr>
          </a:p>
        </p:txBody>
      </p:sp>
      <p:sp>
        <p:nvSpPr>
          <p:cNvPr id="4" name="矩形 3"/>
          <p:cNvSpPr/>
          <p:nvPr/>
        </p:nvSpPr>
        <p:spPr>
          <a:xfrm>
            <a:off x="1268231" y="2451607"/>
            <a:ext cx="5447362" cy="2215991"/>
          </a:xfrm>
          <a:prstGeom prst="rect">
            <a:avLst/>
          </a:prstGeom>
        </p:spPr>
        <p:txBody>
          <a:bodyPr wrap="square">
            <a:spAutoFit/>
          </a:bodyPr>
          <a:lstStyle/>
          <a:p>
            <a:pPr algn="ctr">
              <a:lnSpc>
                <a:spcPct val="150000"/>
              </a:lnSpc>
            </a:pPr>
            <a:r>
              <a:rPr lang="zh-CN" altLang="en-US" sz="3200" b="1" dirty="0">
                <a:solidFill>
                  <a:srgbClr val="B50F0C"/>
                </a:solidFill>
                <a:cs typeface="+mn-ea"/>
                <a:sym typeface="+mn-lt"/>
              </a:rPr>
              <a:t>井冈山革命根据地</a:t>
            </a:r>
            <a:endParaRPr lang="en-US" altLang="zh-CN" sz="3200" dirty="0">
              <a:solidFill>
                <a:srgbClr val="574343"/>
              </a:solidFill>
              <a:cs typeface="+mn-ea"/>
              <a:sym typeface="+mn-lt"/>
            </a:endParaRPr>
          </a:p>
          <a:p>
            <a:pPr>
              <a:lnSpc>
                <a:spcPct val="150000"/>
              </a:lnSpc>
            </a:pPr>
            <a:r>
              <a:rPr lang="zh-CN" altLang="en-US" sz="2000" dirty="0">
                <a:solidFill>
                  <a:srgbClr val="574343"/>
                </a:solidFill>
                <a:cs typeface="+mn-ea"/>
                <a:sym typeface="+mn-lt"/>
              </a:rPr>
              <a:t>毛泽东领导工农革命军到达井冈山，开展游击战争， </a:t>
            </a:r>
            <a:r>
              <a:rPr lang="en-US" altLang="zh-CN" sz="2000" dirty="0">
                <a:solidFill>
                  <a:srgbClr val="574343"/>
                </a:solidFill>
                <a:cs typeface="+mn-ea"/>
                <a:sym typeface="+mn-lt"/>
              </a:rPr>
              <a:t>1928 </a:t>
            </a:r>
            <a:r>
              <a:rPr lang="zh-CN" altLang="en-US" sz="2000" dirty="0">
                <a:solidFill>
                  <a:srgbClr val="574343"/>
                </a:solidFill>
                <a:cs typeface="+mn-ea"/>
                <a:sym typeface="+mn-lt"/>
              </a:rPr>
              <a:t>年</a:t>
            </a:r>
            <a:r>
              <a:rPr lang="en-US" altLang="zh-CN" sz="2000" dirty="0">
                <a:solidFill>
                  <a:srgbClr val="574343"/>
                </a:solidFill>
                <a:cs typeface="+mn-ea"/>
                <a:sym typeface="+mn-lt"/>
              </a:rPr>
              <a:t>2</a:t>
            </a:r>
            <a:r>
              <a:rPr lang="zh-CN" altLang="en-US" sz="2000" dirty="0">
                <a:solidFill>
                  <a:srgbClr val="574343"/>
                </a:solidFill>
                <a:cs typeface="+mn-ea"/>
                <a:sym typeface="+mn-lt"/>
              </a:rPr>
              <a:t>月，在井冈山创立了第一个农村革命根据地</a:t>
            </a:r>
            <a:r>
              <a:rPr lang="en-US" altLang="zh-CN" sz="2000" dirty="0">
                <a:solidFill>
                  <a:srgbClr val="574343"/>
                </a:solidFill>
                <a:cs typeface="+mn-ea"/>
                <a:sym typeface="+mn-lt"/>
              </a:rPr>
              <a:t>——</a:t>
            </a:r>
            <a:r>
              <a:rPr lang="zh-CN" altLang="en-US" sz="2000" b="1" dirty="0">
                <a:solidFill>
                  <a:srgbClr val="B50F0C"/>
                </a:solidFill>
                <a:cs typeface="+mn-ea"/>
                <a:sym typeface="+mn-lt"/>
              </a:rPr>
              <a:t>井冈山革命根据地</a:t>
            </a:r>
            <a:endParaRPr lang="en-US" altLang="zh-CN" sz="2000" dirty="0">
              <a:solidFill>
                <a:srgbClr val="574343"/>
              </a:solidFill>
              <a:cs typeface="+mn-ea"/>
              <a:sym typeface="+mn-lt"/>
            </a:endParaRPr>
          </a:p>
        </p:txBody>
      </p:sp>
      <p:pic>
        <p:nvPicPr>
          <p:cNvPr id="5" name="图片 4"/>
          <p:cNvPicPr>
            <a:picLocks noChangeAspect="1"/>
          </p:cNvPicPr>
          <p:nvPr/>
        </p:nvPicPr>
        <p:blipFill>
          <a:blip r:embed="rId3"/>
          <a:stretch>
            <a:fillRect/>
          </a:stretch>
        </p:blipFill>
        <p:spPr>
          <a:xfrm>
            <a:off x="5524500" y="814432"/>
            <a:ext cx="6858000" cy="6858000"/>
          </a:xfrm>
          <a:prstGeom prst="rect">
            <a:avLst/>
          </a:prstGeom>
        </p:spPr>
      </p:pic>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kern="300" dirty="0">
                <a:latin typeface="+mn-lt"/>
                <a:ea typeface="+mn-ea"/>
                <a:cs typeface="+mn-ea"/>
                <a:sym typeface="+mn-lt"/>
              </a:rPr>
              <a:t>第五次反围剿的失败和长征</a:t>
            </a:r>
            <a:endParaRPr lang="zh-CN" altLang="en-US" dirty="0">
              <a:latin typeface="+mn-lt"/>
              <a:ea typeface="+mn-ea"/>
              <a:cs typeface="+mn-ea"/>
              <a:sym typeface="+mn-lt"/>
            </a:endParaRPr>
          </a:p>
        </p:txBody>
      </p:sp>
      <p:sp>
        <p:nvSpPr>
          <p:cNvPr id="4" name="矩形 3"/>
          <p:cNvSpPr/>
          <p:nvPr/>
        </p:nvSpPr>
        <p:spPr>
          <a:xfrm>
            <a:off x="889125" y="1905506"/>
            <a:ext cx="8164933" cy="3970318"/>
          </a:xfrm>
          <a:prstGeom prst="rect">
            <a:avLst/>
          </a:prstGeom>
        </p:spPr>
        <p:txBody>
          <a:bodyPr wrap="square">
            <a:spAutoFit/>
          </a:bodyPr>
          <a:lstStyle/>
          <a:p>
            <a:pPr algn="just">
              <a:lnSpc>
                <a:spcPct val="200000"/>
              </a:lnSpc>
            </a:pPr>
            <a:r>
              <a:rPr lang="zh-CN" altLang="en-US" dirty="0">
                <a:solidFill>
                  <a:srgbClr val="5F0F05"/>
                </a:solidFill>
                <a:cs typeface="+mn-ea"/>
                <a:sym typeface="+mn-lt"/>
              </a:rPr>
              <a:t>从</a:t>
            </a:r>
            <a:r>
              <a:rPr lang="en-US" altLang="zh-CN" dirty="0">
                <a:solidFill>
                  <a:srgbClr val="5F0F05"/>
                </a:solidFill>
                <a:cs typeface="+mn-ea"/>
                <a:sym typeface="+mn-lt"/>
              </a:rPr>
              <a:t>1930</a:t>
            </a:r>
            <a:r>
              <a:rPr lang="zh-CN" altLang="en-US" dirty="0">
                <a:solidFill>
                  <a:srgbClr val="5F0F05"/>
                </a:solidFill>
                <a:cs typeface="+mn-ea"/>
                <a:sym typeface="+mn-lt"/>
              </a:rPr>
              <a:t>年底到</a:t>
            </a:r>
            <a:r>
              <a:rPr lang="en-US" altLang="zh-CN" dirty="0">
                <a:solidFill>
                  <a:srgbClr val="5F0F05"/>
                </a:solidFill>
                <a:cs typeface="+mn-ea"/>
                <a:sym typeface="+mn-lt"/>
              </a:rPr>
              <a:t>1932</a:t>
            </a:r>
            <a:r>
              <a:rPr lang="zh-CN" altLang="en-US" dirty="0">
                <a:solidFill>
                  <a:srgbClr val="5F0F05"/>
                </a:solidFill>
                <a:cs typeface="+mn-ea"/>
                <a:sym typeface="+mn-lt"/>
              </a:rPr>
              <a:t>年冬，毛泽东、朱德、陈诚以灵活的作战方针粉碎了国民党的四次围剿 。</a:t>
            </a:r>
            <a:endParaRPr lang="en-US" altLang="zh-CN" dirty="0">
              <a:solidFill>
                <a:srgbClr val="5F0F05"/>
              </a:solidFill>
              <a:cs typeface="+mn-ea"/>
              <a:sym typeface="+mn-lt"/>
            </a:endParaRPr>
          </a:p>
          <a:p>
            <a:pPr algn="just">
              <a:lnSpc>
                <a:spcPct val="200000"/>
              </a:lnSpc>
            </a:pPr>
            <a:r>
              <a:rPr lang="en-US" altLang="zh-CN" dirty="0">
                <a:solidFill>
                  <a:srgbClr val="5F0F05"/>
                </a:solidFill>
                <a:cs typeface="+mn-ea"/>
                <a:sym typeface="+mn-lt"/>
              </a:rPr>
              <a:t>1933</a:t>
            </a:r>
            <a:r>
              <a:rPr lang="zh-CN" altLang="en-US" dirty="0">
                <a:solidFill>
                  <a:srgbClr val="5F0F05"/>
                </a:solidFill>
                <a:cs typeface="+mn-ea"/>
                <a:sym typeface="+mn-lt"/>
              </a:rPr>
              <a:t>年</a:t>
            </a:r>
            <a:r>
              <a:rPr lang="en-US" altLang="zh-CN" dirty="0">
                <a:solidFill>
                  <a:srgbClr val="5F0F05"/>
                </a:solidFill>
                <a:cs typeface="+mn-ea"/>
                <a:sym typeface="+mn-lt"/>
              </a:rPr>
              <a:t>9</a:t>
            </a:r>
            <a:r>
              <a:rPr lang="zh-CN" altLang="en-US" dirty="0">
                <a:solidFill>
                  <a:srgbClr val="5F0F05"/>
                </a:solidFill>
                <a:cs typeface="+mn-ea"/>
                <a:sym typeface="+mn-lt"/>
              </a:rPr>
              <a:t>月，蒋介石对革命根据地发动了</a:t>
            </a:r>
            <a:r>
              <a:rPr lang="zh-CN" altLang="en-US" b="1" dirty="0">
                <a:solidFill>
                  <a:srgbClr val="C00000"/>
                </a:solidFill>
                <a:cs typeface="+mn-ea"/>
                <a:sym typeface="+mn-lt"/>
              </a:rPr>
              <a:t>第五次军事围剿</a:t>
            </a:r>
            <a:r>
              <a:rPr lang="zh-CN" altLang="en-US" dirty="0">
                <a:solidFill>
                  <a:srgbClr val="5F0F05"/>
                </a:solidFill>
                <a:cs typeface="+mn-ea"/>
                <a:sym typeface="+mn-lt"/>
              </a:rPr>
              <a:t>。这时，王明“左”倾机会主义在红军中占据了统治地位，拒不接受毛泽东的正确建议，用阵地战代替游击战和运动战，用所谓“正规”战争代替人民战争，使红军完全陷于被动地位。经过一年苦战，终未取得反“围剿”的胜利。最后于</a:t>
            </a:r>
            <a:r>
              <a:rPr lang="zh-CN" altLang="en-US" b="1" dirty="0">
                <a:solidFill>
                  <a:srgbClr val="C00000"/>
                </a:solidFill>
                <a:cs typeface="+mn-ea"/>
                <a:sym typeface="+mn-lt"/>
              </a:rPr>
              <a:t>1934年10月</a:t>
            </a:r>
            <a:r>
              <a:rPr lang="zh-CN" altLang="en-US" dirty="0">
                <a:solidFill>
                  <a:srgbClr val="5F0F05"/>
                </a:solidFill>
                <a:cs typeface="+mn-ea"/>
                <a:sym typeface="+mn-lt"/>
              </a:rPr>
              <a:t>仓促命令中央领导机关和红军主力退出根据地，</a:t>
            </a:r>
            <a:r>
              <a:rPr lang="zh-CN" altLang="en-US" b="1" dirty="0">
                <a:solidFill>
                  <a:srgbClr val="C00000"/>
                </a:solidFill>
                <a:cs typeface="+mn-ea"/>
                <a:sym typeface="+mn-lt"/>
              </a:rPr>
              <a:t>开始长征</a:t>
            </a:r>
            <a:r>
              <a:rPr lang="zh-CN" altLang="en-US" dirty="0">
                <a:solidFill>
                  <a:srgbClr val="5F0F05"/>
                </a:solidFill>
                <a:cs typeface="+mn-ea"/>
                <a:sym typeface="+mn-lt"/>
              </a:rPr>
              <a:t>。</a:t>
            </a:r>
          </a:p>
        </p:txBody>
      </p:sp>
      <p:pic>
        <p:nvPicPr>
          <p:cNvPr id="8" name="图片 7"/>
          <p:cNvPicPr>
            <a:picLocks noChangeAspect="1"/>
          </p:cNvPicPr>
          <p:nvPr/>
        </p:nvPicPr>
        <p:blipFill>
          <a:blip r:embed="rId3" cstate="screen"/>
          <a:stretch>
            <a:fillRect/>
          </a:stretch>
        </p:blipFill>
        <p:spPr>
          <a:xfrm>
            <a:off x="8763000" y="3891706"/>
            <a:ext cx="3429000" cy="3429000"/>
          </a:xfrm>
          <a:prstGeom prst="rect">
            <a:avLst/>
          </a:prstGeom>
        </p:spPr>
      </p:pic>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红色中国风建军节PPT模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kubwugl">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1492</Words>
  <Application>Microsoft Office PowerPoint</Application>
  <PresentationFormat>宽屏</PresentationFormat>
  <Paragraphs>95</Paragraphs>
  <Slides>24</Slides>
  <Notes>24</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24</vt:i4>
      </vt:variant>
    </vt:vector>
  </HeadingPairs>
  <TitlesOfParts>
    <vt:vector size="31" baseType="lpstr">
      <vt:lpstr>等线</vt:lpstr>
      <vt:lpstr>宋体</vt:lpstr>
      <vt:lpstr>微软雅黑</vt:lpstr>
      <vt:lpstr>Arial</vt:lpstr>
      <vt:lpstr>Calibri</vt:lpstr>
      <vt:lpstr> www.2ppt.com</vt:lpstr>
      <vt:lpstr>自定义设计方案</vt:lpstr>
      <vt:lpstr>PowerPoint 演示文稿</vt:lpstr>
      <vt:lpstr>前言</vt:lpstr>
      <vt:lpstr>PowerPoint 演示文稿</vt:lpstr>
      <vt:lpstr>PowerPoint 演示文稿</vt:lpstr>
      <vt:lpstr>南昌起义-打响武装反抗第一枪</vt:lpstr>
      <vt:lpstr>八一建军节的确立</vt:lpstr>
      <vt:lpstr>三湾改编</vt:lpstr>
      <vt:lpstr>革命根据地的建立及井冈山会师</vt:lpstr>
      <vt:lpstr>第五次反围剿的失败和长征</vt:lpstr>
      <vt:lpstr>红军长征的胜利</vt:lpstr>
      <vt:lpstr>PowerPoint 演示文稿</vt:lpstr>
      <vt:lpstr>卢沟桥事变</vt:lpstr>
      <vt:lpstr>西安事变</vt:lpstr>
      <vt:lpstr>抗日民族统一战线的正式形成</vt:lpstr>
      <vt:lpstr>抗日战争的胜利</vt:lpstr>
      <vt:lpstr>PowerPoint 演示文稿</vt:lpstr>
      <vt:lpstr>全面内战的爆发</vt:lpstr>
      <vt:lpstr>人民解放军的战略进攻</vt:lpstr>
      <vt:lpstr>人民解放军的战略进攻</vt:lpstr>
      <vt:lpstr>PowerPoint 演示文稿</vt:lpstr>
      <vt:lpstr>武装力量主要构成</vt:lpstr>
      <vt:lpstr>武装力量主要构成</vt:lpstr>
      <vt:lpstr>实现强军梦对的重大战略意义</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2022-03-11T02:54:12Z</dcterms:created>
  <dcterms:modified xsi:type="dcterms:W3CDTF">2023-01-10T11:07:18Z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C839BB9E12C541998040874B2A646A94</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