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69" r:id="rId4"/>
    <p:sldId id="279" r:id="rId5"/>
    <p:sldId id="280" r:id="rId6"/>
    <p:sldId id="278" r:id="rId7"/>
    <p:sldId id="281" r:id="rId8"/>
    <p:sldId id="282" r:id="rId9"/>
    <p:sldId id="275" r:id="rId10"/>
    <p:sldId id="265" r:id="rId11"/>
    <p:sldId id="283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F8E0E-558D-430B-A2B4-EA901FDD067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A09FEF-DA0B-4D23-BD1F-26C11BB258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A09FEF-DA0B-4D23-BD1F-26C11BB2584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A09FEF-DA0B-4D23-BD1F-26C11BB2584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A09FEF-DA0B-4D23-BD1F-26C11BB2584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F7AE176-CDA0-4B10-B24E-1435C34CEE23}" type="slidenum">
              <a:rPr lang="en-US" altLang="zh-CN" smtClean="0"/>
              <a:t>2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A09FEF-DA0B-4D23-BD1F-26C11BB2584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F7B78DAC-6E93-4895-A33B-5919201A6C5F}" type="slidenum">
              <a:rPr lang="en-US" altLang="zh-CN" smtClean="0"/>
              <a:t>4</a:t>
            </a:fld>
            <a:endParaRPr lang="en-US" altLang="zh-CN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A1FBAFD-FAC9-4928-A1DB-05A10F676B04}" type="slidenum">
              <a:rPr lang="en-US" altLang="zh-CN" smtClean="0"/>
              <a:t>5</a:t>
            </a:fld>
            <a:endParaRPr lang="en-US" altLang="zh-CN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8DF93305-8E63-4BBE-B7F3-472E95332F78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8E040D5-6C85-440C-ABDF-867B98457B3B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B21038E3-A0CA-476B-B573-D56E2648CA0A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0557116-B9C2-4F9A-9C69-0D34BE95F1AF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  <p:grpSp>
        <p:nvGrpSpPr>
          <p:cNvPr id="6" name="Group 8"/>
          <p:cNvGrpSpPr>
            <a:grpSpLocks noChangeAspect="1"/>
          </p:cNvGrpSpPr>
          <p:nvPr userDrawn="1"/>
        </p:nvGrpSpPr>
        <p:grpSpPr bwMode="auto">
          <a:xfrm>
            <a:off x="0" y="0"/>
            <a:ext cx="14381" cy="10815"/>
            <a:chOff x="0" y="0"/>
            <a:chExt cx="14398" cy="10800"/>
          </a:xfrm>
        </p:grpSpPr>
        <p:pic>
          <p:nvPicPr>
            <p:cNvPr id="8" name="Picture 9" descr="图片1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0"/>
              <a:ext cx="14399" cy="1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无标题"/>
            <p:cNvPicPr>
              <a:picLocks noChangeAspect="1" noChangeArrowheads="1"/>
            </p:cNvPicPr>
            <p:nvPr userDrawn="1"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382" y="57"/>
              <a:ext cx="2017" cy="1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1212816"/>
            <a:ext cx="9144000" cy="1325880"/>
          </a:xfrm>
        </p:spPr>
        <p:txBody>
          <a:bodyPr/>
          <a:lstStyle/>
          <a:p>
            <a:r>
              <a:rPr lang="zh-CN" altLang="en-US" sz="5400" dirty="0" smtClean="0"/>
              <a:t>物体的三视图</a:t>
            </a:r>
            <a:endParaRPr lang="zh-CN" altLang="en-US" sz="54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0" y="2894755"/>
            <a:ext cx="9144000" cy="773579"/>
          </a:xfrm>
        </p:spPr>
        <p:txBody>
          <a:bodyPr/>
          <a:lstStyle/>
          <a:p>
            <a:r>
              <a:rPr lang="zh-CN" altLang="en-US" sz="3200" dirty="0" smtClean="0"/>
              <a:t>第</a:t>
            </a:r>
            <a:r>
              <a:rPr lang="en-US" altLang="zh-CN" sz="3200" dirty="0" smtClean="0"/>
              <a:t>2</a:t>
            </a:r>
            <a:r>
              <a:rPr lang="zh-CN" altLang="en-US" sz="3200" dirty="0" smtClean="0"/>
              <a:t>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0" y="48769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312738" y="885825"/>
            <a:ext cx="3243262" cy="938213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课堂小结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856797" y="2514781"/>
            <a:ext cx="6954792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        通过</a:t>
            </a:r>
            <a:r>
              <a:rPr lang="zh-CN" altLang="en-US" sz="3600" b="1" dirty="0">
                <a:solidFill>
                  <a:srgbClr val="FF0000"/>
                </a:solidFill>
              </a:rPr>
              <a:t>本节课的学习，谈谈你的收获？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426075" y="1314450"/>
            <a:ext cx="3556000" cy="4005263"/>
          </a:xfrm>
          <a:prstGeom prst="bevel">
            <a:avLst>
              <a:gd name="adj" fmla="val 1310"/>
            </a:avLst>
          </a:prstGeom>
          <a:solidFill>
            <a:schemeClr val="folHlink"/>
          </a:solidFill>
          <a:ln w="12700">
            <a:solidFill>
              <a:schemeClr val="accent1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07" name="AutoShape 3"/>
          <p:cNvSpPr>
            <a:spLocks noChangeArrowheads="1"/>
          </p:cNvSpPr>
          <p:nvPr/>
        </p:nvSpPr>
        <p:spPr bwMode="auto">
          <a:xfrm rot="10800000" flipH="1">
            <a:off x="347663" y="1393825"/>
            <a:ext cx="4967287" cy="3759200"/>
          </a:xfrm>
          <a:prstGeom prst="cube">
            <a:avLst>
              <a:gd name="adj" fmla="val 25023"/>
            </a:avLst>
          </a:prstGeom>
          <a:solidFill>
            <a:schemeClr val="accent1"/>
          </a:solidFill>
          <a:ln w="9525">
            <a:solidFill>
              <a:srgbClr val="FFCC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463675" y="1314450"/>
            <a:ext cx="1214438" cy="457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2"/>
                </a:solidFill>
                <a:ea typeface="黑体" panose="02010609060101010101" pitchFamily="49" charset="-122"/>
              </a:rPr>
              <a:t>主视图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6057900" y="1377950"/>
            <a:ext cx="989013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主视图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7902575" y="1390650"/>
            <a:ext cx="13049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左视图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3222625" y="1874838"/>
            <a:ext cx="1035050" cy="51911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黑体" panose="02010609060101010101" pitchFamily="49" charset="-122"/>
              </a:rPr>
              <a:t>正面</a:t>
            </a:r>
          </a:p>
        </p:txBody>
      </p:sp>
      <p:grpSp>
        <p:nvGrpSpPr>
          <p:cNvPr id="149513" name="Group 9"/>
          <p:cNvGrpSpPr/>
          <p:nvPr/>
        </p:nvGrpSpPr>
        <p:grpSpPr bwMode="auto">
          <a:xfrm>
            <a:off x="7181850" y="1854200"/>
            <a:ext cx="682625" cy="1414463"/>
            <a:chOff x="4490" y="1253"/>
            <a:chExt cx="430" cy="492"/>
          </a:xfrm>
        </p:grpSpPr>
        <p:sp>
          <p:nvSpPr>
            <p:cNvPr id="3146" name="Line 10"/>
            <p:cNvSpPr>
              <a:spLocks noChangeShapeType="1"/>
            </p:cNvSpPr>
            <p:nvPr/>
          </p:nvSpPr>
          <p:spPr bwMode="auto">
            <a:xfrm>
              <a:off x="4496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Line 11"/>
            <p:cNvSpPr>
              <a:spLocks noChangeShapeType="1"/>
            </p:cNvSpPr>
            <p:nvPr/>
          </p:nvSpPr>
          <p:spPr bwMode="auto">
            <a:xfrm>
              <a:off x="449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8" name="Line 12"/>
            <p:cNvSpPr>
              <a:spLocks noChangeShapeType="1"/>
            </p:cNvSpPr>
            <p:nvPr/>
          </p:nvSpPr>
          <p:spPr bwMode="auto">
            <a:xfrm>
              <a:off x="4723" y="1253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9" name="Line 13"/>
            <p:cNvSpPr>
              <a:spLocks noChangeShapeType="1"/>
            </p:cNvSpPr>
            <p:nvPr/>
          </p:nvSpPr>
          <p:spPr bwMode="auto">
            <a:xfrm>
              <a:off x="4750" y="1745"/>
              <a:ext cx="170" cy="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0" name="Line 14"/>
            <p:cNvSpPr>
              <a:spLocks noChangeShapeType="1"/>
            </p:cNvSpPr>
            <p:nvPr/>
          </p:nvSpPr>
          <p:spPr bwMode="auto">
            <a:xfrm>
              <a:off x="4581" y="1253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1" name="Line 15"/>
            <p:cNvSpPr>
              <a:spLocks noChangeShapeType="1"/>
            </p:cNvSpPr>
            <p:nvPr/>
          </p:nvSpPr>
          <p:spPr bwMode="auto">
            <a:xfrm>
              <a:off x="4818" y="1256"/>
              <a:ext cx="0" cy="48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52" name="Text Box 16"/>
            <p:cNvSpPr txBox="1">
              <a:spLocks noChangeArrowheads="1"/>
            </p:cNvSpPr>
            <p:nvPr/>
          </p:nvSpPr>
          <p:spPr bwMode="auto">
            <a:xfrm>
              <a:off x="4556" y="1359"/>
              <a:ext cx="200" cy="1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高</a:t>
              </a:r>
            </a:p>
          </p:txBody>
        </p:sp>
      </p:grpSp>
      <p:grpSp>
        <p:nvGrpSpPr>
          <p:cNvPr id="149521" name="Group 17"/>
          <p:cNvGrpSpPr/>
          <p:nvPr/>
        </p:nvGrpSpPr>
        <p:grpSpPr bwMode="auto">
          <a:xfrm>
            <a:off x="5724525" y="3324225"/>
            <a:ext cx="1438275" cy="644525"/>
            <a:chOff x="3700" y="1763"/>
            <a:chExt cx="780" cy="406"/>
          </a:xfrm>
        </p:grpSpPr>
        <p:sp>
          <p:nvSpPr>
            <p:cNvPr id="3139" name="Line 18"/>
            <p:cNvSpPr>
              <a:spLocks noChangeShapeType="1"/>
            </p:cNvSpPr>
            <p:nvPr/>
          </p:nvSpPr>
          <p:spPr bwMode="auto">
            <a:xfrm>
              <a:off x="3702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0" name="Line 19"/>
            <p:cNvSpPr>
              <a:spLocks noChangeShapeType="1"/>
            </p:cNvSpPr>
            <p:nvPr/>
          </p:nvSpPr>
          <p:spPr bwMode="auto">
            <a:xfrm>
              <a:off x="4480" y="1763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1" name="Line 20"/>
            <p:cNvSpPr>
              <a:spLocks noChangeShapeType="1"/>
            </p:cNvSpPr>
            <p:nvPr/>
          </p:nvSpPr>
          <p:spPr bwMode="auto">
            <a:xfrm>
              <a:off x="4477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2" name="Line 21"/>
            <p:cNvSpPr>
              <a:spLocks noChangeShapeType="1"/>
            </p:cNvSpPr>
            <p:nvPr/>
          </p:nvSpPr>
          <p:spPr bwMode="auto">
            <a:xfrm>
              <a:off x="3700" y="2027"/>
              <a:ext cx="0" cy="142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3" name="Line 22"/>
            <p:cNvSpPr>
              <a:spLocks noChangeShapeType="1"/>
            </p:cNvSpPr>
            <p:nvPr/>
          </p:nvSpPr>
          <p:spPr bwMode="auto">
            <a:xfrm>
              <a:off x="3702" y="1820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4" name="Line 23"/>
            <p:cNvSpPr>
              <a:spLocks noChangeShapeType="1"/>
            </p:cNvSpPr>
            <p:nvPr/>
          </p:nvSpPr>
          <p:spPr bwMode="auto">
            <a:xfrm>
              <a:off x="3702" y="2103"/>
              <a:ext cx="766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5" name="Text Box 24"/>
            <p:cNvSpPr txBox="1">
              <a:spLocks noChangeArrowheads="1"/>
            </p:cNvSpPr>
            <p:nvPr/>
          </p:nvSpPr>
          <p:spPr bwMode="auto">
            <a:xfrm>
              <a:off x="3957" y="1820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长</a:t>
              </a:r>
            </a:p>
          </p:txBody>
        </p:sp>
      </p:grpSp>
      <p:grpSp>
        <p:nvGrpSpPr>
          <p:cNvPr id="149529" name="Group 25"/>
          <p:cNvGrpSpPr/>
          <p:nvPr/>
        </p:nvGrpSpPr>
        <p:grpSpPr bwMode="auto">
          <a:xfrm>
            <a:off x="7092950" y="3222625"/>
            <a:ext cx="1689100" cy="1677988"/>
            <a:chOff x="4468" y="2030"/>
            <a:chExt cx="1064" cy="1057"/>
          </a:xfrm>
        </p:grpSpPr>
        <p:sp>
          <p:nvSpPr>
            <p:cNvPr id="3133" name="Arc 26"/>
            <p:cNvSpPr/>
            <p:nvPr/>
          </p:nvSpPr>
          <p:spPr bwMode="auto">
            <a:xfrm rot="5400000">
              <a:off x="4473" y="2025"/>
              <a:ext cx="496" cy="505"/>
            </a:xfrm>
            <a:custGeom>
              <a:avLst/>
              <a:gdLst>
                <a:gd name="T0" fmla="*/ 0 w 22650"/>
                <a:gd name="T1" fmla="*/ 0 h 23983"/>
                <a:gd name="T2" fmla="*/ 0 w 22650"/>
                <a:gd name="T3" fmla="*/ 0 h 23983"/>
                <a:gd name="T4" fmla="*/ 0 w 22650"/>
                <a:gd name="T5" fmla="*/ 0 h 2398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50" h="23983" fill="none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</a:path>
                <a:path w="22650" h="23983" stroke="0" extrusionOk="0">
                  <a:moveTo>
                    <a:pt x="-1" y="25"/>
                  </a:moveTo>
                  <a:cubicBezTo>
                    <a:pt x="349" y="8"/>
                    <a:pt x="699" y="-1"/>
                    <a:pt x="1050" y="0"/>
                  </a:cubicBezTo>
                  <a:cubicBezTo>
                    <a:pt x="12979" y="0"/>
                    <a:pt x="22650" y="9670"/>
                    <a:pt x="22650" y="21600"/>
                  </a:cubicBezTo>
                  <a:cubicBezTo>
                    <a:pt x="22650" y="22396"/>
                    <a:pt x="22605" y="23191"/>
                    <a:pt x="22518" y="23983"/>
                  </a:cubicBezTo>
                  <a:lnTo>
                    <a:pt x="1050" y="21600"/>
                  </a:lnTo>
                  <a:lnTo>
                    <a:pt x="-1" y="25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  <p:sp>
          <p:nvSpPr>
            <p:cNvPr id="3134" name="Arc 27"/>
            <p:cNvSpPr/>
            <p:nvPr/>
          </p:nvSpPr>
          <p:spPr bwMode="auto">
            <a:xfrm flipV="1">
              <a:off x="4485" y="2087"/>
              <a:ext cx="1047" cy="987"/>
            </a:xfrm>
            <a:custGeom>
              <a:avLst/>
              <a:gdLst>
                <a:gd name="T0" fmla="*/ 0 w 23156"/>
                <a:gd name="T1" fmla="*/ 0 h 21816"/>
                <a:gd name="T2" fmla="*/ 2 w 23156"/>
                <a:gd name="T3" fmla="*/ 2 h 21816"/>
                <a:gd name="T4" fmla="*/ 0 w 23156"/>
                <a:gd name="T5" fmla="*/ 2 h 218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156" h="21816" fill="none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</a:path>
                <a:path w="23156" h="21816" stroke="0" extrusionOk="0">
                  <a:moveTo>
                    <a:pt x="0" y="56"/>
                  </a:moveTo>
                  <a:cubicBezTo>
                    <a:pt x="517" y="18"/>
                    <a:pt x="1036" y="-1"/>
                    <a:pt x="1556" y="0"/>
                  </a:cubicBezTo>
                  <a:cubicBezTo>
                    <a:pt x="13485" y="0"/>
                    <a:pt x="23156" y="9670"/>
                    <a:pt x="23156" y="21600"/>
                  </a:cubicBezTo>
                  <a:cubicBezTo>
                    <a:pt x="23156" y="21672"/>
                    <a:pt x="23155" y="21744"/>
                    <a:pt x="23154" y="21815"/>
                  </a:cubicBezTo>
                  <a:lnTo>
                    <a:pt x="1556" y="21600"/>
                  </a:lnTo>
                  <a:lnTo>
                    <a:pt x="0" y="56"/>
                  </a:lnTo>
                  <a:close/>
                </a:path>
              </a:pathLst>
            </a:custGeom>
            <a:noFill/>
            <a:ln w="6350">
              <a:solidFill>
                <a:schemeClr val="accent2"/>
              </a:solidFill>
              <a:round/>
            </a:ln>
            <a:effectLst/>
          </p:spPr>
          <p:txBody>
            <a:bodyPr rot="10800000" wrap="none" anchor="ctr"/>
            <a:lstStyle/>
            <a:p>
              <a:endParaRPr lang="zh-CN" altLang="en-US"/>
            </a:p>
          </p:txBody>
        </p:sp>
        <p:sp>
          <p:nvSpPr>
            <p:cNvPr id="3135" name="Line 28"/>
            <p:cNvSpPr>
              <a:spLocks noChangeShapeType="1"/>
            </p:cNvSpPr>
            <p:nvPr/>
          </p:nvSpPr>
          <p:spPr bwMode="auto">
            <a:xfrm>
              <a:off x="4952" y="2152"/>
              <a:ext cx="567" cy="0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6" name="Line 29"/>
            <p:cNvSpPr>
              <a:spLocks noChangeShapeType="1"/>
            </p:cNvSpPr>
            <p:nvPr/>
          </p:nvSpPr>
          <p:spPr bwMode="auto">
            <a:xfrm>
              <a:off x="4609" y="2513"/>
              <a:ext cx="0" cy="574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7" name="Text Box 30"/>
            <p:cNvSpPr txBox="1">
              <a:spLocks noChangeArrowheads="1"/>
            </p:cNvSpPr>
            <p:nvPr/>
          </p:nvSpPr>
          <p:spPr bwMode="auto">
            <a:xfrm>
              <a:off x="4581" y="2636"/>
              <a:ext cx="257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  <p:sp>
          <p:nvSpPr>
            <p:cNvPr id="3138" name="Text Box 31"/>
            <p:cNvSpPr txBox="1">
              <a:spLocks noChangeArrowheads="1"/>
            </p:cNvSpPr>
            <p:nvPr/>
          </p:nvSpPr>
          <p:spPr bwMode="auto">
            <a:xfrm>
              <a:off x="5117" y="2103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/>
                <a:t>宽</a:t>
              </a:r>
            </a:p>
          </p:txBody>
        </p:sp>
      </p:grpSp>
      <p:sp>
        <p:nvSpPr>
          <p:cNvPr id="149536" name="WordArt 32"/>
          <p:cNvSpPr>
            <a:spLocks noChangeArrowheads="1" noChangeShapeType="1" noTextEdit="1"/>
          </p:cNvSpPr>
          <p:nvPr/>
        </p:nvSpPr>
        <p:spPr bwMode="auto">
          <a:xfrm>
            <a:off x="4572000" y="2079625"/>
            <a:ext cx="314325" cy="674688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294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左视图</a:t>
            </a:r>
          </a:p>
        </p:txBody>
      </p:sp>
      <p:sp>
        <p:nvSpPr>
          <p:cNvPr id="149537" name="WordArt 33"/>
          <p:cNvSpPr>
            <a:spLocks noChangeArrowheads="1" noChangeShapeType="1" noTextEdit="1"/>
          </p:cNvSpPr>
          <p:nvPr/>
        </p:nvSpPr>
        <p:spPr bwMode="auto">
          <a:xfrm>
            <a:off x="4911725" y="4194175"/>
            <a:ext cx="334963" cy="765175"/>
          </a:xfrm>
          <a:prstGeom prst="rect">
            <a:avLst/>
          </a:prstGeom>
        </p:spPr>
        <p:txBody>
          <a:bodyPr wrap="none" fromWordArt="1">
            <a:prstTxWarp prst="textSlantDown">
              <a:avLst>
                <a:gd name="adj" fmla="val 53241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侧面</a:t>
            </a:r>
          </a:p>
        </p:txBody>
      </p:sp>
      <p:sp>
        <p:nvSpPr>
          <p:cNvPr id="149538" name="WordArt 34"/>
          <p:cNvSpPr>
            <a:spLocks noChangeArrowheads="1" noChangeShapeType="1" noTextEdit="1"/>
          </p:cNvSpPr>
          <p:nvPr/>
        </p:nvSpPr>
        <p:spPr bwMode="auto">
          <a:xfrm>
            <a:off x="1241425" y="4733925"/>
            <a:ext cx="763588" cy="314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水平面</a:t>
            </a:r>
          </a:p>
        </p:txBody>
      </p:sp>
      <p:sp>
        <p:nvSpPr>
          <p:cNvPr id="149539" name="WordArt 35"/>
          <p:cNvSpPr>
            <a:spLocks noChangeArrowheads="1" noChangeShapeType="1" noTextEdit="1"/>
          </p:cNvSpPr>
          <p:nvPr/>
        </p:nvSpPr>
        <p:spPr bwMode="auto">
          <a:xfrm>
            <a:off x="2398713" y="4502150"/>
            <a:ext cx="868362" cy="269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chemeClr val="tx2"/>
                  </a:solidFill>
                  <a:round/>
                </a:ln>
                <a:solidFill>
                  <a:schemeClr val="tx2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俯视图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6011863" y="4914900"/>
            <a:ext cx="12160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俯视图</a:t>
            </a:r>
          </a:p>
        </p:txBody>
      </p:sp>
      <p:grpSp>
        <p:nvGrpSpPr>
          <p:cNvPr id="149541" name="Group 37"/>
          <p:cNvGrpSpPr/>
          <p:nvPr/>
        </p:nvGrpSpPr>
        <p:grpSpPr bwMode="auto">
          <a:xfrm>
            <a:off x="1273175" y="1847850"/>
            <a:ext cx="1409700" cy="1409700"/>
            <a:chOff x="4341" y="2733"/>
            <a:chExt cx="888" cy="888"/>
          </a:xfrm>
        </p:grpSpPr>
        <p:sp>
          <p:nvSpPr>
            <p:cNvPr id="3131" name="Rectangle 38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2" name="Rectangle 39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49544" name="Group 40"/>
          <p:cNvGrpSpPr/>
          <p:nvPr/>
        </p:nvGrpSpPr>
        <p:grpSpPr bwMode="auto">
          <a:xfrm>
            <a:off x="4572000" y="2671763"/>
            <a:ext cx="254000" cy="1647825"/>
            <a:chOff x="5414" y="2585"/>
            <a:chExt cx="160" cy="1038"/>
          </a:xfrm>
        </p:grpSpPr>
        <p:sp>
          <p:nvSpPr>
            <p:cNvPr id="3129" name="AutoShape 41"/>
            <p:cNvSpPr>
              <a:spLocks noChangeArrowheads="1"/>
            </p:cNvSpPr>
            <p:nvPr/>
          </p:nvSpPr>
          <p:spPr bwMode="auto">
            <a:xfrm rot="5400000">
              <a:off x="4975" y="3024"/>
              <a:ext cx="1038" cy="159"/>
            </a:xfrm>
            <a:prstGeom prst="parallelogram">
              <a:avLst>
                <a:gd name="adj" fmla="val 95023"/>
              </a:avLst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30" name="Line 42"/>
            <p:cNvSpPr>
              <a:spLocks noChangeShapeType="1"/>
            </p:cNvSpPr>
            <p:nvPr/>
          </p:nvSpPr>
          <p:spPr bwMode="auto">
            <a:xfrm>
              <a:off x="5415" y="3024"/>
              <a:ext cx="159" cy="156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47" name="Group 43"/>
          <p:cNvGrpSpPr/>
          <p:nvPr/>
        </p:nvGrpSpPr>
        <p:grpSpPr bwMode="auto">
          <a:xfrm>
            <a:off x="2111375" y="4824413"/>
            <a:ext cx="1660525" cy="241300"/>
            <a:chOff x="4188" y="3907"/>
            <a:chExt cx="1046" cy="152"/>
          </a:xfrm>
        </p:grpSpPr>
        <p:sp>
          <p:nvSpPr>
            <p:cNvPr id="3127" name="AutoShape 44"/>
            <p:cNvSpPr>
              <a:spLocks noChangeArrowheads="1"/>
            </p:cNvSpPr>
            <p:nvPr/>
          </p:nvSpPr>
          <p:spPr bwMode="auto">
            <a:xfrm flipH="1">
              <a:off x="4188" y="3907"/>
              <a:ext cx="1046" cy="152"/>
            </a:xfrm>
            <a:prstGeom prst="parallelogram">
              <a:avLst>
                <a:gd name="adj" fmla="val 96979"/>
              </a:avLst>
            </a:prstGeom>
            <a:solidFill>
              <a:srgbClr val="FF65FF"/>
            </a:solidFill>
            <a:ln w="9525">
              <a:solidFill>
                <a:srgbClr val="A5002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8" name="Line 45"/>
            <p:cNvSpPr>
              <a:spLocks noChangeShapeType="1"/>
            </p:cNvSpPr>
            <p:nvPr/>
          </p:nvSpPr>
          <p:spPr bwMode="auto">
            <a:xfrm>
              <a:off x="4641" y="3909"/>
              <a:ext cx="135" cy="150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50" name="Group 46"/>
          <p:cNvGrpSpPr/>
          <p:nvPr/>
        </p:nvGrpSpPr>
        <p:grpSpPr bwMode="auto">
          <a:xfrm>
            <a:off x="5741988" y="1854200"/>
            <a:ext cx="1409700" cy="1409700"/>
            <a:chOff x="4341" y="2733"/>
            <a:chExt cx="888" cy="888"/>
          </a:xfrm>
        </p:grpSpPr>
        <p:sp>
          <p:nvSpPr>
            <p:cNvPr id="3125" name="Rectangle 47"/>
            <p:cNvSpPr>
              <a:spLocks noChangeArrowheads="1"/>
            </p:cNvSpPr>
            <p:nvPr/>
          </p:nvSpPr>
          <p:spPr bwMode="auto">
            <a:xfrm>
              <a:off x="4341" y="3177"/>
              <a:ext cx="888" cy="44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6" name="Rectangle 48"/>
            <p:cNvSpPr>
              <a:spLocks noChangeArrowheads="1"/>
            </p:cNvSpPr>
            <p:nvPr/>
          </p:nvSpPr>
          <p:spPr bwMode="auto">
            <a:xfrm>
              <a:off x="4785" y="2733"/>
              <a:ext cx="444" cy="44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9553" name="Line 49"/>
          <p:cNvSpPr>
            <a:spLocks noChangeShapeType="1"/>
          </p:cNvSpPr>
          <p:nvPr/>
        </p:nvSpPr>
        <p:spPr bwMode="auto">
          <a:xfrm flipH="1" flipV="1">
            <a:off x="2686050" y="3257550"/>
            <a:ext cx="1076325" cy="1063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4" name="Line 50"/>
          <p:cNvSpPr>
            <a:spLocks noChangeShapeType="1"/>
          </p:cNvSpPr>
          <p:nvPr/>
        </p:nvSpPr>
        <p:spPr bwMode="auto">
          <a:xfrm flipH="1" flipV="1">
            <a:off x="2686050" y="2552700"/>
            <a:ext cx="106045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5" name="Line 51"/>
          <p:cNvSpPr>
            <a:spLocks noChangeShapeType="1"/>
          </p:cNvSpPr>
          <p:nvPr/>
        </p:nvSpPr>
        <p:spPr bwMode="auto">
          <a:xfrm flipH="1" flipV="1">
            <a:off x="1270000" y="3259138"/>
            <a:ext cx="1065213" cy="1058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6" name="Line 52"/>
          <p:cNvSpPr>
            <a:spLocks noChangeShapeType="1"/>
          </p:cNvSpPr>
          <p:nvPr/>
        </p:nvSpPr>
        <p:spPr bwMode="auto">
          <a:xfrm>
            <a:off x="2819400" y="2671763"/>
            <a:ext cx="17478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7" name="Line 53"/>
          <p:cNvSpPr>
            <a:spLocks noChangeShapeType="1"/>
          </p:cNvSpPr>
          <p:nvPr/>
        </p:nvSpPr>
        <p:spPr bwMode="auto">
          <a:xfrm>
            <a:off x="2125663" y="3381375"/>
            <a:ext cx="2441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8" name="Line 54"/>
          <p:cNvSpPr>
            <a:spLocks noChangeShapeType="1"/>
          </p:cNvSpPr>
          <p:nvPr/>
        </p:nvSpPr>
        <p:spPr bwMode="auto">
          <a:xfrm>
            <a:off x="2092325" y="4073525"/>
            <a:ext cx="2481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59" name="Line 55"/>
          <p:cNvSpPr>
            <a:spLocks noChangeShapeType="1"/>
          </p:cNvSpPr>
          <p:nvPr/>
        </p:nvSpPr>
        <p:spPr bwMode="auto">
          <a:xfrm>
            <a:off x="3516313" y="2671763"/>
            <a:ext cx="4762" cy="2138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60" name="Line 56"/>
          <p:cNvSpPr>
            <a:spLocks noChangeShapeType="1"/>
          </p:cNvSpPr>
          <p:nvPr/>
        </p:nvSpPr>
        <p:spPr bwMode="auto">
          <a:xfrm>
            <a:off x="2814638" y="2676525"/>
            <a:ext cx="1587" cy="2135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61" name="Line 57"/>
          <p:cNvSpPr>
            <a:spLocks noChangeShapeType="1"/>
          </p:cNvSpPr>
          <p:nvPr/>
        </p:nvSpPr>
        <p:spPr bwMode="auto">
          <a:xfrm>
            <a:off x="2100263" y="3376613"/>
            <a:ext cx="1587" cy="14398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149562" name="Group 58"/>
          <p:cNvGrpSpPr/>
          <p:nvPr/>
        </p:nvGrpSpPr>
        <p:grpSpPr bwMode="auto">
          <a:xfrm>
            <a:off x="2101850" y="2665413"/>
            <a:ext cx="1654175" cy="1654175"/>
            <a:chOff x="4184" y="2576"/>
            <a:chExt cx="1048" cy="1048"/>
          </a:xfrm>
        </p:grpSpPr>
        <p:sp>
          <p:nvSpPr>
            <p:cNvPr id="3119" name="AutoShape 59"/>
            <p:cNvSpPr>
              <a:spLocks noChangeArrowheads="1"/>
            </p:cNvSpPr>
            <p:nvPr/>
          </p:nvSpPr>
          <p:spPr bwMode="auto">
            <a:xfrm rot="5400000">
              <a:off x="4633" y="3015"/>
              <a:ext cx="1038" cy="159"/>
            </a:xfrm>
            <a:prstGeom prst="parallelogram">
              <a:avLst>
                <a:gd name="adj" fmla="val 95023"/>
              </a:avLst>
            </a:prstGeom>
            <a:gradFill rotWithShape="1">
              <a:gsLst>
                <a:gs pos="0">
                  <a:srgbClr val="66CCFF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rgbClr val="FF7C8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20" name="AutoShape 60"/>
            <p:cNvSpPr>
              <a:spLocks noChangeArrowheads="1"/>
            </p:cNvSpPr>
            <p:nvPr/>
          </p:nvSpPr>
          <p:spPr bwMode="auto">
            <a:xfrm flipH="1">
              <a:off x="4184" y="3467"/>
              <a:ext cx="1046" cy="152"/>
            </a:xfrm>
            <a:prstGeom prst="parallelogram">
              <a:avLst>
                <a:gd name="adj" fmla="val 96979"/>
              </a:avLst>
            </a:prstGeom>
            <a:gradFill rotWithShape="1">
              <a:gsLst>
                <a:gs pos="0">
                  <a:srgbClr val="66CCFF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rgbClr val="FF7C8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121" name="Group 61"/>
            <p:cNvGrpSpPr/>
            <p:nvPr/>
          </p:nvGrpSpPr>
          <p:grpSpPr bwMode="auto">
            <a:xfrm>
              <a:off x="4188" y="2585"/>
              <a:ext cx="1044" cy="1039"/>
              <a:chOff x="4189" y="2585"/>
              <a:chExt cx="1044" cy="1039"/>
            </a:xfrm>
          </p:grpSpPr>
          <p:sp>
            <p:nvSpPr>
              <p:cNvPr id="3122" name="AutoShape 62"/>
              <p:cNvSpPr>
                <a:spLocks noChangeArrowheads="1"/>
              </p:cNvSpPr>
              <p:nvPr/>
            </p:nvSpPr>
            <p:spPr bwMode="auto">
              <a:xfrm flipH="1">
                <a:off x="4638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1999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3" name="AutoShape 63"/>
              <p:cNvSpPr>
                <a:spLocks noChangeArrowheads="1"/>
              </p:cNvSpPr>
              <p:nvPr/>
            </p:nvSpPr>
            <p:spPr bwMode="auto">
              <a:xfrm flipH="1">
                <a:off x="4638" y="2585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1999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24" name="AutoShape 64"/>
              <p:cNvSpPr>
                <a:spLocks noChangeArrowheads="1"/>
              </p:cNvSpPr>
              <p:nvPr/>
            </p:nvSpPr>
            <p:spPr bwMode="auto">
              <a:xfrm flipH="1">
                <a:off x="4189" y="3029"/>
                <a:ext cx="595" cy="595"/>
              </a:xfrm>
              <a:prstGeom prst="cube">
                <a:avLst>
                  <a:gd name="adj" fmla="val 25000"/>
                </a:avLst>
              </a:prstGeom>
              <a:gradFill rotWithShape="1">
                <a:gsLst>
                  <a:gs pos="0">
                    <a:srgbClr val="66CCFF"/>
                  </a:gs>
                  <a:gs pos="100000">
                    <a:schemeClr val="folHlink">
                      <a:alpha val="51999"/>
                    </a:schemeClr>
                  </a:gs>
                </a:gsLst>
                <a:lin ang="5400000" scaled="1"/>
              </a:gradFill>
              <a:ln w="9525">
                <a:solidFill>
                  <a:srgbClr val="FF7C80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49569" name="Group 65"/>
          <p:cNvGrpSpPr/>
          <p:nvPr/>
        </p:nvGrpSpPr>
        <p:grpSpPr bwMode="auto">
          <a:xfrm>
            <a:off x="7902575" y="1851025"/>
            <a:ext cx="884238" cy="1411288"/>
            <a:chOff x="4978" y="1166"/>
            <a:chExt cx="557" cy="889"/>
          </a:xfrm>
        </p:grpSpPr>
        <p:sp>
          <p:nvSpPr>
            <p:cNvPr id="3117" name="Rectangle 66"/>
            <p:cNvSpPr>
              <a:spLocks noChangeArrowheads="1"/>
            </p:cNvSpPr>
            <p:nvPr/>
          </p:nvSpPr>
          <p:spPr bwMode="auto">
            <a:xfrm>
              <a:off x="4980" y="1166"/>
              <a:ext cx="555" cy="88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8" name="Line 67"/>
            <p:cNvSpPr>
              <a:spLocks noChangeShapeType="1"/>
            </p:cNvSpPr>
            <p:nvPr/>
          </p:nvSpPr>
          <p:spPr bwMode="auto">
            <a:xfrm>
              <a:off x="4978" y="1610"/>
              <a:ext cx="5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9572" name="Group 68"/>
          <p:cNvGrpSpPr/>
          <p:nvPr/>
        </p:nvGrpSpPr>
        <p:grpSpPr bwMode="auto">
          <a:xfrm>
            <a:off x="5738813" y="4014788"/>
            <a:ext cx="1398587" cy="900112"/>
            <a:chOff x="3615" y="2529"/>
            <a:chExt cx="881" cy="567"/>
          </a:xfrm>
        </p:grpSpPr>
        <p:sp>
          <p:nvSpPr>
            <p:cNvPr id="3115" name="Rectangle 69"/>
            <p:cNvSpPr>
              <a:spLocks noChangeArrowheads="1"/>
            </p:cNvSpPr>
            <p:nvPr/>
          </p:nvSpPr>
          <p:spPr bwMode="auto">
            <a:xfrm>
              <a:off x="3615" y="2529"/>
              <a:ext cx="881" cy="56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16" name="Line 70"/>
            <p:cNvSpPr>
              <a:spLocks noChangeShapeType="1"/>
            </p:cNvSpPr>
            <p:nvPr/>
          </p:nvSpPr>
          <p:spPr bwMode="auto">
            <a:xfrm>
              <a:off x="4056" y="2536"/>
              <a:ext cx="0" cy="5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9575" name="Line 71"/>
          <p:cNvSpPr>
            <a:spLocks noChangeShapeType="1"/>
          </p:cNvSpPr>
          <p:nvPr/>
        </p:nvSpPr>
        <p:spPr bwMode="auto">
          <a:xfrm>
            <a:off x="3052763" y="2914650"/>
            <a:ext cx="1587" cy="2139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76" name="Line 72"/>
          <p:cNvSpPr>
            <a:spLocks noChangeShapeType="1"/>
          </p:cNvSpPr>
          <p:nvPr/>
        </p:nvSpPr>
        <p:spPr bwMode="auto">
          <a:xfrm>
            <a:off x="2343150" y="3619500"/>
            <a:ext cx="1588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77" name="Line 73"/>
          <p:cNvSpPr>
            <a:spLocks noChangeShapeType="1"/>
          </p:cNvSpPr>
          <p:nvPr/>
        </p:nvSpPr>
        <p:spPr bwMode="auto">
          <a:xfrm>
            <a:off x="3763963" y="2914650"/>
            <a:ext cx="4762" cy="2143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78" name="Line 74"/>
          <p:cNvSpPr>
            <a:spLocks noChangeShapeType="1"/>
          </p:cNvSpPr>
          <p:nvPr/>
        </p:nvSpPr>
        <p:spPr bwMode="auto">
          <a:xfrm>
            <a:off x="2333625" y="3624263"/>
            <a:ext cx="24907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79" name="Line 75"/>
          <p:cNvSpPr>
            <a:spLocks noChangeShapeType="1"/>
          </p:cNvSpPr>
          <p:nvPr/>
        </p:nvSpPr>
        <p:spPr bwMode="auto">
          <a:xfrm flipH="1" flipV="1">
            <a:off x="1271588" y="2552700"/>
            <a:ext cx="1062037" cy="10493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80" name="Line 76"/>
          <p:cNvSpPr>
            <a:spLocks noChangeShapeType="1"/>
          </p:cNvSpPr>
          <p:nvPr/>
        </p:nvSpPr>
        <p:spPr bwMode="auto">
          <a:xfrm>
            <a:off x="2335213" y="4322763"/>
            <a:ext cx="24907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81" name="Line 77"/>
          <p:cNvSpPr>
            <a:spLocks noChangeShapeType="1"/>
          </p:cNvSpPr>
          <p:nvPr/>
        </p:nvSpPr>
        <p:spPr bwMode="auto">
          <a:xfrm>
            <a:off x="3052763" y="2909888"/>
            <a:ext cx="1766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82" name="Line 78"/>
          <p:cNvSpPr>
            <a:spLocks noChangeShapeType="1"/>
          </p:cNvSpPr>
          <p:nvPr/>
        </p:nvSpPr>
        <p:spPr bwMode="auto">
          <a:xfrm flipH="1" flipV="1">
            <a:off x="2681288" y="1847850"/>
            <a:ext cx="1071562" cy="10652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83" name="Line 79"/>
          <p:cNvSpPr>
            <a:spLocks noChangeShapeType="1"/>
          </p:cNvSpPr>
          <p:nvPr/>
        </p:nvSpPr>
        <p:spPr bwMode="auto">
          <a:xfrm flipH="1" flipV="1">
            <a:off x="1976438" y="1838325"/>
            <a:ext cx="1066800" cy="1060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9584" name="Line 80"/>
          <p:cNvSpPr>
            <a:spLocks noChangeShapeType="1"/>
          </p:cNvSpPr>
          <p:nvPr/>
        </p:nvSpPr>
        <p:spPr bwMode="auto">
          <a:xfrm flipH="1" flipV="1">
            <a:off x="1971675" y="2552700"/>
            <a:ext cx="1095375" cy="1071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361950" y="323850"/>
            <a:ext cx="28797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FF0000"/>
                </a:solidFill>
                <a:latin typeface="+mj-ea"/>
                <a:ea typeface="+mj-ea"/>
              </a:rPr>
              <a:t>复习回顾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4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4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4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14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4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14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4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2" dur="500"/>
                                        <p:tgtEl>
                                          <p:spTgt spid="1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9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4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500"/>
                            </p:stCondLst>
                            <p:childTnLst>
                              <p:par>
                                <p:cTn id="1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000"/>
                            </p:stCondLst>
                            <p:childTnLst>
                              <p:par>
                                <p:cTn id="14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9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3" dur="500"/>
                                        <p:tgtEl>
                                          <p:spTgt spid="1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46 L -0.48836 0.00046 " pathEditMode="relative" ptsTypes="AA">
                                      <p:cBhvr>
                                        <p:cTn id="227" dur="1000" fill="hold"/>
                                        <p:tgtEl>
                                          <p:spTgt spid="149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63E-6 L -0.40087 0.1317 " pathEditMode="relative" ptsTypes="AA">
                                      <p:cBhvr>
                                        <p:cTn id="231" dur="1000" fill="hold"/>
                                        <p:tgtEl>
                                          <p:spTgt spid="149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0" presetClass="pat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-0.38628 0.06713 " pathEditMode="relative" ptsTypes="AA">
                                      <p:cBhvr>
                                        <p:cTn id="235" dur="1000" fill="hold"/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nimBg="1"/>
      <p:bldP spid="149508" grpId="0"/>
      <p:bldP spid="149510" grpId="0"/>
      <p:bldP spid="149511" grpId="0"/>
      <p:bldP spid="149536" grpId="0" animBg="1"/>
      <p:bldP spid="149537" grpId="0" animBg="1"/>
      <p:bldP spid="149538" grpId="0" animBg="1"/>
      <p:bldP spid="149539" grpId="0" animBg="1"/>
      <p:bldP spid="149540" grpId="0"/>
      <p:bldP spid="149553" grpId="0" animBg="1"/>
      <p:bldP spid="149554" grpId="0" animBg="1"/>
      <p:bldP spid="149555" grpId="0" animBg="1"/>
      <p:bldP spid="149556" grpId="0" animBg="1"/>
      <p:bldP spid="149557" grpId="0" animBg="1"/>
      <p:bldP spid="149558" grpId="0" animBg="1"/>
      <p:bldP spid="149559" grpId="0" animBg="1"/>
      <p:bldP spid="149560" grpId="0" animBg="1"/>
      <p:bldP spid="149561" grpId="0" animBg="1"/>
      <p:bldP spid="149575" grpId="0" animBg="1"/>
      <p:bldP spid="149576" grpId="0" animBg="1"/>
      <p:bldP spid="149577" grpId="0" animBg="1"/>
      <p:bldP spid="149578" grpId="0" animBg="1"/>
      <p:bldP spid="149579" grpId="0" animBg="1"/>
      <p:bldP spid="149580" grpId="0" animBg="1"/>
      <p:bldP spid="149581" grpId="0" animBg="1"/>
      <p:bldP spid="149582" grpId="0" animBg="1"/>
      <p:bldP spid="149583" grpId="0" animBg="1"/>
      <p:bldP spid="1495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2983230" y="838200"/>
            <a:ext cx="2609850" cy="114300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FF0000"/>
                </a:solidFill>
              </a:rPr>
              <a:t>学习目标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549275" y="2355850"/>
            <a:ext cx="802005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学会根据物体的三视图描述出几何体的基本形状或实物原型；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/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经历探索简单的几何体的三视图的还原，进一步发展空间想象</a:t>
            </a:r>
            <a:r>
              <a:rPr lang="zh-CN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8675" y="1409700"/>
            <a:ext cx="6335713" cy="584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7462" name="AutoShape 6"/>
          <p:cNvSpPr>
            <a:spLocks noChangeArrowheads="1"/>
          </p:cNvSpPr>
          <p:nvPr/>
        </p:nvSpPr>
        <p:spPr bwMode="auto">
          <a:xfrm>
            <a:off x="4643438" y="31416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276475"/>
            <a:ext cx="3529012" cy="2728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474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24175"/>
            <a:ext cx="1584325" cy="933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127" name="TextBox 1"/>
          <p:cNvSpPr txBox="1">
            <a:spLocks noChangeArrowheads="1"/>
          </p:cNvSpPr>
          <p:nvPr/>
        </p:nvSpPr>
        <p:spPr bwMode="auto">
          <a:xfrm>
            <a:off x="560388" y="639763"/>
            <a:ext cx="4730750" cy="769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精讲点拨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6480175" cy="584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8486" name="AutoShape 6"/>
          <p:cNvSpPr>
            <a:spLocks noChangeArrowheads="1"/>
          </p:cNvSpPr>
          <p:nvPr/>
        </p:nvSpPr>
        <p:spPr bwMode="auto">
          <a:xfrm>
            <a:off x="4643438" y="3141663"/>
            <a:ext cx="1079500" cy="503237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060575"/>
            <a:ext cx="3889375" cy="289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4848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2852738"/>
            <a:ext cx="1655763" cy="1093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71550" y="1833563"/>
            <a:ext cx="6726238" cy="584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请画出下面视图相对应的几何体。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741613"/>
            <a:ext cx="3600450" cy="2990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46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6338" y="3724275"/>
            <a:ext cx="144145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1439863" cy="51911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4645025" y="3984625"/>
            <a:ext cx="1079500" cy="503238"/>
          </a:xfrm>
          <a:prstGeom prst="rightArrow">
            <a:avLst>
              <a:gd name="adj1" fmla="val 50000"/>
              <a:gd name="adj2" fmla="val 53628"/>
            </a:avLst>
          </a:prstGeom>
          <a:noFill/>
          <a:ln w="9525" algn="ctr">
            <a:solidFill>
              <a:schemeClr val="tx2"/>
            </a:solidFill>
            <a:miter lim="800000"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</a:pPr>
            <a:endParaRPr lang="zh-CN" altLang="zh-CN" b="1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175" name="TextBox 1"/>
          <p:cNvSpPr txBox="1">
            <a:spLocks noChangeArrowheads="1"/>
          </p:cNvSpPr>
          <p:nvPr/>
        </p:nvSpPr>
        <p:spPr bwMode="auto">
          <a:xfrm>
            <a:off x="647700" y="895350"/>
            <a:ext cx="4248150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大显身手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5013" y="2368550"/>
            <a:ext cx="52482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52450" y="1057275"/>
            <a:ext cx="3784600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  <a:ea typeface="黑体" panose="02010609060101010101" pitchFamily="49" charset="-122"/>
              </a:rPr>
              <a:t>你搭我画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9600"/>
            <a:ext cx="3657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3429000"/>
            <a:ext cx="38862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609600"/>
            <a:ext cx="26670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34963" y="2174875"/>
            <a:ext cx="8207375" cy="5857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你能画</a:t>
            </a:r>
            <a:r>
              <a:rPr lang="zh-CN" altLang="en-US" sz="3200" b="1" dirty="0">
                <a:solidFill>
                  <a:srgbClr val="FF0000"/>
                </a:solidFill>
              </a:rPr>
              <a:t>出如图所示的机器零件的三视图吗？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" name="标题 1"/>
          <p:cNvSpPr txBox="1"/>
          <p:nvPr/>
        </p:nvSpPr>
        <p:spPr>
          <a:xfrm>
            <a:off x="0" y="777875"/>
            <a:ext cx="3200400" cy="854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  <a:defRPr/>
            </a:pPr>
            <a:r>
              <a:rPr lang="zh-CN" altLang="en-US" b="1" kern="0" dirty="0" smtClean="0">
                <a:solidFill>
                  <a:srgbClr val="FF0000"/>
                </a:solidFill>
              </a:rPr>
              <a:t>挑战自我</a:t>
            </a:r>
          </a:p>
        </p:txBody>
      </p:sp>
      <p:pic>
        <p:nvPicPr>
          <p:cNvPr id="10244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72163" y="2941638"/>
            <a:ext cx="26701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全屏显示(4:3)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物体的三视图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2017-09-08T09:40:00Z</dcterms:created>
  <dcterms:modified xsi:type="dcterms:W3CDTF">2023-01-16T18:38:04Z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827A4ED162CC454AB0837B8303E879CA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