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9" r:id="rId2"/>
    <p:sldId id="517" r:id="rId3"/>
    <p:sldId id="518" r:id="rId4"/>
    <p:sldId id="519" r:id="rId5"/>
    <p:sldId id="524" r:id="rId6"/>
    <p:sldId id="521" r:id="rId7"/>
    <p:sldId id="520" r:id="rId8"/>
    <p:sldId id="522" r:id="rId9"/>
    <p:sldId id="512" r:id="rId10"/>
    <p:sldId id="523" r:id="rId11"/>
    <p:sldId id="526" r:id="rId12"/>
    <p:sldId id="525" r:id="rId13"/>
    <p:sldId id="527" r:id="rId14"/>
    <p:sldId id="40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99FF"/>
    <a:srgbClr val="9966FF"/>
    <a:srgbClr val="CEEDFD"/>
    <a:srgbClr val="FF6699"/>
    <a:srgbClr val="FFFF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4713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748374-FED0-4FC4-A4EE-B3C772ED69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C7C62FE-F0B8-44A7-86C1-926F144FFEE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7E37BD-4545-40C0-B418-5A3E3E8236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0BB219-CBA0-454C-8FB8-C72C756997D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EE13680-DFA3-49E1-A386-5EAD83031838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793D8D2-BA63-485A-A1BE-AF951A587ABB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283697-8F51-476C-92A0-95CB7D8FD03C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9483C62-76D1-4245-B9AF-51970C65264B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DA608B-5888-4CF7-8D4E-B3C281F0476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FCA87D-70FE-4548-852D-81188E673D2F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3AB9E6B-A938-426F-9C8D-FB0C47802B64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B31F54-9215-4FE2-8A2B-7D4B39BF294F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6C7799-482D-4BB2-84F9-04E8DC89C3AA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328353-8A7B-40D3-9711-792F90A0AB17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EDD097-12D2-4AC2-8F60-B3464C087285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F87C67-4D6A-4C69-BF09-4F30626410F3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576513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-3175" y="2852738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0"/>
            <a:ext cx="9164638" cy="1216025"/>
          </a:xfrm>
          <a:custGeom>
            <a:avLst/>
            <a:gdLst>
              <a:gd name="T0" fmla="*/ 9179230 w 9164371"/>
              <a:gd name="T1" fmla="*/ 3 h 1402412"/>
              <a:gd name="T2" fmla="*/ 9188795 w 9164371"/>
              <a:gd name="T3" fmla="*/ 3 h 1402412"/>
              <a:gd name="T4" fmla="*/ 9173439 w 9164371"/>
              <a:gd name="T5" fmla="*/ 3 h 1402412"/>
              <a:gd name="T6" fmla="*/ 6521990 w 9164371"/>
              <a:gd name="T7" fmla="*/ 3 h 1402412"/>
              <a:gd name="T8" fmla="*/ 3124804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5462 w 9164371"/>
              <a:gd name="T19" fmla="*/ 3 h 1402412"/>
              <a:gd name="T20" fmla="*/ 6468100 w 9164371"/>
              <a:gd name="T21" fmla="*/ 3 h 1402412"/>
              <a:gd name="T22" fmla="*/ 9199682 w 9164371"/>
              <a:gd name="T23" fmla="*/ 0 h 1402412"/>
              <a:gd name="T24" fmla="*/ 9179230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215900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_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appy_Children&#8217;s_Day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Unit5PartBLet&#8217;slearn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Unit5PartBLet&#8217;slearnmore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4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3.mp3" TargetMode="External"/><Relationship Id="rId15" Type="http://schemas.openxmlformats.org/officeDocument/2006/relationships/image" Target="../media/image13.png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3&#35838;&#26102;&#25945;&#23398;&#35838;&#20214;\05.mp3" TargetMode="Externa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A_图片 1" hidden="1"/>
          <p:cNvPicPr>
            <a:picLocks noGrp="1" noRot="1" noChangeAspec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58813"/>
            <a:ext cx="427513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A_文本框 123" hidden="1"/>
          <p:cNvSpPr>
            <a:spLocks noGrp="1" noRot="1" noChangeAspect="1" noMove="1" noResize="1" noEditPoint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16050" y="4078288"/>
            <a:ext cx="6435725" cy="1246187"/>
          </a:xfrm>
          <a:custGeom>
            <a:avLst/>
            <a:gdLst>
              <a:gd name="T0" fmla="*/ 6223 w 10306347"/>
              <a:gd name="T1" fmla="*/ 24379 h 1778496"/>
              <a:gd name="T2" fmla="*/ 4526 w 10306347"/>
              <a:gd name="T3" fmla="*/ 32257 h 1778496"/>
              <a:gd name="T4" fmla="*/ 1831 w 10306347"/>
              <a:gd name="T5" fmla="*/ 32257 h 1778496"/>
              <a:gd name="T6" fmla="*/ 1098 w 10306347"/>
              <a:gd name="T7" fmla="*/ 22000 h 1778496"/>
              <a:gd name="T8" fmla="*/ 7954 w 10306347"/>
              <a:gd name="T9" fmla="*/ 32108 h 1778496"/>
              <a:gd name="T10" fmla="*/ 0 w 10306347"/>
              <a:gd name="T11" fmla="*/ 34784 h 1778496"/>
              <a:gd name="T12" fmla="*/ 1098 w 10306347"/>
              <a:gd name="T13" fmla="*/ 22000 h 1778496"/>
              <a:gd name="T14" fmla="*/ 40934 w 10306347"/>
              <a:gd name="T15" fmla="*/ 21703 h 1778496"/>
              <a:gd name="T16" fmla="*/ 40934 w 10306347"/>
              <a:gd name="T17" fmla="*/ 19325 h 1778496"/>
              <a:gd name="T18" fmla="*/ 18271 w 10306347"/>
              <a:gd name="T19" fmla="*/ 20811 h 1778496"/>
              <a:gd name="T20" fmla="*/ 27456 w 10306347"/>
              <a:gd name="T21" fmla="*/ 13230 h 1778496"/>
              <a:gd name="T22" fmla="*/ 27456 w 10306347"/>
              <a:gd name="T23" fmla="*/ 13230 h 1778496"/>
              <a:gd name="T24" fmla="*/ 865 w 10306347"/>
              <a:gd name="T25" fmla="*/ 20811 h 1778496"/>
              <a:gd name="T26" fmla="*/ 26790 w 10306347"/>
              <a:gd name="T27" fmla="*/ 10702 h 1778496"/>
              <a:gd name="T28" fmla="*/ 30052 w 10306347"/>
              <a:gd name="T29" fmla="*/ 26608 h 1778496"/>
              <a:gd name="T30" fmla="*/ 27456 w 10306347"/>
              <a:gd name="T31" fmla="*/ 27947 h 1778496"/>
              <a:gd name="T32" fmla="*/ 26790 w 10306347"/>
              <a:gd name="T33" fmla="*/ 10702 h 1778496"/>
              <a:gd name="T34" fmla="*/ 40934 w 10306347"/>
              <a:gd name="T35" fmla="*/ 5946 h 1778496"/>
              <a:gd name="T36" fmla="*/ 32182 w 10306347"/>
              <a:gd name="T37" fmla="*/ 3716 h 1778496"/>
              <a:gd name="T38" fmla="*/ 32015 w 10306347"/>
              <a:gd name="T39" fmla="*/ 6243 h 1778496"/>
              <a:gd name="T40" fmla="*/ 29985 w 10306347"/>
              <a:gd name="T41" fmla="*/ 31960 h 1778496"/>
              <a:gd name="T42" fmla="*/ 27289 w 10306347"/>
              <a:gd name="T43" fmla="*/ 6243 h 1778496"/>
              <a:gd name="T44" fmla="*/ 39903 w 10306347"/>
              <a:gd name="T45" fmla="*/ 3567 h 1778496"/>
              <a:gd name="T46" fmla="*/ 41500 w 10306347"/>
              <a:gd name="T47" fmla="*/ 5946 h 1778496"/>
              <a:gd name="T48" fmla="*/ 41500 w 10306347"/>
              <a:gd name="T49" fmla="*/ 28094 h 1778496"/>
              <a:gd name="T50" fmla="*/ 39454 w 10306347"/>
              <a:gd name="T51" fmla="*/ 30399 h 1778496"/>
              <a:gd name="T52" fmla="*/ 39170 w 10306347"/>
              <a:gd name="T53" fmla="*/ 5946 h 1778496"/>
              <a:gd name="T54" fmla="*/ 2396 w 10306347"/>
              <a:gd name="T55" fmla="*/ 5946 h 1778496"/>
              <a:gd name="T56" fmla="*/ 20001 w 10306347"/>
              <a:gd name="T57" fmla="*/ 1487 h 1778496"/>
              <a:gd name="T58" fmla="*/ 17239 w 10306347"/>
              <a:gd name="T59" fmla="*/ 11297 h 1778496"/>
              <a:gd name="T60" fmla="*/ 19785 w 10306347"/>
              <a:gd name="T61" fmla="*/ 30994 h 1778496"/>
              <a:gd name="T62" fmla="*/ 18703 w 10306347"/>
              <a:gd name="T63" fmla="*/ 30622 h 1778496"/>
              <a:gd name="T64" fmla="*/ 17772 w 10306347"/>
              <a:gd name="T65" fmla="*/ 22446 h 1778496"/>
              <a:gd name="T66" fmla="*/ 16340 w 10306347"/>
              <a:gd name="T67" fmla="*/ 33446 h 1778496"/>
              <a:gd name="T68" fmla="*/ 16673 w 10306347"/>
              <a:gd name="T69" fmla="*/ 11297 h 1778496"/>
              <a:gd name="T70" fmla="*/ 14910 w 10306347"/>
              <a:gd name="T71" fmla="*/ 1487 h 1778496"/>
              <a:gd name="T72" fmla="*/ 16207 w 10306347"/>
              <a:gd name="T73" fmla="*/ 11892 h 1778496"/>
              <a:gd name="T74" fmla="*/ 14111 w 10306347"/>
              <a:gd name="T75" fmla="*/ 19176 h 1778496"/>
              <a:gd name="T76" fmla="*/ 15076 w 10306347"/>
              <a:gd name="T77" fmla="*/ 34190 h 1778496"/>
              <a:gd name="T78" fmla="*/ 13512 w 10306347"/>
              <a:gd name="T79" fmla="*/ 34636 h 1778496"/>
              <a:gd name="T80" fmla="*/ 14177 w 10306347"/>
              <a:gd name="T81" fmla="*/ 2379 h 1778496"/>
              <a:gd name="T82" fmla="*/ 14943 w 10306347"/>
              <a:gd name="T83" fmla="*/ 5055 h 1778496"/>
              <a:gd name="T84" fmla="*/ 44595 w 10306347"/>
              <a:gd name="T85" fmla="*/ 6392 h 1778496"/>
              <a:gd name="T86" fmla="*/ 44595 w 10306347"/>
              <a:gd name="T87" fmla="*/ 14865 h 1778496"/>
              <a:gd name="T88" fmla="*/ 46093 w 10306347"/>
              <a:gd name="T89" fmla="*/ 33149 h 1778496"/>
              <a:gd name="T90" fmla="*/ 41966 w 10306347"/>
              <a:gd name="T91" fmla="*/ 30473 h 1778496"/>
              <a:gd name="T92" fmla="*/ 43164 w 10306347"/>
              <a:gd name="T93" fmla="*/ 9513 h 1778496"/>
              <a:gd name="T94" fmla="*/ 43996 w 10306347"/>
              <a:gd name="T95" fmla="*/ 6392 h 1778496"/>
              <a:gd name="T96" fmla="*/ 4126 w 10306347"/>
              <a:gd name="T97" fmla="*/ 4608 h 1778496"/>
              <a:gd name="T98" fmla="*/ 6523 w 10306347"/>
              <a:gd name="T99" fmla="*/ 6987 h 1778496"/>
              <a:gd name="T100" fmla="*/ 7122 w 10306347"/>
              <a:gd name="T101" fmla="*/ 20960 h 1778496"/>
              <a:gd name="T102" fmla="*/ 2696 w 10306347"/>
              <a:gd name="T103" fmla="*/ 21257 h 1778496"/>
              <a:gd name="T104" fmla="*/ 3894 w 10306347"/>
              <a:gd name="T105" fmla="*/ 6987 h 1778496"/>
              <a:gd name="T106" fmla="*/ 3861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6153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4834" y="317054"/>
            <a:ext cx="2932466" cy="252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标题 1"/>
          <p:cNvSpPr txBox="1"/>
          <p:nvPr/>
        </p:nvSpPr>
        <p:spPr bwMode="auto">
          <a:xfrm>
            <a:off x="539750" y="620713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6156" name="标题 6"/>
          <p:cNvSpPr txBox="1"/>
          <p:nvPr/>
        </p:nvSpPr>
        <p:spPr bwMode="auto">
          <a:xfrm>
            <a:off x="0" y="3737025"/>
            <a:ext cx="9144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Unit5 Where Are You Going?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7" name="TextBox 10"/>
          <p:cNvSpPr>
            <a:spLocks noChangeArrowheads="1"/>
          </p:cNvSpPr>
          <p:nvPr/>
        </p:nvSpPr>
        <p:spPr bwMode="auto">
          <a:xfrm>
            <a:off x="5034834" y="4650472"/>
            <a:ext cx="2582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68313" y="276225"/>
            <a:ext cx="4175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44488" y="2205038"/>
          <a:ext cx="8351838" cy="4526148"/>
        </p:xfrm>
        <a:graphic>
          <a:graphicData uri="http://schemas.openxmlformats.org/drawingml/2006/table">
            <a:tbl>
              <a:tblPr/>
              <a:tblGrid>
                <a:gridCol w="153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61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小组合作，声音洪亮，有感情地正确朗读课文。</a:t>
                      </a: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65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小组合作默契，声音洪亮，脱离课本，口语表达较准确流利，感情与肢体语言较丰富。</a:t>
                      </a: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69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marL="85725"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小组合作默契，声音洪亮，能结合已有知识或生活，对内容有创新，口语表达准确流利，感情与肢体语言丰富。</a:t>
                      </a: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幼圆" panose="020105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34268" marB="34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1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3875088"/>
            <a:ext cx="5286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1925" y="24384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9413" y="3884613"/>
            <a:ext cx="528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490538" y="1533525"/>
            <a:ext cx="7561262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角色扮演，小组先进行练习，然后展示，其他同学评价。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605" name="图片 19" descr="图片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75566">
            <a:off x="8077200" y="1171575"/>
            <a:ext cx="5445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TextBox 19"/>
          <p:cNvSpPr txBox="1">
            <a:spLocks noChangeArrowheads="1"/>
          </p:cNvSpPr>
          <p:nvPr/>
        </p:nvSpPr>
        <p:spPr bwMode="auto">
          <a:xfrm>
            <a:off x="2698750" y="939800"/>
            <a:ext cx="324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Role play</a:t>
            </a:r>
            <a:endParaRPr lang="zh-CN" altLang="en-US" sz="3200" b="1">
              <a:solidFill>
                <a:srgbClr val="1A93C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607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7413" y="5375275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3038" y="5367338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3900" y="5367338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11188" y="2474913"/>
            <a:ext cx="93821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Good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595313" y="3798888"/>
            <a:ext cx="95408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Great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44488" y="5421313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330200" y="330200"/>
            <a:ext cx="25368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4525" y="976313"/>
            <a:ext cx="3959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00063" y="1509713"/>
            <a:ext cx="4103687" cy="22225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/>
          <p:nvPr/>
        </p:nvSpPr>
        <p:spPr bwMode="auto">
          <a:xfrm>
            <a:off x="346075" y="962025"/>
            <a:ext cx="5041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Do a survey and report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238" y="1687513"/>
            <a:ext cx="25368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 rot="10800000" flipV="1">
            <a:off x="3059113" y="1617663"/>
            <a:ext cx="563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Li Shan</a:t>
            </a:r>
            <a:r>
              <a:rPr kumimoji="1" lang="en-US" altLang="zh-CN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are you going to do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         on Children’s Day?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Liu: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I’m going to …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 flipV="1">
            <a:off x="1274763" y="3300413"/>
            <a:ext cx="6769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Then talk about it in the class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27063" y="3860800"/>
            <a:ext cx="7889875" cy="503238"/>
          </a:xfrm>
          <a:prstGeom prst="roundRect">
            <a:avLst/>
          </a:prstGeom>
          <a:solidFill>
            <a:srgbClr val="CC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60400" y="4403725"/>
            <a:ext cx="7888288" cy="50482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60400" y="4922838"/>
            <a:ext cx="7888288" cy="503237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60400" y="5465763"/>
            <a:ext cx="7888288" cy="5032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490788" y="3933825"/>
            <a:ext cx="0" cy="210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27538" y="3868738"/>
            <a:ext cx="0" cy="210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43663" y="3868738"/>
            <a:ext cx="0" cy="210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22338" y="3843338"/>
            <a:ext cx="135255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Name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06688" y="3805238"/>
            <a:ext cx="135255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Activity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70438" y="3816350"/>
            <a:ext cx="135255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Name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91313" y="3786188"/>
            <a:ext cx="1352550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Activity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7550" y="4398963"/>
            <a:ext cx="17732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Liu </a:t>
            </a:r>
            <a:r>
              <a:rPr lang="en-US" altLang="zh-CN" sz="2000" dirty="0" err="1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Zhaoyang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25613"/>
            <a:ext cx="27622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标题 2"/>
          <p:cNvSpPr txBox="1"/>
          <p:nvPr/>
        </p:nvSpPr>
        <p:spPr bwMode="auto">
          <a:xfrm>
            <a:off x="330200" y="330200"/>
            <a:ext cx="25368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4525" y="976313"/>
            <a:ext cx="3959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9263" y="1557338"/>
            <a:ext cx="4122737" cy="9525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/>
          <p:nvPr/>
        </p:nvSpPr>
        <p:spPr bwMode="auto">
          <a:xfrm>
            <a:off x="346075" y="962025"/>
            <a:ext cx="5041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Do a survey and report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 flipV="1">
            <a:off x="3203575" y="1700213"/>
            <a:ext cx="56372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i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Li Shan</a:t>
            </a:r>
            <a:r>
              <a:rPr kumimoji="1" lang="en-US" altLang="zh-CN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… is going to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         … and … are going to …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19100" y="3662363"/>
            <a:ext cx="4410075" cy="2520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451350" y="4276725"/>
            <a:ext cx="4411663" cy="252095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10800000" flipV="1">
            <a:off x="1763713" y="3689350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b="1" i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Tips:</a:t>
            </a:r>
            <a:endParaRPr kumimoji="1" lang="en-US" altLang="zh-CN" sz="28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 rot="10800000" flipV="1">
            <a:off x="939800" y="4054475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0800000" flipV="1">
            <a:off x="952500" y="4445000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see a film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10800000" flipV="1">
            <a:off x="952500" y="48482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climb the mountain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10800000" flipV="1">
            <a:off x="952500" y="527526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play in the park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10800000" flipV="1">
            <a:off x="982663" y="5649913"/>
            <a:ext cx="365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buy a story book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0800000" flipV="1">
            <a:off x="4699000" y="4286250"/>
            <a:ext cx="216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sing a song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0800000" flipV="1">
            <a:off x="4714875" y="4737100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go to swim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0800000" flipV="1">
            <a:off x="4762500" y="5216525"/>
            <a:ext cx="216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watch TV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0800000" flipV="1">
            <a:off x="4452938" y="5595938"/>
            <a:ext cx="441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see the animals in the zoo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 rot="10800000" flipV="1">
            <a:off x="4859338" y="6015038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play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87338" y="1989138"/>
            <a:ext cx="8569325" cy="37449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8338" y="2814638"/>
            <a:ext cx="5273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What are you going to do?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I’m going to …</a:t>
            </a:r>
          </a:p>
        </p:txBody>
      </p:sp>
      <p:pic>
        <p:nvPicPr>
          <p:cNvPr id="2868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3" y="32353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3" y="47291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2150" y="4402138"/>
            <a:ext cx="838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What are you going to do on Children’s day?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I’m going to see a film.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0800000" flipV="1">
            <a:off x="419100" y="3948113"/>
            <a:ext cx="974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0188" y="47720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804248" y="5650373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27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473075" y="1581150"/>
            <a:ext cx="8197850" cy="39751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43050" y="679103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115616" y="1844824"/>
            <a:ext cx="76485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人一组，分角色表演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课文对话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Unit5 B 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Read the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words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0263" y="21161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42925" y="3546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42640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850900" y="3546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34988" y="4264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739775" y="45847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468313" y="276225"/>
            <a:ext cx="20907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28765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4863" y="1611313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is he/she going?…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3600" y="2292350"/>
            <a:ext cx="746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they/you going? …</a:t>
            </a:r>
          </a:p>
        </p:txBody>
      </p:sp>
      <p:pic>
        <p:nvPicPr>
          <p:cNvPr id="819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950" y="16525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700" y="23971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4638" y="3284538"/>
            <a:ext cx="5749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 bwMode="auto">
          <a:xfrm>
            <a:off x="6283325" y="1204913"/>
            <a:ext cx="2282825" cy="679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Group work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 txBox="1"/>
          <p:nvPr/>
        </p:nvSpPr>
        <p:spPr bwMode="auto">
          <a:xfrm>
            <a:off x="468313" y="276225"/>
            <a:ext cx="27352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348" y="1628800"/>
            <a:ext cx="7522430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4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4463" y="3068638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55976" y="466109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2291" name="标题 2"/>
          <p:cNvSpPr txBox="1"/>
          <p:nvPr/>
        </p:nvSpPr>
        <p:spPr bwMode="auto">
          <a:xfrm>
            <a:off x="468313" y="276225"/>
            <a:ext cx="27352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313" y="1722438"/>
            <a:ext cx="532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day is Children’s Day?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706438" y="976313"/>
            <a:ext cx="26511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7088" y="1495425"/>
            <a:ext cx="1512887" cy="3175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8313" y="2478088"/>
            <a:ext cx="8351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are you going to do on Children’s Day?</a:t>
            </a:r>
          </a:p>
        </p:txBody>
      </p:sp>
      <p:pic>
        <p:nvPicPr>
          <p:cNvPr id="1229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95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2536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68313" y="276225"/>
            <a:ext cx="27352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17575"/>
            <a:ext cx="32178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Do you know?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36688"/>
            <a:ext cx="249713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>
            <a:off x="2471235" y="1009043"/>
            <a:ext cx="4137149" cy="62723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16238" y="14366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What’s the date?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655" y="1532492"/>
            <a:ext cx="6047816" cy="469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标题 2"/>
          <p:cNvSpPr txBox="1"/>
          <p:nvPr/>
        </p:nvSpPr>
        <p:spPr bwMode="auto">
          <a:xfrm>
            <a:off x="468313" y="276225"/>
            <a:ext cx="4175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976313"/>
            <a:ext cx="3959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imagine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531938"/>
            <a:ext cx="31686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0663" y="5211763"/>
            <a:ext cx="8905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标题 2"/>
          <p:cNvSpPr txBox="1"/>
          <p:nvPr/>
        </p:nvSpPr>
        <p:spPr bwMode="auto">
          <a:xfrm>
            <a:off x="468313" y="276225"/>
            <a:ext cx="4175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06438" y="976313"/>
            <a:ext cx="5881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827088" y="1495425"/>
            <a:ext cx="5040312" cy="15875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0988" y="1460500"/>
            <a:ext cx="88630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1: Is it Children’s Day tomorrow?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2: What’s Li Shan going to do?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3: What is Li Shan’s mother going to do?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4: Is she going to see a film with Li Shan?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899400" y="5353050"/>
            <a:ext cx="79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0800000" flipV="1">
            <a:off x="1116013" y="2087563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0800000" flipV="1">
            <a:off x="1173163" y="3078163"/>
            <a:ext cx="494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She is going to see a film.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 flipV="1">
            <a:off x="1173163" y="4043363"/>
            <a:ext cx="494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She is going to work.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0800000" flipV="1">
            <a:off x="1138238" y="5035550"/>
            <a:ext cx="6840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No, she isn’t. She is going to work.</a:t>
            </a:r>
          </a:p>
        </p:txBody>
      </p:sp>
      <p:pic>
        <p:nvPicPr>
          <p:cNvPr id="2" name="Unit5PartBLet’slearn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5626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68313" y="276225"/>
            <a:ext cx="4175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959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531938"/>
            <a:ext cx="2808287" cy="2540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684213" y="1636713"/>
            <a:ext cx="7775575" cy="927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Miss Lin: Tomorrow is Children’s Day. What are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you going to do?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84213" y="2584450"/>
            <a:ext cx="7729537" cy="936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Li Shan: Yeah! Children’s Day! I’m going to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see a film.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5950" y="3519488"/>
            <a:ext cx="7775575" cy="9255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Miss Lin: What’s your mother going to do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tomorrow? Is she going with you?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5950" y="4497388"/>
            <a:ext cx="7769225" cy="642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Li Shan: No. She is going to work.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2775" y="5159375"/>
            <a:ext cx="7775575" cy="741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Miss Lin: Happy Children’s Day!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5000" y="5861050"/>
            <a:ext cx="7767638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Li Shan: Thank you!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943100"/>
            <a:ext cx="3825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8924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381158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46339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35305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6032500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92075" y="1457325"/>
            <a:ext cx="597852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 it by yourselves for one minute.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自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读对话一分钟。</a:t>
            </a: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180975" y="3119438"/>
            <a:ext cx="4319588" cy="2736850"/>
            <a:chOff x="-103" y="464"/>
            <a:chExt cx="3084" cy="1001"/>
          </a:xfrm>
        </p:grpSpPr>
        <p:sp>
          <p:nvSpPr>
            <p:cNvPr id="22547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roundRect">
              <a:avLst>
                <a:gd name="adj" fmla="val 16667"/>
              </a:avLst>
            </a:prstGeom>
            <a:solidFill>
              <a:srgbClr val="E0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4" y="540"/>
              <a:ext cx="77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ea typeface="+mn-ea"/>
                </a:rPr>
                <a:t>Tips:</a:t>
              </a:r>
              <a:endPara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endParaRP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-49" y="787"/>
              <a:ext cx="297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830763" y="1689100"/>
            <a:ext cx="3962400" cy="4103688"/>
          </a:xfrm>
          <a:prstGeom prst="ellipse">
            <a:avLst/>
          </a:prstGeom>
          <a:solidFill>
            <a:srgbClr val="5BC4ED"/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10"/>
          <p:cNvGrpSpPr/>
          <p:nvPr/>
        </p:nvGrpSpPr>
        <p:grpSpPr bwMode="auto">
          <a:xfrm>
            <a:off x="5776631" y="5859748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2534" name="WordArt 18"/>
          <p:cNvSpPr>
            <a:spLocks noChangeArrowheads="1" noChangeShapeType="1"/>
          </p:cNvSpPr>
          <p:nvPr/>
        </p:nvSpPr>
        <p:spPr bwMode="auto">
          <a:xfrm>
            <a:off x="5588000" y="1363663"/>
            <a:ext cx="2357438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8374063" y="2697163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8307388" y="4529138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554788" y="15494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545263" y="54864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870450" y="44846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727575" y="2735263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124450" y="193675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6669088" y="2079625"/>
            <a:ext cx="150812" cy="3206750"/>
            <a:chOff x="0" y="0"/>
            <a:chExt cx="364" cy="1451"/>
          </a:xfrm>
        </p:grpSpPr>
        <p:sp>
          <p:nvSpPr>
            <p:cNvPr id="22545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FFE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2546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2543" name="Oval 24"/>
          <p:cNvSpPr>
            <a:spLocks noChangeArrowheads="1"/>
          </p:cNvSpPr>
          <p:nvPr/>
        </p:nvSpPr>
        <p:spPr bwMode="auto">
          <a:xfrm>
            <a:off x="6365875" y="3405188"/>
            <a:ext cx="681038" cy="706437"/>
          </a:xfrm>
          <a:prstGeom prst="ellipse">
            <a:avLst/>
          </a:prstGeom>
          <a:solidFill>
            <a:srgbClr val="FFE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2544" name="标题 2"/>
          <p:cNvSpPr txBox="1"/>
          <p:nvPr/>
        </p:nvSpPr>
        <p:spPr bwMode="auto">
          <a:xfrm>
            <a:off x="330200" y="330200"/>
            <a:ext cx="25368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662</Words>
  <Application>Microsoft Office PowerPoint</Application>
  <PresentationFormat>全屏显示(4:3)</PresentationFormat>
  <Paragraphs>128</Paragraphs>
  <Slides>14</Slides>
  <Notes>12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2023-01-16T18:38:15Z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5A0B1800B8354125B1786173F852E45F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