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8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F18DF8-55D4-420D-B46A-35688563163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390F7-5BE8-489E-B0B3-3D329BC628C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a:t>
            </a:fld>
            <a:endParaRPr lang="en-US" altLang="zh-CN">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10</a:t>
            </a:fld>
            <a:endParaRPr lang="en-US" altLang="zh-CN">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11</a:t>
            </a:fld>
            <a:endParaRPr lang="en-US" altLang="zh-CN">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12</a:t>
            </a:fld>
            <a:endParaRPr lang="en-US" altLang="zh-CN">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13</a:t>
            </a:fld>
            <a:endParaRPr lang="en-US" altLang="zh-CN">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14</a:t>
            </a:fld>
            <a:endParaRPr lang="en-US" altLang="zh-CN">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3025" y="8685213"/>
            <a:ext cx="2973388" cy="457200"/>
          </a:xfrm>
          <a:prstGeom prst="rect">
            <a:avLst/>
          </a:prstGeom>
          <a:noFill/>
          <a:ln w="9525">
            <a:noFill/>
            <a:miter lim="800000"/>
          </a:ln>
        </p:spPr>
        <p:txBody>
          <a:bodyPr anchor="b"/>
          <a:lstStyle/>
          <a:p>
            <a:pPr algn="r"/>
            <a:fld id="{36BB5896-8E94-4E5B-A685-6797D4AD73DA}" type="slidenum">
              <a:rPr lang="zh-CN" altLang="en-US" sz="1200">
                <a:solidFill>
                  <a:srgbClr val="000000"/>
                </a:solidFill>
                <a:latin typeface="隶书" panose="02010509060101010101" pitchFamily="49" charset="-122"/>
              </a:rPr>
              <a:t>15</a:t>
            </a:fld>
            <a:endParaRPr lang="en-US" altLang="zh-CN" sz="1200" dirty="0">
              <a:solidFill>
                <a:srgbClr val="000000"/>
              </a:solidFill>
              <a:latin typeface="隶书" panose="02010509060101010101" pitchFamily="49" charset="-122"/>
            </a:endParaRPr>
          </a:p>
        </p:txBody>
      </p:sp>
      <p:sp>
        <p:nvSpPr>
          <p:cNvPr id="20483" name="Rectangle 2"/>
          <p:cNvSpPr>
            <a:spLocks noGrp="1" noRot="1" noChangeAspect="1" noChangeArrowheads="1" noTextEdit="1"/>
          </p:cNvSpPr>
          <p:nvPr>
            <p:ph type="sldImg"/>
          </p:nvPr>
        </p:nvSpPr>
        <p:spPr/>
      </p:sp>
      <p:sp>
        <p:nvSpPr>
          <p:cNvPr id="20484" name="Rectangle 3"/>
          <p:cNvSpPr>
            <a:spLocks noGrp="1" noChangeArrowheads="1"/>
          </p:cNvSpPr>
          <p:nvPr>
            <p:ph type="body" idx="1"/>
          </p:nvPr>
        </p:nvSpPr>
        <p:spPr/>
        <p:txBody>
          <a:bodyPr anchor="t"/>
          <a:lstStyle/>
          <a:p>
            <a:endParaRPr lang="en-US" altLang="zh-CN"/>
          </a:p>
        </p:txBody>
      </p:sp>
    </p:spTree>
  </p:cSld>
  <p:clrMapOvr>
    <a:overrideClrMapping bg1="lt1" tx1="dk1" bg2="lt2" tx2="dk2" accent1="accent1" accent2="accent2" accent3="accent3" accent4="accent4" accent5="accent5" accent6="accent6" hlink="hlink" folHlink="folHlink"/>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16</a:t>
            </a:fld>
            <a:endParaRPr lang="en-US" altLang="zh-CN">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2</a:t>
            </a:fld>
            <a:endParaRPr lang="en-US" altLang="zh-CN">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3</a:t>
            </a:fld>
            <a:endParaRPr lang="en-US" altLang="zh-CN">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4</a:t>
            </a:fld>
            <a:endParaRPr lang="en-US" altLang="zh-CN">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5</a:t>
            </a:fld>
            <a:endParaRPr lang="en-US" altLang="zh-CN">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6</a:t>
            </a:fld>
            <a:endParaRPr lang="en-US" altLang="zh-CN">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7</a:t>
            </a:fld>
            <a:endParaRPr lang="en-US" altLang="zh-CN">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8</a:t>
            </a:fld>
            <a:endParaRPr lang="en-US" altLang="zh-CN">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EB0A199-D34F-48C9-900B-D97AF3CA1CE5}" type="slidenum">
              <a:rPr lang="zh-CN" altLang="en-US" smtClean="0">
                <a:solidFill>
                  <a:prstClr val="black"/>
                </a:solidFill>
              </a:rPr>
              <a:t>9</a:t>
            </a:fld>
            <a:endParaRPr lang="en-US" altLang="zh-CN">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sp>
        <p:nvSpPr>
          <p:cNvPr id="4" name="文本占位符 2"/>
          <p:cNvSpPr>
            <a:spLocks noGrp="1"/>
          </p:cNvSpPr>
          <p:nvPr>
            <p:ph idx="1" hasCustomPrompt="1"/>
          </p:nvPr>
        </p:nvSpPr>
        <p:spPr bwMode="auto">
          <a:xfrm>
            <a:off x="1292139" y="3469520"/>
            <a:ext cx="6333104" cy="773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2800"/>
            </a:lvl1pPr>
          </a:lstStyle>
          <a:p>
            <a:pPr lvl="0"/>
            <a:r>
              <a:rPr lang="zh-CN" altLang="en-US" dirty="0" smtClean="0"/>
              <a:t>小标题</a:t>
            </a:r>
          </a:p>
        </p:txBody>
      </p:sp>
      <p:sp>
        <p:nvSpPr>
          <p:cNvPr id="23" name="标题 22"/>
          <p:cNvSpPr>
            <a:spLocks noGrp="1"/>
          </p:cNvSpPr>
          <p:nvPr>
            <p:ph type="title" hasCustomPrompt="1"/>
          </p:nvPr>
        </p:nvSpPr>
        <p:spPr>
          <a:xfrm>
            <a:off x="685902" y="1717913"/>
            <a:ext cx="7545579" cy="1325880"/>
          </a:xfrm>
        </p:spPr>
        <p:txBody>
          <a:bodyPr/>
          <a:lstStyle>
            <a:lvl1pPr>
              <a:defRPr/>
            </a:lvl1pPr>
          </a:lstStyle>
          <a:p>
            <a:r>
              <a:rPr lang="zh-CN" altLang="en-US" dirty="0" smtClean="0"/>
              <a:t>标题</a:t>
            </a:r>
            <a:endParaRPr lang="zh-CN" altLang="en-US" dirty="0"/>
          </a:p>
        </p:txBody>
      </p:sp>
    </p:spTree>
  </p:cSld>
  <p:clrMapOvr>
    <a:masterClrMapping/>
  </p:clrMapOvr>
  <p:transition>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内容">
    <p:spTree>
      <p:nvGrpSpPr>
        <p:cNvPr id="1" name=""/>
        <p:cNvGrpSpPr/>
        <p:nvPr/>
      </p:nvGrpSpPr>
      <p:grpSpPr>
        <a:xfrm>
          <a:off x="0" y="0"/>
          <a:ext cx="0" cy="0"/>
          <a:chOff x="0" y="0"/>
          <a:chExt cx="0" cy="0"/>
        </a:xfrm>
      </p:grpSpPr>
      <p:sp>
        <p:nvSpPr>
          <p:cNvPr id="2" name="标题 1"/>
          <p:cNvSpPr>
            <a:spLocks noGrp="1"/>
          </p:cNvSpPr>
          <p:nvPr>
            <p:ph type="title"/>
          </p:nvPr>
        </p:nvSpPr>
        <p:spPr>
          <a:xfrm>
            <a:off x="1293231" y="960830"/>
            <a:ext cx="6063164" cy="1325880"/>
          </a:xfrm>
        </p:spPr>
        <p:txBody>
          <a:bodyPr/>
          <a:lstStyle>
            <a:lvl1pPr>
              <a:defRPr sz="2800" b="1"/>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2094364" y="2430860"/>
            <a:ext cx="4785293" cy="822960"/>
          </a:xfrm>
        </p:spPr>
        <p:txBody>
          <a:bodyPr/>
          <a:lstStyle>
            <a:lvl1pPr algn="l">
              <a:defRPr sz="2400">
                <a:latin typeface="楷体" panose="02010609060101010101" pitchFamily="49" charset="-122"/>
                <a:ea typeface="楷体" panose="02010609060101010101" pitchFamily="49" charset="-122"/>
              </a:defRPr>
            </a:lvl1pPr>
            <a:lvl2pPr algn="l">
              <a:defRPr sz="1800">
                <a:latin typeface="楷体" panose="02010609060101010101" pitchFamily="49" charset="-122"/>
                <a:ea typeface="楷体" panose="02010609060101010101" pitchFamily="49" charset="-122"/>
              </a:defRPr>
            </a:lvl2pPr>
            <a:lvl3pPr algn="l">
              <a:defRPr sz="1800">
                <a:latin typeface="楷体" panose="02010609060101010101" pitchFamily="49" charset="-122"/>
                <a:ea typeface="楷体" panose="02010609060101010101" pitchFamily="49" charset="-122"/>
              </a:defRPr>
            </a:lvl3pPr>
            <a:lvl4pPr algn="l">
              <a:defRPr sz="1800">
                <a:latin typeface="楷体" panose="02010609060101010101" pitchFamily="49" charset="-122"/>
                <a:ea typeface="楷体" panose="02010609060101010101" pitchFamily="49" charset="-122"/>
              </a:defRPr>
            </a:lvl4pPr>
            <a:lvl5pPr algn="l">
              <a:defRPr sz="1800">
                <a:latin typeface="楷体" panose="02010609060101010101" pitchFamily="49" charset="-122"/>
                <a:ea typeface="楷体" panose="02010609060101010101" pitchFamily="49" charset="-122"/>
              </a:defRPr>
            </a:lvl5pPr>
          </a:lstStyle>
          <a:p>
            <a:pPr lvl="0"/>
            <a:r>
              <a:rPr lang="zh-CN" altLang="en-US" smtClean="0"/>
              <a:t>单击此处编辑母版文本样式</a:t>
            </a:r>
          </a:p>
        </p:txBody>
      </p:sp>
    </p:spTree>
  </p:cSld>
  <p:clrMapOvr>
    <a:masterClrMapping/>
  </p:clrMapOvr>
  <p:transition>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尾页">
    <p:spTree>
      <p:nvGrpSpPr>
        <p:cNvPr id="1" name=""/>
        <p:cNvGrpSpPr/>
        <p:nvPr/>
      </p:nvGrpSpPr>
      <p:grpSpPr>
        <a:xfrm>
          <a:off x="0" y="0"/>
          <a:ext cx="0" cy="0"/>
          <a:chOff x="0" y="0"/>
          <a:chExt cx="0" cy="0"/>
        </a:xfrm>
      </p:grpSpPr>
      <p:sp>
        <p:nvSpPr>
          <p:cNvPr id="7" name="内容占位符 6"/>
          <p:cNvSpPr>
            <a:spLocks noGrp="1"/>
          </p:cNvSpPr>
          <p:nvPr>
            <p:ph sz="quarter" idx="13" hasCustomPrompt="1"/>
          </p:nvPr>
        </p:nvSpPr>
        <p:spPr>
          <a:xfrm>
            <a:off x="2180564" y="2667020"/>
            <a:ext cx="5181600" cy="1676400"/>
          </a:xfrm>
        </p:spPr>
        <p:txBody>
          <a:bodyPr/>
          <a:lstStyle>
            <a:lvl1pPr>
              <a:defRPr sz="4400"/>
            </a:lvl1pPr>
          </a:lstStyle>
          <a:p>
            <a:pPr lvl="0"/>
            <a:r>
              <a:rPr lang="zh-CN" altLang="en-US" dirty="0" smtClean="0"/>
              <a:t>谢    谢</a:t>
            </a:r>
            <a:endParaRPr lang="zh-CN" altLang="en-US" dirty="0"/>
          </a:p>
        </p:txBody>
      </p:sp>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空白">
    <p:spTree>
      <p:nvGrpSpPr>
        <p:cNvPr id="1" name=""/>
        <p:cNvGrpSpPr/>
        <p:nvPr/>
      </p:nvGrpSpPr>
      <p:grpSpPr>
        <a:xfrm>
          <a:off x="0" y="0"/>
          <a:ext cx="0" cy="0"/>
          <a:chOff x="0" y="0"/>
          <a:chExt cx="0" cy="0"/>
        </a:xfrm>
      </p:grpSpPr>
    </p:spTree>
  </p:cSld>
  <p:clrMapOvr>
    <a:masterClrMapping/>
  </p:clrMapOvr>
  <p:transition>
    <p:checke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7"/>
          <p:cNvPicPr>
            <a:picLocks noChangeAspect="1"/>
          </p:cNvPicPr>
          <p:nvPr/>
        </p:nvPicPr>
        <p:blipFill>
          <a:blip r:embed="rId7"/>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标题占位符 1"/>
          <p:cNvSpPr>
            <a:spLocks noGrp="1"/>
          </p:cNvSpPr>
          <p:nvPr>
            <p:ph type="title"/>
          </p:nvPr>
        </p:nvSpPr>
        <p:spPr bwMode="auto">
          <a:xfrm>
            <a:off x="3357563" y="1821180"/>
            <a:ext cx="2428875"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smtClean="0"/>
              <a:t>大</a:t>
            </a:r>
          </a:p>
        </p:txBody>
      </p:sp>
      <p:sp>
        <p:nvSpPr>
          <p:cNvPr id="1028" name="文本占位符 2"/>
          <p:cNvSpPr>
            <a:spLocks noGrp="1"/>
          </p:cNvSpPr>
          <p:nvPr>
            <p:ph type="body" idx="1"/>
          </p:nvPr>
        </p:nvSpPr>
        <p:spPr bwMode="auto">
          <a:xfrm>
            <a:off x="3422651" y="3381376"/>
            <a:ext cx="2298700"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smtClean="0"/>
              <a:t>小</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Lst>
  <p:transition>
    <p:checker dir="vert"/>
  </p:transition>
  <p:timing>
    <p:tnLst>
      <p:par>
        <p:cTn id="1" dur="indefinite" restart="never" nodeType="tmRoot"/>
      </p:par>
    </p:tnLst>
  </p:timing>
  <p:txStyles>
    <p:titleStyle>
      <a:lvl1pPr algn="ctr" rtl="0" eaLnBrk="1" fontAlgn="base" hangingPunct="1">
        <a:lnSpc>
          <a:spcPct val="90000"/>
        </a:lnSpc>
        <a:spcBef>
          <a:spcPct val="0"/>
        </a:spcBef>
        <a:spcAft>
          <a:spcPct val="0"/>
        </a:spcAft>
        <a:defRPr sz="4400" kern="1200">
          <a:solidFill>
            <a:schemeClr val="tx1"/>
          </a:solidFill>
          <a:latin typeface="楷体" panose="02010609060101010101" pitchFamily="49" charset="-122"/>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楷体" panose="02010609060101010101" pitchFamily="49" charset="-122"/>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9.GIF"/><Relationship Id="rId5" Type="http://schemas.openxmlformats.org/officeDocument/2006/relationships/image" Target="../media/image8.png"/><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799210" y="1412776"/>
            <a:ext cx="7545579" cy="1325880"/>
          </a:xfrm>
        </p:spPr>
        <p:txBody>
          <a:bodyPr/>
          <a:lstStyle/>
          <a:p>
            <a:r>
              <a:rPr lang="zh-CN" altLang="en-US" dirty="0" smtClean="0"/>
              <a:t>图形的中心对称</a:t>
            </a:r>
            <a:endParaRPr lang="zh-CN" altLang="en-US" dirty="0"/>
          </a:p>
        </p:txBody>
      </p:sp>
      <p:sp>
        <p:nvSpPr>
          <p:cNvPr id="7" name="内容占位符 6"/>
          <p:cNvSpPr>
            <a:spLocks noGrp="1"/>
          </p:cNvSpPr>
          <p:nvPr>
            <p:ph idx="1"/>
          </p:nvPr>
        </p:nvSpPr>
        <p:spPr/>
        <p:txBody>
          <a:bodyPr/>
          <a:lstStyle/>
          <a:p>
            <a:r>
              <a:rPr lang="zh-CN" altLang="en-US" dirty="0" smtClean="0"/>
              <a:t>第</a:t>
            </a:r>
            <a:r>
              <a:rPr lang="en-US" altLang="zh-CN" dirty="0" smtClean="0"/>
              <a:t>2</a:t>
            </a:r>
            <a:r>
              <a:rPr lang="zh-CN" altLang="en-US" dirty="0" smtClean="0"/>
              <a:t>课时</a:t>
            </a:r>
            <a:endParaRPr lang="zh-CN" altLang="en-US" dirty="0"/>
          </a:p>
        </p:txBody>
      </p:sp>
      <p:sp>
        <p:nvSpPr>
          <p:cNvPr id="4" name="矩形 3"/>
          <p:cNvSpPr/>
          <p:nvPr/>
        </p:nvSpPr>
        <p:spPr>
          <a:xfrm>
            <a:off x="0" y="4941168"/>
            <a:ext cx="9144000" cy="429895"/>
          </a:xfrm>
          <a:prstGeom prst="rect">
            <a:avLst/>
          </a:prstGeom>
        </p:spPr>
        <p:txBody>
          <a:bodyPr wrap="square">
            <a:spAutoFit/>
          </a:bodyPr>
          <a:lstStyle/>
          <a:p>
            <a:pPr marL="342900" indent="-342900" algn="ctr" fontAlgn="base">
              <a:lnSpc>
                <a:spcPct val="110000"/>
              </a:lnSpc>
              <a:spcBef>
                <a:spcPct val="0"/>
              </a:spcBef>
              <a:spcAft>
                <a:spcPct val="0"/>
              </a:spcAft>
            </a:pPr>
            <a:r>
              <a:rPr lang="en-US" altLang="zh-CN" sz="2000" b="1" kern="0" smtClean="0">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email"/>
          <a:srcRect/>
          <a:stretch>
            <a:fillRect/>
          </a:stretch>
        </p:blipFill>
        <p:spPr bwMode="auto">
          <a:xfrm>
            <a:off x="884237" y="1447800"/>
            <a:ext cx="7497763" cy="3048000"/>
          </a:xfrm>
          <a:prstGeom prst="rect">
            <a:avLst/>
          </a:prstGeom>
          <a:noFill/>
          <a:ln w="9525">
            <a:noFill/>
            <a:miter lim="800000"/>
            <a:headEnd/>
            <a:tailEnd/>
          </a:ln>
          <a:effectLst/>
        </p:spPr>
      </p:pic>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533400" y="1411287"/>
            <a:ext cx="4343400" cy="488950"/>
          </a:xfrm>
          <a:prstGeom prst="rect">
            <a:avLst/>
          </a:prstGeom>
          <a:noFill/>
          <a:ln w="9525">
            <a:noFill/>
            <a:bevel/>
          </a:ln>
          <a:effectLst/>
        </p:spPr>
        <p:txBody>
          <a:bodyPr>
            <a:spAutoFit/>
          </a:bodyPr>
          <a:lstStyle/>
          <a:p>
            <a:r>
              <a:rPr lang="zh-CN" altLang="en-US" sz="2600" b="1" dirty="0">
                <a:solidFill>
                  <a:prstClr val="black"/>
                </a:solidFill>
              </a:rPr>
              <a:t>一、选择题：</a:t>
            </a:r>
          </a:p>
        </p:txBody>
      </p:sp>
      <p:sp>
        <p:nvSpPr>
          <p:cNvPr id="14340" name="Text Box 4"/>
          <p:cNvSpPr txBox="1">
            <a:spLocks noChangeArrowheads="1"/>
          </p:cNvSpPr>
          <p:nvPr/>
        </p:nvSpPr>
        <p:spPr bwMode="auto">
          <a:xfrm>
            <a:off x="609600" y="1833562"/>
            <a:ext cx="8229600" cy="2238375"/>
          </a:xfrm>
          <a:prstGeom prst="rect">
            <a:avLst/>
          </a:prstGeom>
          <a:noFill/>
          <a:ln w="9525">
            <a:noFill/>
            <a:bevel/>
          </a:ln>
          <a:effectLst/>
        </p:spPr>
        <p:txBody>
          <a:bodyPr>
            <a:spAutoFit/>
          </a:bodyPr>
          <a:lstStyle/>
          <a:p>
            <a:pPr>
              <a:lnSpc>
                <a:spcPct val="135000"/>
              </a:lnSpc>
            </a:pPr>
            <a:r>
              <a:rPr lang="en-US" altLang="zh-CN" sz="2600" b="1" dirty="0">
                <a:solidFill>
                  <a:prstClr val="black"/>
                </a:solidFill>
                <a:latin typeface="宋体" panose="02010600030101010101" pitchFamily="2" charset="-122"/>
              </a:rPr>
              <a:t>1.</a:t>
            </a:r>
            <a:r>
              <a:rPr lang="zh-CN" altLang="en-US" sz="2600" b="1" dirty="0">
                <a:solidFill>
                  <a:prstClr val="black"/>
                </a:solidFill>
                <a:latin typeface="宋体" panose="02010600030101010101" pitchFamily="2" charset="-122"/>
              </a:rPr>
              <a:t>下列图形中既是轴对称图形又是中心对称图形的是（     ）。</a:t>
            </a:r>
            <a:endParaRPr lang="en-US" altLang="zh-CN" sz="2600" b="1" dirty="0">
              <a:solidFill>
                <a:prstClr val="black"/>
              </a:solidFill>
              <a:latin typeface="宋体" panose="02010600030101010101" pitchFamily="2" charset="-122"/>
            </a:endParaRPr>
          </a:p>
          <a:p>
            <a:pPr>
              <a:lnSpc>
                <a:spcPct val="135000"/>
              </a:lnSpc>
            </a:pPr>
            <a:r>
              <a:rPr lang="en-US" altLang="zh-CN" sz="2600" b="1" dirty="0">
                <a:solidFill>
                  <a:prstClr val="black"/>
                </a:solidFill>
                <a:latin typeface="宋体" panose="02010600030101010101" pitchFamily="2" charset="-122"/>
              </a:rPr>
              <a:t> A.</a:t>
            </a:r>
            <a:r>
              <a:rPr lang="zh-CN" altLang="en-US" sz="2600" b="1" dirty="0">
                <a:solidFill>
                  <a:prstClr val="black"/>
                </a:solidFill>
                <a:latin typeface="宋体" panose="02010600030101010101" pitchFamily="2" charset="-122"/>
              </a:rPr>
              <a:t>角                     </a:t>
            </a:r>
            <a:r>
              <a:rPr lang="en-US" altLang="zh-CN" sz="2600" b="1" dirty="0">
                <a:solidFill>
                  <a:prstClr val="black"/>
                </a:solidFill>
                <a:latin typeface="宋体" panose="02010600030101010101" pitchFamily="2" charset="-122"/>
              </a:rPr>
              <a:t>B.</a:t>
            </a:r>
            <a:r>
              <a:rPr lang="zh-CN" altLang="en-US" sz="2600" b="1" dirty="0">
                <a:solidFill>
                  <a:prstClr val="black"/>
                </a:solidFill>
                <a:latin typeface="宋体" panose="02010600030101010101" pitchFamily="2" charset="-122"/>
              </a:rPr>
              <a:t>等边三角形   </a:t>
            </a:r>
          </a:p>
          <a:p>
            <a:pPr>
              <a:lnSpc>
                <a:spcPct val="135000"/>
              </a:lnSpc>
            </a:pPr>
            <a:r>
              <a:rPr lang="zh-CN" altLang="en-US" sz="2600" b="1" dirty="0">
                <a:solidFill>
                  <a:prstClr val="black"/>
                </a:solidFill>
                <a:latin typeface="宋体" panose="02010600030101010101" pitchFamily="2" charset="-122"/>
              </a:rPr>
              <a:t> </a:t>
            </a:r>
            <a:r>
              <a:rPr lang="en-US" altLang="zh-CN" sz="2600" b="1" dirty="0">
                <a:solidFill>
                  <a:prstClr val="black"/>
                </a:solidFill>
                <a:latin typeface="宋体" panose="02010600030101010101" pitchFamily="2" charset="-122"/>
              </a:rPr>
              <a:t>C.</a:t>
            </a:r>
            <a:r>
              <a:rPr lang="zh-CN" altLang="en-US" sz="2600" b="1" dirty="0">
                <a:solidFill>
                  <a:prstClr val="black"/>
                </a:solidFill>
                <a:latin typeface="宋体" panose="02010600030101010101" pitchFamily="2" charset="-122"/>
              </a:rPr>
              <a:t>线段                   </a:t>
            </a:r>
            <a:r>
              <a:rPr lang="en-US" altLang="zh-CN" sz="2600" b="1" i="1" dirty="0">
                <a:solidFill>
                  <a:prstClr val="black"/>
                </a:solidFill>
                <a:latin typeface="宋体" panose="02010600030101010101" pitchFamily="2" charset="-122"/>
              </a:rPr>
              <a:t>D.</a:t>
            </a:r>
            <a:r>
              <a:rPr lang="zh-CN" altLang="en-US" sz="2600" b="1" dirty="0">
                <a:solidFill>
                  <a:prstClr val="black"/>
                </a:solidFill>
                <a:latin typeface="宋体" panose="02010600030101010101" pitchFamily="2" charset="-122"/>
              </a:rPr>
              <a:t>平行四边形</a:t>
            </a:r>
          </a:p>
        </p:txBody>
      </p:sp>
      <p:sp>
        <p:nvSpPr>
          <p:cNvPr id="14341" name="Text Box 5"/>
          <p:cNvSpPr txBox="1">
            <a:spLocks noChangeArrowheads="1"/>
          </p:cNvSpPr>
          <p:nvPr/>
        </p:nvSpPr>
        <p:spPr bwMode="auto">
          <a:xfrm>
            <a:off x="685800" y="4016375"/>
            <a:ext cx="7632700" cy="2079625"/>
          </a:xfrm>
          <a:prstGeom prst="rect">
            <a:avLst/>
          </a:prstGeom>
          <a:noFill/>
          <a:ln w="9525">
            <a:noFill/>
            <a:bevel/>
          </a:ln>
          <a:effectLst/>
        </p:spPr>
        <p:txBody>
          <a:bodyPr>
            <a:spAutoFit/>
          </a:bodyPr>
          <a:lstStyle/>
          <a:p>
            <a:pPr>
              <a:lnSpc>
                <a:spcPct val="125000"/>
              </a:lnSpc>
            </a:pPr>
            <a:r>
              <a:rPr lang="en-US" altLang="zh-CN" sz="2600" b="1" dirty="0">
                <a:solidFill>
                  <a:prstClr val="black"/>
                </a:solidFill>
                <a:latin typeface="宋体" panose="02010600030101010101" pitchFamily="2" charset="-122"/>
              </a:rPr>
              <a:t>2.</a:t>
            </a:r>
            <a:r>
              <a:rPr lang="zh-CN" altLang="en-US" sz="2600" b="1" dirty="0">
                <a:solidFill>
                  <a:prstClr val="black"/>
                </a:solidFill>
                <a:latin typeface="宋体" panose="02010600030101010101" pitchFamily="2" charset="-122"/>
              </a:rPr>
              <a:t>下列多边形中，是中心对称图形而不是轴对称图形的是（     ）。</a:t>
            </a:r>
            <a:r>
              <a:rPr lang="en-US" altLang="zh-CN" sz="2600" b="1" dirty="0">
                <a:solidFill>
                  <a:prstClr val="black"/>
                </a:solidFill>
                <a:latin typeface="宋体" panose="02010600030101010101" pitchFamily="2" charset="-122"/>
              </a:rPr>
              <a:t>        </a:t>
            </a:r>
          </a:p>
          <a:p>
            <a:pPr>
              <a:lnSpc>
                <a:spcPct val="125000"/>
              </a:lnSpc>
            </a:pPr>
            <a:r>
              <a:rPr lang="en-US" altLang="zh-CN" sz="2600" b="1" dirty="0">
                <a:solidFill>
                  <a:prstClr val="black"/>
                </a:solidFill>
                <a:latin typeface="宋体" panose="02010600030101010101" pitchFamily="2" charset="-122"/>
              </a:rPr>
              <a:t>A.</a:t>
            </a:r>
            <a:r>
              <a:rPr lang="zh-CN" altLang="en-US" sz="2600" b="1" dirty="0">
                <a:solidFill>
                  <a:prstClr val="black"/>
                </a:solidFill>
                <a:latin typeface="宋体" panose="02010600030101010101" pitchFamily="2" charset="-122"/>
              </a:rPr>
              <a:t>平行四边形          </a:t>
            </a:r>
            <a:r>
              <a:rPr lang="en-US" altLang="zh-CN" sz="2600" b="1" dirty="0">
                <a:solidFill>
                  <a:prstClr val="black"/>
                </a:solidFill>
                <a:latin typeface="宋体" panose="02010600030101010101" pitchFamily="2" charset="-122"/>
              </a:rPr>
              <a:t>B.</a:t>
            </a:r>
            <a:r>
              <a:rPr lang="zh-CN" altLang="en-US" sz="2600" b="1" dirty="0">
                <a:solidFill>
                  <a:prstClr val="black"/>
                </a:solidFill>
                <a:latin typeface="宋体" panose="02010600030101010101" pitchFamily="2" charset="-122"/>
              </a:rPr>
              <a:t>矩形  </a:t>
            </a:r>
          </a:p>
          <a:p>
            <a:pPr>
              <a:lnSpc>
                <a:spcPct val="125000"/>
              </a:lnSpc>
            </a:pPr>
            <a:r>
              <a:rPr lang="en-US" altLang="zh-CN" sz="2600" b="1" dirty="0">
                <a:solidFill>
                  <a:prstClr val="black"/>
                </a:solidFill>
                <a:latin typeface="宋体" panose="02010600030101010101" pitchFamily="2" charset="-122"/>
              </a:rPr>
              <a:t>C.</a:t>
            </a:r>
            <a:r>
              <a:rPr lang="zh-CN" altLang="en-US" sz="2600" b="1" dirty="0">
                <a:solidFill>
                  <a:prstClr val="black"/>
                </a:solidFill>
                <a:latin typeface="宋体" panose="02010600030101010101" pitchFamily="2" charset="-122"/>
              </a:rPr>
              <a:t>菱形                </a:t>
            </a:r>
            <a:r>
              <a:rPr lang="en-US" altLang="zh-CN" sz="2600" b="1" dirty="0">
                <a:solidFill>
                  <a:prstClr val="black"/>
                </a:solidFill>
                <a:latin typeface="宋体" panose="02010600030101010101" pitchFamily="2" charset="-122"/>
              </a:rPr>
              <a:t>D.</a:t>
            </a:r>
            <a:r>
              <a:rPr lang="zh-CN" altLang="en-US" sz="2600" b="1" dirty="0">
                <a:solidFill>
                  <a:prstClr val="black"/>
                </a:solidFill>
                <a:latin typeface="宋体" panose="02010600030101010101" pitchFamily="2" charset="-122"/>
              </a:rPr>
              <a:t>正方形</a:t>
            </a:r>
          </a:p>
        </p:txBody>
      </p:sp>
      <p:pic>
        <p:nvPicPr>
          <p:cNvPr id="14343" name="Picture 38" descr="图片2"/>
          <p:cNvPicPr>
            <a:picLocks noChangeAspect="1" noChangeArrowheads="1"/>
          </p:cNvPicPr>
          <p:nvPr/>
        </p:nvPicPr>
        <p:blipFill>
          <a:blip r:embed="rId3" cstate="email"/>
          <a:srcRect/>
          <a:stretch>
            <a:fillRect/>
          </a:stretch>
        </p:blipFill>
        <p:spPr bwMode="auto">
          <a:xfrm>
            <a:off x="533400" y="649287"/>
            <a:ext cx="2925763" cy="655638"/>
          </a:xfrm>
          <a:prstGeom prst="rect">
            <a:avLst/>
          </a:prstGeom>
          <a:noFill/>
          <a:ln w="9525">
            <a:noFill/>
            <a:miter lim="800000"/>
            <a:headEnd/>
            <a:tailEnd/>
          </a:ln>
        </p:spPr>
      </p:pic>
      <p:sp>
        <p:nvSpPr>
          <p:cNvPr id="14345" name="Text Box 9"/>
          <p:cNvSpPr txBox="1">
            <a:spLocks noChangeArrowheads="1"/>
          </p:cNvSpPr>
          <p:nvPr/>
        </p:nvSpPr>
        <p:spPr bwMode="auto">
          <a:xfrm>
            <a:off x="1219200" y="2401887"/>
            <a:ext cx="685800" cy="457200"/>
          </a:xfrm>
          <a:prstGeom prst="rect">
            <a:avLst/>
          </a:prstGeom>
          <a:noFill/>
          <a:ln w="9525">
            <a:noFill/>
            <a:miter lim="800000"/>
          </a:ln>
          <a:effectLst/>
        </p:spPr>
        <p:txBody>
          <a:bodyPr>
            <a:spAutoFit/>
          </a:bodyPr>
          <a:lstStyle/>
          <a:p>
            <a:pPr>
              <a:spcBef>
                <a:spcPct val="50000"/>
              </a:spcBef>
            </a:pPr>
            <a:r>
              <a:rPr lang="en-US" altLang="zh-CN" sz="2400" b="1" dirty="0">
                <a:solidFill>
                  <a:srgbClr val="0000FF"/>
                </a:solidFill>
              </a:rPr>
              <a:t>B</a:t>
            </a:r>
          </a:p>
        </p:txBody>
      </p:sp>
      <p:sp>
        <p:nvSpPr>
          <p:cNvPr id="14346" name="Text Box 10"/>
          <p:cNvSpPr txBox="1">
            <a:spLocks noChangeArrowheads="1"/>
          </p:cNvSpPr>
          <p:nvPr/>
        </p:nvSpPr>
        <p:spPr bwMode="auto">
          <a:xfrm>
            <a:off x="2286000" y="4535487"/>
            <a:ext cx="685800" cy="457200"/>
          </a:xfrm>
          <a:prstGeom prst="rect">
            <a:avLst/>
          </a:prstGeom>
          <a:noFill/>
          <a:ln w="9525">
            <a:noFill/>
            <a:miter lim="800000"/>
          </a:ln>
          <a:effectLst/>
        </p:spPr>
        <p:txBody>
          <a:bodyPr>
            <a:spAutoFit/>
          </a:bodyPr>
          <a:lstStyle/>
          <a:p>
            <a:pPr>
              <a:spcBef>
                <a:spcPct val="50000"/>
              </a:spcBef>
            </a:pPr>
            <a:r>
              <a:rPr lang="en-US" altLang="zh-CN" sz="2400" b="1" dirty="0">
                <a:solidFill>
                  <a:srgbClr val="0000FF"/>
                </a:solidFill>
              </a:rPr>
              <a:t>A</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P spid="143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143000" y="1370012"/>
            <a:ext cx="7848600" cy="2973388"/>
          </a:xfrm>
          <a:prstGeom prst="rect">
            <a:avLst/>
          </a:prstGeom>
          <a:noFill/>
          <a:ln w="9525">
            <a:noFill/>
            <a:bevel/>
          </a:ln>
          <a:effectLst/>
        </p:spPr>
        <p:txBody>
          <a:bodyPr>
            <a:spAutoFit/>
          </a:bodyPr>
          <a:lstStyle/>
          <a:p>
            <a:pPr>
              <a:lnSpc>
                <a:spcPct val="145000"/>
              </a:lnSpc>
            </a:pPr>
            <a:r>
              <a:rPr lang="zh-CN" altLang="en-US" sz="2600" b="1" dirty="0">
                <a:solidFill>
                  <a:prstClr val="black"/>
                </a:solidFill>
              </a:rPr>
              <a:t>3.已知：下列正确的个数是（       ）。</a:t>
            </a:r>
          </a:p>
          <a:p>
            <a:pPr>
              <a:lnSpc>
                <a:spcPct val="145000"/>
              </a:lnSpc>
            </a:pPr>
            <a:r>
              <a:rPr lang="zh-CN" altLang="en-US" sz="2600" b="1" dirty="0">
                <a:solidFill>
                  <a:prstClr val="black"/>
                </a:solidFill>
              </a:rPr>
              <a:t>  ①关于中心对称的两个图形一定不全等</a:t>
            </a:r>
          </a:p>
          <a:p>
            <a:pPr>
              <a:lnSpc>
                <a:spcPct val="145000"/>
              </a:lnSpc>
            </a:pPr>
            <a:r>
              <a:rPr lang="zh-CN" altLang="en-US" sz="2600" b="1" dirty="0">
                <a:solidFill>
                  <a:prstClr val="black"/>
                </a:solidFill>
              </a:rPr>
              <a:t>  ②关于中心对称的两个图形是全等形</a:t>
            </a:r>
          </a:p>
          <a:p>
            <a:pPr>
              <a:lnSpc>
                <a:spcPct val="145000"/>
              </a:lnSpc>
            </a:pPr>
            <a:r>
              <a:rPr lang="zh-CN" altLang="en-US" sz="2600" b="1" dirty="0">
                <a:solidFill>
                  <a:prstClr val="black"/>
                </a:solidFill>
              </a:rPr>
              <a:t>  ③两个全等的图形一定关于中心对称</a:t>
            </a:r>
          </a:p>
          <a:p>
            <a:pPr>
              <a:lnSpc>
                <a:spcPct val="145000"/>
              </a:lnSpc>
            </a:pPr>
            <a:r>
              <a:rPr lang="zh-CN" altLang="en-US" sz="2600" b="1" dirty="0">
                <a:solidFill>
                  <a:prstClr val="black"/>
                </a:solidFill>
              </a:rPr>
              <a:t>A</a:t>
            </a:r>
            <a:r>
              <a:rPr lang="en-US" altLang="zh-CN" sz="2600" b="1" i="1" dirty="0">
                <a:solidFill>
                  <a:prstClr val="black"/>
                </a:solidFill>
              </a:rPr>
              <a:t>.</a:t>
            </a:r>
            <a:r>
              <a:rPr lang="zh-CN" altLang="en-US" sz="2600" b="1" dirty="0">
                <a:solidFill>
                  <a:prstClr val="black"/>
                </a:solidFill>
              </a:rPr>
              <a:t>0             B</a:t>
            </a:r>
            <a:r>
              <a:rPr lang="en-US" altLang="zh-CN" sz="2600" b="1" dirty="0">
                <a:solidFill>
                  <a:prstClr val="black"/>
                </a:solidFill>
              </a:rPr>
              <a:t>.</a:t>
            </a:r>
            <a:r>
              <a:rPr lang="zh-CN" altLang="en-US" sz="2600" b="1" dirty="0">
                <a:solidFill>
                  <a:prstClr val="black"/>
                </a:solidFill>
              </a:rPr>
              <a:t>1           C</a:t>
            </a:r>
            <a:r>
              <a:rPr lang="en-US" altLang="zh-CN" sz="2600" b="1" i="1" dirty="0">
                <a:solidFill>
                  <a:prstClr val="black"/>
                </a:solidFill>
              </a:rPr>
              <a:t>.</a:t>
            </a:r>
            <a:r>
              <a:rPr lang="zh-CN" altLang="en-US" sz="2600" b="1" dirty="0">
                <a:solidFill>
                  <a:prstClr val="black"/>
                </a:solidFill>
              </a:rPr>
              <a:t>2              D</a:t>
            </a:r>
            <a:r>
              <a:rPr lang="en-US" altLang="zh-CN" sz="2600" b="1" i="1" dirty="0">
                <a:solidFill>
                  <a:prstClr val="black"/>
                </a:solidFill>
              </a:rPr>
              <a:t>.</a:t>
            </a:r>
            <a:r>
              <a:rPr lang="zh-CN" altLang="en-US" sz="2600" b="1" dirty="0">
                <a:solidFill>
                  <a:prstClr val="black"/>
                </a:solidFill>
              </a:rPr>
              <a:t>3</a:t>
            </a:r>
          </a:p>
        </p:txBody>
      </p:sp>
      <p:sp>
        <p:nvSpPr>
          <p:cNvPr id="15363" name="Text Box 3"/>
          <p:cNvSpPr txBox="1">
            <a:spLocks noChangeArrowheads="1"/>
          </p:cNvSpPr>
          <p:nvPr/>
        </p:nvSpPr>
        <p:spPr bwMode="auto">
          <a:xfrm>
            <a:off x="5562600" y="1447800"/>
            <a:ext cx="990600" cy="457200"/>
          </a:xfrm>
          <a:prstGeom prst="rect">
            <a:avLst/>
          </a:prstGeom>
          <a:noFill/>
          <a:ln w="9525">
            <a:noFill/>
            <a:miter lim="800000"/>
          </a:ln>
          <a:effectLst/>
        </p:spPr>
        <p:txBody>
          <a:bodyPr>
            <a:spAutoFit/>
          </a:bodyPr>
          <a:lstStyle/>
          <a:p>
            <a:pPr>
              <a:spcBef>
                <a:spcPct val="50000"/>
              </a:spcBef>
            </a:pPr>
            <a:r>
              <a:rPr lang="en-US" altLang="zh-CN" sz="2400" b="1" dirty="0">
                <a:solidFill>
                  <a:srgbClr val="0000FF"/>
                </a:solidFill>
              </a:rPr>
              <a:t>B</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762000" y="685800"/>
            <a:ext cx="5638800" cy="528638"/>
          </a:xfrm>
          <a:prstGeom prst="rect">
            <a:avLst/>
          </a:prstGeom>
          <a:noFill/>
          <a:ln w="9525">
            <a:noFill/>
            <a:miter lim="800000"/>
          </a:ln>
          <a:effectLst/>
        </p:spPr>
        <p:txBody>
          <a:bodyPr lIns="92075" tIns="46038" rIns="92075" bIns="46038">
            <a:spAutoFit/>
          </a:bodyPr>
          <a:lstStyle/>
          <a:p>
            <a:pPr>
              <a:lnSpc>
                <a:spcPct val="110000"/>
              </a:lnSpc>
              <a:spcBef>
                <a:spcPct val="20000"/>
              </a:spcBef>
            </a:pPr>
            <a:r>
              <a:rPr lang="zh-CN" altLang="en-US" sz="2600" b="1" dirty="0">
                <a:solidFill>
                  <a:prstClr val="black"/>
                </a:solidFill>
                <a:latin typeface="宋体" panose="02010600030101010101" pitchFamily="2" charset="-122"/>
              </a:rPr>
              <a:t>二. 判断下列说法是否正确。</a:t>
            </a:r>
          </a:p>
        </p:txBody>
      </p:sp>
      <p:sp>
        <p:nvSpPr>
          <p:cNvPr id="16388" name="Text Box 4"/>
          <p:cNvSpPr txBox="1">
            <a:spLocks noChangeArrowheads="1"/>
          </p:cNvSpPr>
          <p:nvPr/>
        </p:nvSpPr>
        <p:spPr bwMode="auto">
          <a:xfrm>
            <a:off x="776288" y="1336675"/>
            <a:ext cx="6843712" cy="533096"/>
          </a:xfrm>
          <a:prstGeom prst="rect">
            <a:avLst/>
          </a:prstGeom>
          <a:noFill/>
          <a:ln w="9525">
            <a:noFill/>
            <a:miter lim="800000"/>
          </a:ln>
          <a:effectLst/>
        </p:spPr>
        <p:txBody>
          <a:bodyPr lIns="92075" tIns="46038" rIns="92075" bIns="46038">
            <a:spAutoFit/>
          </a:bodyPr>
          <a:lstStyle/>
          <a:p>
            <a:pPr>
              <a:lnSpc>
                <a:spcPct val="110000"/>
              </a:lnSpc>
              <a:spcBef>
                <a:spcPct val="20000"/>
              </a:spcBef>
            </a:pPr>
            <a:r>
              <a:rPr lang="zh-CN" altLang="en-US" sz="2600" b="1" dirty="0">
                <a:solidFill>
                  <a:prstClr val="black"/>
                </a:solidFill>
                <a:latin typeface="宋体" panose="02010600030101010101" pitchFamily="2" charset="-122"/>
              </a:rPr>
              <a:t>1</a:t>
            </a:r>
            <a:r>
              <a:rPr lang="en-US" altLang="zh-CN" sz="2600" b="1" dirty="0">
                <a:solidFill>
                  <a:prstClr val="black"/>
                </a:solidFill>
                <a:latin typeface="宋体" panose="02010600030101010101" pitchFamily="2" charset="-122"/>
              </a:rPr>
              <a:t>.</a:t>
            </a:r>
            <a:r>
              <a:rPr lang="zh-CN" altLang="en-US" sz="2600" b="1" dirty="0">
                <a:solidFill>
                  <a:prstClr val="black"/>
                </a:solidFill>
                <a:latin typeface="宋体" panose="02010600030101010101" pitchFamily="2" charset="-122"/>
              </a:rPr>
              <a:t>轴对称图形也是中心对称图形。（    ）</a:t>
            </a:r>
          </a:p>
        </p:txBody>
      </p:sp>
      <p:sp>
        <p:nvSpPr>
          <p:cNvPr id="16389" name="Text Box 5"/>
          <p:cNvSpPr txBox="1">
            <a:spLocks noChangeArrowheads="1"/>
          </p:cNvSpPr>
          <p:nvPr/>
        </p:nvSpPr>
        <p:spPr bwMode="auto">
          <a:xfrm>
            <a:off x="776288" y="1985963"/>
            <a:ext cx="7300912" cy="533096"/>
          </a:xfrm>
          <a:prstGeom prst="rect">
            <a:avLst/>
          </a:prstGeom>
          <a:noFill/>
          <a:ln w="9525">
            <a:noFill/>
            <a:miter lim="800000"/>
          </a:ln>
          <a:effectLst/>
        </p:spPr>
        <p:txBody>
          <a:bodyPr lIns="92075" tIns="46038" rIns="92075" bIns="46038">
            <a:spAutoFit/>
          </a:bodyPr>
          <a:lstStyle/>
          <a:p>
            <a:pPr>
              <a:lnSpc>
                <a:spcPct val="110000"/>
              </a:lnSpc>
              <a:spcBef>
                <a:spcPct val="20000"/>
              </a:spcBef>
            </a:pPr>
            <a:r>
              <a:rPr lang="zh-CN" altLang="en-US" sz="2600" b="1" dirty="0">
                <a:solidFill>
                  <a:prstClr val="black"/>
                </a:solidFill>
                <a:latin typeface="宋体" panose="02010600030101010101" pitchFamily="2" charset="-122"/>
              </a:rPr>
              <a:t>2</a:t>
            </a:r>
            <a:r>
              <a:rPr lang="en-US" altLang="zh-CN" sz="2600" b="1" dirty="0">
                <a:solidFill>
                  <a:prstClr val="black"/>
                </a:solidFill>
                <a:latin typeface="宋体" panose="02010600030101010101" pitchFamily="2" charset="-122"/>
              </a:rPr>
              <a:t>.</a:t>
            </a:r>
            <a:r>
              <a:rPr lang="zh-CN" altLang="en-US" sz="2600" b="1" dirty="0">
                <a:solidFill>
                  <a:prstClr val="black"/>
                </a:solidFill>
                <a:latin typeface="宋体" panose="02010600030101010101" pitchFamily="2" charset="-122"/>
              </a:rPr>
              <a:t>旋转对称图形也是中心对称图形。（    ）</a:t>
            </a:r>
          </a:p>
        </p:txBody>
      </p:sp>
      <p:sp>
        <p:nvSpPr>
          <p:cNvPr id="16390" name="Text Box 6"/>
          <p:cNvSpPr txBox="1">
            <a:spLocks noChangeArrowheads="1"/>
          </p:cNvSpPr>
          <p:nvPr/>
        </p:nvSpPr>
        <p:spPr bwMode="auto">
          <a:xfrm>
            <a:off x="762000" y="2743200"/>
            <a:ext cx="8280400" cy="973216"/>
          </a:xfrm>
          <a:prstGeom prst="rect">
            <a:avLst/>
          </a:prstGeom>
          <a:noFill/>
          <a:ln w="9525">
            <a:noFill/>
            <a:miter lim="800000"/>
          </a:ln>
          <a:effectLst/>
        </p:spPr>
        <p:txBody>
          <a:bodyPr lIns="92075" tIns="46038" rIns="92075" bIns="46038">
            <a:spAutoFit/>
          </a:bodyPr>
          <a:lstStyle/>
          <a:p>
            <a:pPr>
              <a:lnSpc>
                <a:spcPct val="110000"/>
              </a:lnSpc>
              <a:spcBef>
                <a:spcPct val="20000"/>
              </a:spcBef>
            </a:pPr>
            <a:r>
              <a:rPr lang="zh-CN" altLang="en-US" sz="2600" b="1" dirty="0">
                <a:solidFill>
                  <a:prstClr val="black"/>
                </a:solidFill>
                <a:latin typeface="宋体" panose="02010600030101010101" pitchFamily="2" charset="-122"/>
              </a:rPr>
              <a:t>3</a:t>
            </a:r>
            <a:r>
              <a:rPr lang="en-US" altLang="zh-CN" sz="2600" b="1" dirty="0">
                <a:solidFill>
                  <a:prstClr val="black"/>
                </a:solidFill>
                <a:latin typeface="宋体" panose="02010600030101010101" pitchFamily="2" charset="-122"/>
              </a:rPr>
              <a:t>.</a:t>
            </a:r>
            <a:r>
              <a:rPr lang="zh-CN" altLang="en-US" sz="2600" b="1" dirty="0">
                <a:solidFill>
                  <a:prstClr val="black"/>
                </a:solidFill>
                <a:latin typeface="宋体" panose="02010600030101010101" pitchFamily="2" charset="-122"/>
              </a:rPr>
              <a:t>平行四边形、长方形和正方形都是中心对称图形，对角线的交点是它们的对称中心。（    ）</a:t>
            </a:r>
          </a:p>
        </p:txBody>
      </p:sp>
      <p:sp>
        <p:nvSpPr>
          <p:cNvPr id="16391" name="Text Box 7"/>
          <p:cNvSpPr txBox="1">
            <a:spLocks noChangeArrowheads="1"/>
          </p:cNvSpPr>
          <p:nvPr/>
        </p:nvSpPr>
        <p:spPr bwMode="auto">
          <a:xfrm>
            <a:off x="700088" y="3967163"/>
            <a:ext cx="7681912" cy="533096"/>
          </a:xfrm>
          <a:prstGeom prst="rect">
            <a:avLst/>
          </a:prstGeom>
          <a:noFill/>
          <a:ln w="9525">
            <a:noFill/>
            <a:miter lim="800000"/>
          </a:ln>
          <a:effectLst/>
        </p:spPr>
        <p:txBody>
          <a:bodyPr lIns="92075" tIns="46038" rIns="92075" bIns="46038">
            <a:spAutoFit/>
          </a:bodyPr>
          <a:lstStyle/>
          <a:p>
            <a:pPr>
              <a:lnSpc>
                <a:spcPct val="110000"/>
              </a:lnSpc>
              <a:spcBef>
                <a:spcPct val="20000"/>
              </a:spcBef>
            </a:pPr>
            <a:r>
              <a:rPr lang="zh-CN" altLang="en-US" sz="2600" b="1" dirty="0">
                <a:solidFill>
                  <a:prstClr val="black"/>
                </a:solidFill>
                <a:latin typeface="宋体" panose="02010600030101010101" pitchFamily="2" charset="-122"/>
              </a:rPr>
              <a:t>4</a:t>
            </a:r>
            <a:r>
              <a:rPr lang="en-US" altLang="zh-CN" sz="2600" b="1" dirty="0">
                <a:solidFill>
                  <a:prstClr val="black"/>
                </a:solidFill>
                <a:latin typeface="宋体" panose="02010600030101010101" pitchFamily="2" charset="-122"/>
              </a:rPr>
              <a:t>.</a:t>
            </a:r>
            <a:r>
              <a:rPr lang="zh-CN" altLang="en-US" sz="2600" b="1" dirty="0">
                <a:solidFill>
                  <a:prstClr val="black"/>
                </a:solidFill>
                <a:latin typeface="宋体" panose="02010600030101010101" pitchFamily="2" charset="-122"/>
              </a:rPr>
              <a:t>角是轴对称图形也是中心对称图形。（      ）</a:t>
            </a:r>
          </a:p>
        </p:txBody>
      </p:sp>
      <p:sp>
        <p:nvSpPr>
          <p:cNvPr id="16392" name="Text Box 8"/>
          <p:cNvSpPr txBox="1">
            <a:spLocks noChangeArrowheads="1"/>
          </p:cNvSpPr>
          <p:nvPr/>
        </p:nvSpPr>
        <p:spPr bwMode="auto">
          <a:xfrm>
            <a:off x="685800" y="4724400"/>
            <a:ext cx="7862887" cy="973216"/>
          </a:xfrm>
          <a:prstGeom prst="rect">
            <a:avLst/>
          </a:prstGeom>
          <a:noFill/>
          <a:ln w="9525">
            <a:noFill/>
            <a:miter lim="800000"/>
          </a:ln>
          <a:effectLst/>
        </p:spPr>
        <p:txBody>
          <a:bodyPr lIns="92075" tIns="46038" rIns="92075" bIns="46038">
            <a:spAutoFit/>
          </a:bodyPr>
          <a:lstStyle/>
          <a:p>
            <a:pPr>
              <a:lnSpc>
                <a:spcPct val="110000"/>
              </a:lnSpc>
              <a:spcBef>
                <a:spcPct val="20000"/>
              </a:spcBef>
            </a:pPr>
            <a:r>
              <a:rPr lang="zh-CN" altLang="en-US" sz="2600" b="1" dirty="0">
                <a:solidFill>
                  <a:prstClr val="black"/>
                </a:solidFill>
                <a:latin typeface="宋体" panose="02010600030101010101" pitchFamily="2" charset="-122"/>
              </a:rPr>
              <a:t>5</a:t>
            </a:r>
            <a:r>
              <a:rPr lang="en-US" altLang="zh-CN" sz="2600" b="1" dirty="0">
                <a:solidFill>
                  <a:prstClr val="black"/>
                </a:solidFill>
                <a:latin typeface="宋体" panose="02010600030101010101" pitchFamily="2" charset="-122"/>
              </a:rPr>
              <a:t>.</a:t>
            </a:r>
            <a:r>
              <a:rPr lang="zh-CN" altLang="en-US" sz="2600" b="1" dirty="0">
                <a:solidFill>
                  <a:prstClr val="black"/>
                </a:solidFill>
                <a:latin typeface="宋体" panose="02010600030101010101" pitchFamily="2" charset="-122"/>
              </a:rPr>
              <a:t>在成中心对称的两个图形中，对应线段平行（或在同一直线上）且相等。（    ）</a:t>
            </a:r>
          </a:p>
        </p:txBody>
      </p:sp>
      <p:sp>
        <p:nvSpPr>
          <p:cNvPr id="16393" name="Text Box 9"/>
          <p:cNvSpPr txBox="1">
            <a:spLocks noChangeArrowheads="1"/>
          </p:cNvSpPr>
          <p:nvPr/>
        </p:nvSpPr>
        <p:spPr bwMode="auto">
          <a:xfrm>
            <a:off x="6251575" y="1295400"/>
            <a:ext cx="1368425" cy="488950"/>
          </a:xfrm>
          <a:prstGeom prst="rect">
            <a:avLst/>
          </a:prstGeom>
          <a:noFill/>
          <a:ln w="9525">
            <a:noFill/>
            <a:miter lim="800000"/>
          </a:ln>
          <a:effectLst/>
        </p:spPr>
        <p:txBody>
          <a:bodyPr>
            <a:spAutoFit/>
          </a:bodyPr>
          <a:lstStyle/>
          <a:p>
            <a:pPr>
              <a:spcBef>
                <a:spcPct val="50000"/>
              </a:spcBef>
            </a:pPr>
            <a:r>
              <a:rPr lang="en-US" altLang="zh-CN" sz="2600" b="1" dirty="0">
                <a:solidFill>
                  <a:srgbClr val="0000FF"/>
                </a:solidFill>
                <a:latin typeface="宋体" panose="02010600030101010101" pitchFamily="2" charset="-122"/>
              </a:rPr>
              <a:t>×</a:t>
            </a:r>
          </a:p>
        </p:txBody>
      </p:sp>
      <p:sp>
        <p:nvSpPr>
          <p:cNvPr id="16394" name="Text Box 10"/>
          <p:cNvSpPr txBox="1">
            <a:spLocks noChangeArrowheads="1"/>
          </p:cNvSpPr>
          <p:nvPr/>
        </p:nvSpPr>
        <p:spPr bwMode="auto">
          <a:xfrm>
            <a:off x="4495800" y="5156200"/>
            <a:ext cx="1295400" cy="488950"/>
          </a:xfrm>
          <a:prstGeom prst="rect">
            <a:avLst/>
          </a:prstGeom>
          <a:noFill/>
          <a:ln w="9525">
            <a:noFill/>
            <a:miter lim="800000"/>
          </a:ln>
          <a:effectLst/>
        </p:spPr>
        <p:txBody>
          <a:bodyPr>
            <a:spAutoFit/>
          </a:bodyPr>
          <a:lstStyle/>
          <a:p>
            <a:pPr>
              <a:spcBef>
                <a:spcPct val="50000"/>
              </a:spcBef>
            </a:pPr>
            <a:r>
              <a:rPr lang="zh-CN" altLang="en-US" sz="2600" b="1" dirty="0">
                <a:solidFill>
                  <a:srgbClr val="0000FF"/>
                </a:solidFill>
                <a:latin typeface="宋体" panose="02010600030101010101" pitchFamily="2" charset="-122"/>
              </a:rPr>
              <a:t>√</a:t>
            </a:r>
          </a:p>
        </p:txBody>
      </p:sp>
      <p:sp>
        <p:nvSpPr>
          <p:cNvPr id="16395" name="Text Box 11"/>
          <p:cNvSpPr txBox="1">
            <a:spLocks noChangeArrowheads="1"/>
          </p:cNvSpPr>
          <p:nvPr/>
        </p:nvSpPr>
        <p:spPr bwMode="auto">
          <a:xfrm>
            <a:off x="6632575" y="1981200"/>
            <a:ext cx="911225" cy="488950"/>
          </a:xfrm>
          <a:prstGeom prst="rect">
            <a:avLst/>
          </a:prstGeom>
          <a:noFill/>
          <a:ln w="9525">
            <a:noFill/>
            <a:miter lim="800000"/>
          </a:ln>
          <a:effectLst/>
        </p:spPr>
        <p:txBody>
          <a:bodyPr>
            <a:spAutoFit/>
          </a:bodyPr>
          <a:lstStyle/>
          <a:p>
            <a:pPr>
              <a:spcBef>
                <a:spcPct val="50000"/>
              </a:spcBef>
            </a:pPr>
            <a:r>
              <a:rPr lang="en-US" altLang="zh-CN" sz="2600" b="1">
                <a:solidFill>
                  <a:srgbClr val="0000FF"/>
                </a:solidFill>
                <a:latin typeface="宋体" panose="02010600030101010101" pitchFamily="2" charset="-122"/>
              </a:rPr>
              <a:t>×</a:t>
            </a:r>
          </a:p>
        </p:txBody>
      </p:sp>
      <p:sp>
        <p:nvSpPr>
          <p:cNvPr id="16396" name="Text Box 12"/>
          <p:cNvSpPr txBox="1">
            <a:spLocks noChangeArrowheads="1"/>
          </p:cNvSpPr>
          <p:nvPr/>
        </p:nvSpPr>
        <p:spPr bwMode="auto">
          <a:xfrm>
            <a:off x="5943600" y="3168650"/>
            <a:ext cx="1295400" cy="488950"/>
          </a:xfrm>
          <a:prstGeom prst="rect">
            <a:avLst/>
          </a:prstGeom>
          <a:noFill/>
          <a:ln w="9525">
            <a:noFill/>
            <a:miter lim="800000"/>
          </a:ln>
          <a:effectLst/>
        </p:spPr>
        <p:txBody>
          <a:bodyPr>
            <a:spAutoFit/>
          </a:bodyPr>
          <a:lstStyle/>
          <a:p>
            <a:pPr>
              <a:spcBef>
                <a:spcPct val="50000"/>
              </a:spcBef>
            </a:pPr>
            <a:r>
              <a:rPr lang="zh-CN" altLang="en-US" sz="2600" b="1" dirty="0">
                <a:solidFill>
                  <a:srgbClr val="0000FF"/>
                </a:solidFill>
                <a:latin typeface="宋体" panose="02010600030101010101" pitchFamily="2" charset="-122"/>
              </a:rPr>
              <a:t>√</a:t>
            </a:r>
          </a:p>
        </p:txBody>
      </p:sp>
      <p:sp>
        <p:nvSpPr>
          <p:cNvPr id="16397" name="Text Box 13"/>
          <p:cNvSpPr txBox="1">
            <a:spLocks noChangeArrowheads="1"/>
          </p:cNvSpPr>
          <p:nvPr/>
        </p:nvSpPr>
        <p:spPr bwMode="auto">
          <a:xfrm>
            <a:off x="6705600" y="3962400"/>
            <a:ext cx="1368425" cy="488950"/>
          </a:xfrm>
          <a:prstGeom prst="rect">
            <a:avLst/>
          </a:prstGeom>
          <a:noFill/>
          <a:ln w="9525">
            <a:noFill/>
            <a:miter lim="800000"/>
          </a:ln>
          <a:effectLst/>
        </p:spPr>
        <p:txBody>
          <a:bodyPr>
            <a:spAutoFit/>
          </a:bodyPr>
          <a:lstStyle/>
          <a:p>
            <a:pPr>
              <a:spcBef>
                <a:spcPct val="50000"/>
              </a:spcBef>
            </a:pPr>
            <a:r>
              <a:rPr lang="zh-CN" altLang="en-US" sz="2600" b="1">
                <a:solidFill>
                  <a:srgbClr val="0000FF"/>
                </a:solidFill>
                <a:latin typeface="宋体" panose="02010600030101010101" pitchFamily="2" charset="-122"/>
              </a:rPr>
              <a:t>  </a:t>
            </a:r>
            <a:r>
              <a:rPr lang="en-US" altLang="zh-CN" sz="2600" b="1">
                <a:solidFill>
                  <a:srgbClr val="0000FF"/>
                </a:solidFill>
                <a:latin typeface="宋体" panose="02010600030101010101" pitchFamily="2" charset="-122"/>
              </a:rPr>
              <a: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checkerboard(across)">
                                      <p:cBhvr>
                                        <p:cTn id="7" dur="500"/>
                                        <p:tgtEl>
                                          <p:spTgt spid="1638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6388"/>
                                        </p:tgtEl>
                                        <p:attrNameLst>
                                          <p:attrName>style.visibility</p:attrName>
                                        </p:attrNameLst>
                                      </p:cBhvr>
                                      <p:to>
                                        <p:strVal val="visible"/>
                                      </p:to>
                                    </p:set>
                                    <p:animEffect transition="in" filter="checkerboard(across)">
                                      <p:cBhvr>
                                        <p:cTn id="10" dur="500"/>
                                        <p:tgtEl>
                                          <p:spTgt spid="1638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6389"/>
                                        </p:tgtEl>
                                        <p:attrNameLst>
                                          <p:attrName>style.visibility</p:attrName>
                                        </p:attrNameLst>
                                      </p:cBhvr>
                                      <p:to>
                                        <p:strVal val="visible"/>
                                      </p:to>
                                    </p:set>
                                    <p:animEffect transition="in" filter="checkerboard(across)">
                                      <p:cBhvr>
                                        <p:cTn id="13" dur="500"/>
                                        <p:tgtEl>
                                          <p:spTgt spid="1638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6390"/>
                                        </p:tgtEl>
                                        <p:attrNameLst>
                                          <p:attrName>style.visibility</p:attrName>
                                        </p:attrNameLst>
                                      </p:cBhvr>
                                      <p:to>
                                        <p:strVal val="visible"/>
                                      </p:to>
                                    </p:set>
                                    <p:animEffect transition="in" filter="checkerboard(across)">
                                      <p:cBhvr>
                                        <p:cTn id="16" dur="500"/>
                                        <p:tgtEl>
                                          <p:spTgt spid="1639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6391"/>
                                        </p:tgtEl>
                                        <p:attrNameLst>
                                          <p:attrName>style.visibility</p:attrName>
                                        </p:attrNameLst>
                                      </p:cBhvr>
                                      <p:to>
                                        <p:strVal val="visible"/>
                                      </p:to>
                                    </p:set>
                                    <p:animEffect transition="in" filter="checkerboard(across)">
                                      <p:cBhvr>
                                        <p:cTn id="19" dur="500"/>
                                        <p:tgtEl>
                                          <p:spTgt spid="16391"/>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checkerboard(across)">
                                      <p:cBhvr>
                                        <p:cTn id="22" dur="500"/>
                                        <p:tgtEl>
                                          <p:spTgt spid="16392"/>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16393"/>
                                        </p:tgtEl>
                                        <p:attrNameLst>
                                          <p:attrName>style.visibility</p:attrName>
                                        </p:attrNameLst>
                                      </p:cBhvr>
                                      <p:to>
                                        <p:strVal val="visible"/>
                                      </p:to>
                                    </p:set>
                                    <p:anim calcmode="lin" valueType="num">
                                      <p:cBhvr>
                                        <p:cTn id="27" dur="500" fill="hold"/>
                                        <p:tgtEl>
                                          <p:spTgt spid="16393"/>
                                        </p:tgtEl>
                                        <p:attrNameLst>
                                          <p:attrName>ppt_w</p:attrName>
                                        </p:attrNameLst>
                                      </p:cBhvr>
                                      <p:tavLst>
                                        <p:tav tm="0">
                                          <p:val>
                                            <p:fltVal val="0"/>
                                          </p:val>
                                        </p:tav>
                                        <p:tav tm="100000">
                                          <p:val>
                                            <p:strVal val="#ppt_w"/>
                                          </p:val>
                                        </p:tav>
                                      </p:tavLst>
                                    </p:anim>
                                    <p:anim calcmode="lin" valueType="num">
                                      <p:cBhvr>
                                        <p:cTn id="28" dur="500" fill="hold"/>
                                        <p:tgtEl>
                                          <p:spTgt spid="16393"/>
                                        </p:tgtEl>
                                        <p:attrNameLst>
                                          <p:attrName>ppt_h</p:attrName>
                                        </p:attrNameLst>
                                      </p:cBhvr>
                                      <p:tavLst>
                                        <p:tav tm="0">
                                          <p:val>
                                            <p:fltVal val="0"/>
                                          </p:val>
                                        </p:tav>
                                        <p:tav tm="100000">
                                          <p:val>
                                            <p:strVal val="#ppt_h"/>
                                          </p:val>
                                        </p:tav>
                                      </p:tavLst>
                                    </p:anim>
                                    <p:anim calcmode="lin" valueType="num">
                                      <p:cBhvr>
                                        <p:cTn id="29" dur="500" fill="hold"/>
                                        <p:tgtEl>
                                          <p:spTgt spid="16393"/>
                                        </p:tgtEl>
                                        <p:attrNameLst>
                                          <p:attrName>style.rotation</p:attrName>
                                        </p:attrNameLst>
                                      </p:cBhvr>
                                      <p:tavLst>
                                        <p:tav tm="0">
                                          <p:val>
                                            <p:fltVal val="360"/>
                                          </p:val>
                                        </p:tav>
                                        <p:tav tm="100000">
                                          <p:val>
                                            <p:fltVal val="0"/>
                                          </p:val>
                                        </p:tav>
                                      </p:tavLst>
                                    </p:anim>
                                    <p:animEffect transition="in" filter="fade">
                                      <p:cBhvr>
                                        <p:cTn id="30" dur="500"/>
                                        <p:tgtEl>
                                          <p:spTgt spid="16393"/>
                                        </p:tgtEl>
                                      </p:cBhvr>
                                    </p:animEffect>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grpId="0" nodeType="clickEffect">
                                  <p:stCondLst>
                                    <p:cond delay="0"/>
                                  </p:stCondLst>
                                  <p:childTnLst>
                                    <p:set>
                                      <p:cBhvr>
                                        <p:cTn id="34" dur="1" fill="hold">
                                          <p:stCondLst>
                                            <p:cond delay="0"/>
                                          </p:stCondLst>
                                        </p:cTn>
                                        <p:tgtEl>
                                          <p:spTgt spid="16395"/>
                                        </p:tgtEl>
                                        <p:attrNameLst>
                                          <p:attrName>style.visibility</p:attrName>
                                        </p:attrNameLst>
                                      </p:cBhvr>
                                      <p:to>
                                        <p:strVal val="visible"/>
                                      </p:to>
                                    </p:set>
                                    <p:anim calcmode="lin" valueType="num">
                                      <p:cBhvr>
                                        <p:cTn id="35" dur="500" fill="hold"/>
                                        <p:tgtEl>
                                          <p:spTgt spid="16395"/>
                                        </p:tgtEl>
                                        <p:attrNameLst>
                                          <p:attrName>ppt_w</p:attrName>
                                        </p:attrNameLst>
                                      </p:cBhvr>
                                      <p:tavLst>
                                        <p:tav tm="0">
                                          <p:val>
                                            <p:fltVal val="0"/>
                                          </p:val>
                                        </p:tav>
                                        <p:tav tm="100000">
                                          <p:val>
                                            <p:strVal val="#ppt_w"/>
                                          </p:val>
                                        </p:tav>
                                      </p:tavLst>
                                    </p:anim>
                                    <p:anim calcmode="lin" valueType="num">
                                      <p:cBhvr>
                                        <p:cTn id="36" dur="500" fill="hold"/>
                                        <p:tgtEl>
                                          <p:spTgt spid="16395"/>
                                        </p:tgtEl>
                                        <p:attrNameLst>
                                          <p:attrName>ppt_h</p:attrName>
                                        </p:attrNameLst>
                                      </p:cBhvr>
                                      <p:tavLst>
                                        <p:tav tm="0">
                                          <p:val>
                                            <p:fltVal val="0"/>
                                          </p:val>
                                        </p:tav>
                                        <p:tav tm="100000">
                                          <p:val>
                                            <p:strVal val="#ppt_h"/>
                                          </p:val>
                                        </p:tav>
                                      </p:tavLst>
                                    </p:anim>
                                    <p:anim calcmode="lin" valueType="num">
                                      <p:cBhvr>
                                        <p:cTn id="37" dur="500" fill="hold"/>
                                        <p:tgtEl>
                                          <p:spTgt spid="16395"/>
                                        </p:tgtEl>
                                        <p:attrNameLst>
                                          <p:attrName>style.rotation</p:attrName>
                                        </p:attrNameLst>
                                      </p:cBhvr>
                                      <p:tavLst>
                                        <p:tav tm="0">
                                          <p:val>
                                            <p:fltVal val="360"/>
                                          </p:val>
                                        </p:tav>
                                        <p:tav tm="100000">
                                          <p:val>
                                            <p:fltVal val="0"/>
                                          </p:val>
                                        </p:tav>
                                      </p:tavLst>
                                    </p:anim>
                                    <p:animEffect transition="in" filter="fade">
                                      <p:cBhvr>
                                        <p:cTn id="38" dur="500"/>
                                        <p:tgtEl>
                                          <p:spTgt spid="16395"/>
                                        </p:tgtEl>
                                      </p:cBhvr>
                                    </p:animEffect>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16396"/>
                                        </p:tgtEl>
                                        <p:attrNameLst>
                                          <p:attrName>style.visibility</p:attrName>
                                        </p:attrNameLst>
                                      </p:cBhvr>
                                      <p:to>
                                        <p:strVal val="visible"/>
                                      </p:to>
                                    </p:set>
                                    <p:anim calcmode="lin" valueType="num">
                                      <p:cBhvr>
                                        <p:cTn id="43" dur="500" fill="hold"/>
                                        <p:tgtEl>
                                          <p:spTgt spid="16396"/>
                                        </p:tgtEl>
                                        <p:attrNameLst>
                                          <p:attrName>ppt_w</p:attrName>
                                        </p:attrNameLst>
                                      </p:cBhvr>
                                      <p:tavLst>
                                        <p:tav tm="0">
                                          <p:val>
                                            <p:fltVal val="0"/>
                                          </p:val>
                                        </p:tav>
                                        <p:tav tm="100000">
                                          <p:val>
                                            <p:strVal val="#ppt_w"/>
                                          </p:val>
                                        </p:tav>
                                      </p:tavLst>
                                    </p:anim>
                                    <p:anim calcmode="lin" valueType="num">
                                      <p:cBhvr>
                                        <p:cTn id="44" dur="500" fill="hold"/>
                                        <p:tgtEl>
                                          <p:spTgt spid="16396"/>
                                        </p:tgtEl>
                                        <p:attrNameLst>
                                          <p:attrName>ppt_h</p:attrName>
                                        </p:attrNameLst>
                                      </p:cBhvr>
                                      <p:tavLst>
                                        <p:tav tm="0">
                                          <p:val>
                                            <p:fltVal val="0"/>
                                          </p:val>
                                        </p:tav>
                                        <p:tav tm="100000">
                                          <p:val>
                                            <p:strVal val="#ppt_h"/>
                                          </p:val>
                                        </p:tav>
                                      </p:tavLst>
                                    </p:anim>
                                    <p:anim calcmode="lin" valueType="num">
                                      <p:cBhvr>
                                        <p:cTn id="45" dur="500" fill="hold"/>
                                        <p:tgtEl>
                                          <p:spTgt spid="16396"/>
                                        </p:tgtEl>
                                        <p:attrNameLst>
                                          <p:attrName>style.rotation</p:attrName>
                                        </p:attrNameLst>
                                      </p:cBhvr>
                                      <p:tavLst>
                                        <p:tav tm="0">
                                          <p:val>
                                            <p:fltVal val="360"/>
                                          </p:val>
                                        </p:tav>
                                        <p:tav tm="100000">
                                          <p:val>
                                            <p:fltVal val="0"/>
                                          </p:val>
                                        </p:tav>
                                      </p:tavLst>
                                    </p:anim>
                                    <p:animEffect transition="in" filter="fade">
                                      <p:cBhvr>
                                        <p:cTn id="46" dur="500"/>
                                        <p:tgtEl>
                                          <p:spTgt spid="16396"/>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16397"/>
                                        </p:tgtEl>
                                        <p:attrNameLst>
                                          <p:attrName>style.visibility</p:attrName>
                                        </p:attrNameLst>
                                      </p:cBhvr>
                                      <p:to>
                                        <p:strVal val="visible"/>
                                      </p:to>
                                    </p:set>
                                    <p:anim calcmode="lin" valueType="num">
                                      <p:cBhvr>
                                        <p:cTn id="51" dur="500" fill="hold"/>
                                        <p:tgtEl>
                                          <p:spTgt spid="16397"/>
                                        </p:tgtEl>
                                        <p:attrNameLst>
                                          <p:attrName>ppt_w</p:attrName>
                                        </p:attrNameLst>
                                      </p:cBhvr>
                                      <p:tavLst>
                                        <p:tav tm="0">
                                          <p:val>
                                            <p:fltVal val="0"/>
                                          </p:val>
                                        </p:tav>
                                        <p:tav tm="100000">
                                          <p:val>
                                            <p:strVal val="#ppt_w"/>
                                          </p:val>
                                        </p:tav>
                                      </p:tavLst>
                                    </p:anim>
                                    <p:anim calcmode="lin" valueType="num">
                                      <p:cBhvr>
                                        <p:cTn id="52" dur="500" fill="hold"/>
                                        <p:tgtEl>
                                          <p:spTgt spid="16397"/>
                                        </p:tgtEl>
                                        <p:attrNameLst>
                                          <p:attrName>ppt_h</p:attrName>
                                        </p:attrNameLst>
                                      </p:cBhvr>
                                      <p:tavLst>
                                        <p:tav tm="0">
                                          <p:val>
                                            <p:fltVal val="0"/>
                                          </p:val>
                                        </p:tav>
                                        <p:tav tm="100000">
                                          <p:val>
                                            <p:strVal val="#ppt_h"/>
                                          </p:val>
                                        </p:tav>
                                      </p:tavLst>
                                    </p:anim>
                                    <p:anim calcmode="lin" valueType="num">
                                      <p:cBhvr>
                                        <p:cTn id="53" dur="500" fill="hold"/>
                                        <p:tgtEl>
                                          <p:spTgt spid="16397"/>
                                        </p:tgtEl>
                                        <p:attrNameLst>
                                          <p:attrName>style.rotation</p:attrName>
                                        </p:attrNameLst>
                                      </p:cBhvr>
                                      <p:tavLst>
                                        <p:tav tm="0">
                                          <p:val>
                                            <p:fltVal val="360"/>
                                          </p:val>
                                        </p:tav>
                                        <p:tav tm="100000">
                                          <p:val>
                                            <p:fltVal val="0"/>
                                          </p:val>
                                        </p:tav>
                                      </p:tavLst>
                                    </p:anim>
                                    <p:animEffect transition="in" filter="fade">
                                      <p:cBhvr>
                                        <p:cTn id="54" dur="500"/>
                                        <p:tgtEl>
                                          <p:spTgt spid="16397"/>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childTnLst>
                                    <p:set>
                                      <p:cBhvr>
                                        <p:cTn id="58" dur="1" fill="hold">
                                          <p:stCondLst>
                                            <p:cond delay="0"/>
                                          </p:stCondLst>
                                        </p:cTn>
                                        <p:tgtEl>
                                          <p:spTgt spid="16394"/>
                                        </p:tgtEl>
                                        <p:attrNameLst>
                                          <p:attrName>style.visibility</p:attrName>
                                        </p:attrNameLst>
                                      </p:cBhvr>
                                      <p:to>
                                        <p:strVal val="visible"/>
                                      </p:to>
                                    </p:set>
                                    <p:anim calcmode="lin" valueType="num">
                                      <p:cBhvr>
                                        <p:cTn id="59" dur="500" fill="hold"/>
                                        <p:tgtEl>
                                          <p:spTgt spid="16394"/>
                                        </p:tgtEl>
                                        <p:attrNameLst>
                                          <p:attrName>ppt_w</p:attrName>
                                        </p:attrNameLst>
                                      </p:cBhvr>
                                      <p:tavLst>
                                        <p:tav tm="0">
                                          <p:val>
                                            <p:fltVal val="0"/>
                                          </p:val>
                                        </p:tav>
                                        <p:tav tm="100000">
                                          <p:val>
                                            <p:strVal val="#ppt_w"/>
                                          </p:val>
                                        </p:tav>
                                      </p:tavLst>
                                    </p:anim>
                                    <p:anim calcmode="lin" valueType="num">
                                      <p:cBhvr>
                                        <p:cTn id="60" dur="500" fill="hold"/>
                                        <p:tgtEl>
                                          <p:spTgt spid="16394"/>
                                        </p:tgtEl>
                                        <p:attrNameLst>
                                          <p:attrName>ppt_h</p:attrName>
                                        </p:attrNameLst>
                                      </p:cBhvr>
                                      <p:tavLst>
                                        <p:tav tm="0">
                                          <p:val>
                                            <p:fltVal val="0"/>
                                          </p:val>
                                        </p:tav>
                                        <p:tav tm="100000">
                                          <p:val>
                                            <p:strVal val="#ppt_h"/>
                                          </p:val>
                                        </p:tav>
                                      </p:tavLst>
                                    </p:anim>
                                    <p:anim calcmode="lin" valueType="num">
                                      <p:cBhvr>
                                        <p:cTn id="61" dur="500" fill="hold"/>
                                        <p:tgtEl>
                                          <p:spTgt spid="16394"/>
                                        </p:tgtEl>
                                        <p:attrNameLst>
                                          <p:attrName>style.rotation</p:attrName>
                                        </p:attrNameLst>
                                      </p:cBhvr>
                                      <p:tavLst>
                                        <p:tav tm="0">
                                          <p:val>
                                            <p:fltVal val="360"/>
                                          </p:val>
                                        </p:tav>
                                        <p:tav tm="100000">
                                          <p:val>
                                            <p:fltVal val="0"/>
                                          </p:val>
                                        </p:tav>
                                      </p:tavLst>
                                    </p:anim>
                                    <p:animEffect transition="in" filter="fade">
                                      <p:cBhvr>
                                        <p:cTn id="62"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P spid="16389" grpId="0" autoUpdateAnimBg="0"/>
      <p:bldP spid="16390" grpId="0" autoUpdateAnimBg="0"/>
      <p:bldP spid="16391" grpId="0" autoUpdateAnimBg="0"/>
      <p:bldP spid="16392" grpId="0" autoUpdateAnimBg="0"/>
      <p:bldP spid="16393" grpId="0" autoUpdateAnimBg="0"/>
      <p:bldP spid="16394" grpId="0" autoUpdateAnimBg="0"/>
      <p:bldP spid="16395" grpId="0" autoUpdateAnimBg="0"/>
      <p:bldP spid="16396" grpId="0" autoUpdateAnimBg="0"/>
      <p:bldP spid="1639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7" name="Text Box 29"/>
          <p:cNvSpPr txBox="1">
            <a:spLocks noChangeArrowheads="1"/>
          </p:cNvSpPr>
          <p:nvPr/>
        </p:nvSpPr>
        <p:spPr bwMode="auto">
          <a:xfrm>
            <a:off x="533400" y="533400"/>
            <a:ext cx="7543800" cy="2235200"/>
          </a:xfrm>
          <a:prstGeom prst="rect">
            <a:avLst/>
          </a:prstGeom>
          <a:noFill/>
          <a:ln w="9525">
            <a:noFill/>
            <a:bevel/>
          </a:ln>
          <a:effectLst/>
        </p:spPr>
        <p:txBody>
          <a:bodyPr lIns="92075" tIns="46038" rIns="92075" bIns="46038">
            <a:spAutoFit/>
          </a:bodyPr>
          <a:lstStyle/>
          <a:p>
            <a:pPr>
              <a:lnSpc>
                <a:spcPct val="120000"/>
              </a:lnSpc>
              <a:spcBef>
                <a:spcPct val="20000"/>
              </a:spcBef>
            </a:pPr>
            <a:r>
              <a:rPr lang="zh-CN" altLang="en-US" sz="2600" b="1" dirty="0">
                <a:solidFill>
                  <a:prstClr val="black"/>
                </a:solidFill>
                <a:latin typeface="宋体" panose="02010600030101010101" pitchFamily="2" charset="-122"/>
              </a:rPr>
              <a:t>三、观察图形，并回答下面的问题：</a:t>
            </a:r>
          </a:p>
          <a:p>
            <a:pPr>
              <a:lnSpc>
                <a:spcPct val="120000"/>
              </a:lnSpc>
              <a:spcBef>
                <a:spcPct val="20000"/>
              </a:spcBef>
            </a:pPr>
            <a:r>
              <a:rPr lang="zh-CN" altLang="en-US" sz="2600" b="1" dirty="0">
                <a:solidFill>
                  <a:prstClr val="black"/>
                </a:solidFill>
                <a:latin typeface="宋体" panose="02010600030101010101" pitchFamily="2" charset="-122"/>
              </a:rPr>
              <a:t>（1）哪些只是轴对称图形？</a:t>
            </a:r>
          </a:p>
          <a:p>
            <a:pPr>
              <a:lnSpc>
                <a:spcPct val="120000"/>
              </a:lnSpc>
              <a:spcBef>
                <a:spcPct val="20000"/>
              </a:spcBef>
            </a:pPr>
            <a:r>
              <a:rPr lang="zh-CN" altLang="en-US" sz="2600" b="1" dirty="0">
                <a:solidFill>
                  <a:prstClr val="black"/>
                </a:solidFill>
                <a:latin typeface="宋体" panose="02010600030101010101" pitchFamily="2" charset="-122"/>
              </a:rPr>
              <a:t>（2）哪些只是中心对称图形？</a:t>
            </a:r>
          </a:p>
          <a:p>
            <a:pPr>
              <a:lnSpc>
                <a:spcPct val="120000"/>
              </a:lnSpc>
              <a:spcBef>
                <a:spcPct val="20000"/>
              </a:spcBef>
            </a:pPr>
            <a:r>
              <a:rPr lang="zh-CN" altLang="en-US" sz="2600" b="1" dirty="0">
                <a:solidFill>
                  <a:prstClr val="black"/>
                </a:solidFill>
                <a:latin typeface="宋体" panose="02010600030101010101" pitchFamily="2" charset="-122"/>
              </a:rPr>
              <a:t>（3）哪些既是轴对称图形，又是中心对称图形？</a:t>
            </a:r>
          </a:p>
        </p:txBody>
      </p:sp>
      <p:pic>
        <p:nvPicPr>
          <p:cNvPr id="17410" name="Picture 2" descr="s5h60a"/>
          <p:cNvPicPr>
            <a:picLocks noChangeAspect="1" noChangeArrowheads="1"/>
          </p:cNvPicPr>
          <p:nvPr/>
        </p:nvPicPr>
        <p:blipFill>
          <a:blip r:embed="rId3" cstate="email">
            <a:clrChange>
              <a:clrFrom>
                <a:srgbClr val="FDFDFD"/>
              </a:clrFrom>
              <a:clrTo>
                <a:srgbClr val="FDFDFD">
                  <a:alpha val="0"/>
                </a:srgbClr>
              </a:clrTo>
            </a:clrChange>
          </a:blip>
          <a:srcRect/>
          <a:stretch>
            <a:fillRect/>
          </a:stretch>
        </p:blipFill>
        <p:spPr bwMode="auto">
          <a:xfrm>
            <a:off x="958850" y="4432300"/>
            <a:ext cx="1584325" cy="1535113"/>
          </a:xfrm>
          <a:prstGeom prst="rect">
            <a:avLst/>
          </a:prstGeom>
          <a:noFill/>
          <a:ln w="9525">
            <a:noFill/>
            <a:bevel/>
          </a:ln>
          <a:effectLst/>
        </p:spPr>
      </p:pic>
      <p:pic>
        <p:nvPicPr>
          <p:cNvPr id="17411" name="Picture 3" descr="s5h60b"/>
          <p:cNvPicPr>
            <a:picLocks noChangeAspect="1" noChangeArrowheads="1"/>
          </p:cNvPicPr>
          <p:nvPr/>
        </p:nvPicPr>
        <p:blipFill>
          <a:blip r:embed="rId4" cstate="email">
            <a:clrChange>
              <a:clrFrom>
                <a:srgbClr val="FDFDFD"/>
              </a:clrFrom>
              <a:clrTo>
                <a:srgbClr val="FDFDFD">
                  <a:alpha val="0"/>
                </a:srgbClr>
              </a:clrTo>
            </a:clrChange>
          </a:blip>
          <a:srcRect/>
          <a:stretch>
            <a:fillRect/>
          </a:stretch>
        </p:blipFill>
        <p:spPr bwMode="auto">
          <a:xfrm>
            <a:off x="3581400" y="4508500"/>
            <a:ext cx="1584325" cy="1368425"/>
          </a:xfrm>
          <a:prstGeom prst="rect">
            <a:avLst/>
          </a:prstGeom>
          <a:noFill/>
          <a:ln w="9525">
            <a:noFill/>
            <a:bevel/>
          </a:ln>
          <a:effectLst/>
        </p:spPr>
      </p:pic>
      <p:pic>
        <p:nvPicPr>
          <p:cNvPr id="17412" name="Picture 4" descr="s5h60c"/>
          <p:cNvPicPr>
            <a:picLocks noChangeAspect="1" noChangeArrowheads="1"/>
          </p:cNvPicPr>
          <p:nvPr/>
        </p:nvPicPr>
        <p:blipFill>
          <a:blip r:embed="rId5" cstate="email">
            <a:clrChange>
              <a:clrFrom>
                <a:srgbClr val="FDFDFD"/>
              </a:clrFrom>
              <a:clrTo>
                <a:srgbClr val="FDFDFD">
                  <a:alpha val="0"/>
                </a:srgbClr>
              </a:clrTo>
            </a:clrChange>
          </a:blip>
          <a:srcRect/>
          <a:stretch>
            <a:fillRect/>
          </a:stretch>
        </p:blipFill>
        <p:spPr bwMode="auto">
          <a:xfrm>
            <a:off x="6096000" y="4491038"/>
            <a:ext cx="1655763" cy="1389062"/>
          </a:xfrm>
          <a:prstGeom prst="rect">
            <a:avLst/>
          </a:prstGeom>
          <a:noFill/>
          <a:ln w="9525">
            <a:noFill/>
            <a:bevel/>
          </a:ln>
          <a:effectLst/>
        </p:spPr>
      </p:pic>
      <p:pic>
        <p:nvPicPr>
          <p:cNvPr id="17413" name="Picture 5" descr="s5h60d"/>
          <p:cNvPicPr>
            <a:picLocks noChangeAspect="1" noChangeArrowheads="1"/>
          </p:cNvPicPr>
          <p:nvPr/>
        </p:nvPicPr>
        <p:blipFill>
          <a:blip r:embed="rId6" cstate="email"/>
          <a:srcRect/>
          <a:stretch>
            <a:fillRect/>
          </a:stretch>
        </p:blipFill>
        <p:spPr bwMode="auto">
          <a:xfrm>
            <a:off x="3505200" y="2903538"/>
            <a:ext cx="1873250" cy="1071562"/>
          </a:xfrm>
          <a:prstGeom prst="rect">
            <a:avLst/>
          </a:prstGeom>
          <a:noFill/>
          <a:ln w="9525">
            <a:noFill/>
            <a:bevel/>
          </a:ln>
          <a:effectLst/>
        </p:spPr>
      </p:pic>
      <p:grpSp>
        <p:nvGrpSpPr>
          <p:cNvPr id="17414" name="Group 6"/>
          <p:cNvGrpSpPr/>
          <p:nvPr/>
        </p:nvGrpSpPr>
        <p:grpSpPr bwMode="auto">
          <a:xfrm>
            <a:off x="6172200" y="2755900"/>
            <a:ext cx="1392238" cy="1223963"/>
            <a:chOff x="0" y="0"/>
            <a:chExt cx="877" cy="771"/>
          </a:xfrm>
        </p:grpSpPr>
        <p:sp>
          <p:nvSpPr>
            <p:cNvPr id="17415" name="Line 7"/>
            <p:cNvSpPr>
              <a:spLocks noChangeShapeType="1"/>
            </p:cNvSpPr>
            <p:nvPr/>
          </p:nvSpPr>
          <p:spPr bwMode="auto">
            <a:xfrm flipH="1">
              <a:off x="91" y="0"/>
              <a:ext cx="362" cy="726"/>
            </a:xfrm>
            <a:prstGeom prst="line">
              <a:avLst/>
            </a:prstGeom>
            <a:noFill/>
            <a:ln w="38100">
              <a:solidFill>
                <a:srgbClr val="000000"/>
              </a:solidFill>
              <a:bevel/>
            </a:ln>
            <a:effectLst/>
          </p:spPr>
          <p:txBody>
            <a:bodyPr/>
            <a:lstStyle/>
            <a:p>
              <a:endParaRPr lang="zh-CN" altLang="en-US">
                <a:solidFill>
                  <a:prstClr val="black"/>
                </a:solidFill>
              </a:endParaRPr>
            </a:p>
          </p:txBody>
        </p:sp>
        <p:sp>
          <p:nvSpPr>
            <p:cNvPr id="17416" name="Line 8"/>
            <p:cNvSpPr>
              <a:spLocks noChangeShapeType="1"/>
            </p:cNvSpPr>
            <p:nvPr/>
          </p:nvSpPr>
          <p:spPr bwMode="auto">
            <a:xfrm>
              <a:off x="453" y="0"/>
              <a:ext cx="318" cy="771"/>
            </a:xfrm>
            <a:prstGeom prst="line">
              <a:avLst/>
            </a:prstGeom>
            <a:noFill/>
            <a:ln w="38100">
              <a:solidFill>
                <a:srgbClr val="000000"/>
              </a:solidFill>
              <a:bevel/>
            </a:ln>
            <a:effectLst/>
          </p:spPr>
          <p:txBody>
            <a:bodyPr/>
            <a:lstStyle/>
            <a:p>
              <a:endParaRPr lang="zh-CN" altLang="en-US">
                <a:solidFill>
                  <a:prstClr val="black"/>
                </a:solidFill>
              </a:endParaRPr>
            </a:p>
          </p:txBody>
        </p:sp>
        <p:sp>
          <p:nvSpPr>
            <p:cNvPr id="17417" name="Line 9"/>
            <p:cNvSpPr>
              <a:spLocks noChangeShapeType="1"/>
            </p:cNvSpPr>
            <p:nvPr/>
          </p:nvSpPr>
          <p:spPr bwMode="auto">
            <a:xfrm>
              <a:off x="0" y="272"/>
              <a:ext cx="877" cy="0"/>
            </a:xfrm>
            <a:prstGeom prst="line">
              <a:avLst/>
            </a:prstGeom>
            <a:noFill/>
            <a:ln w="38100">
              <a:solidFill>
                <a:srgbClr val="000000"/>
              </a:solidFill>
              <a:bevel/>
            </a:ln>
            <a:effectLst/>
          </p:spPr>
          <p:txBody>
            <a:bodyPr/>
            <a:lstStyle/>
            <a:p>
              <a:endParaRPr lang="zh-CN" altLang="en-US">
                <a:solidFill>
                  <a:prstClr val="black"/>
                </a:solidFill>
              </a:endParaRPr>
            </a:p>
          </p:txBody>
        </p:sp>
        <p:sp>
          <p:nvSpPr>
            <p:cNvPr id="17418" name="Line 10"/>
            <p:cNvSpPr>
              <a:spLocks noChangeShapeType="1"/>
            </p:cNvSpPr>
            <p:nvPr/>
          </p:nvSpPr>
          <p:spPr bwMode="auto">
            <a:xfrm>
              <a:off x="0" y="272"/>
              <a:ext cx="772" cy="499"/>
            </a:xfrm>
            <a:prstGeom prst="line">
              <a:avLst/>
            </a:prstGeom>
            <a:noFill/>
            <a:ln w="38100">
              <a:solidFill>
                <a:srgbClr val="000000"/>
              </a:solidFill>
              <a:bevel/>
            </a:ln>
            <a:effectLst/>
          </p:spPr>
          <p:txBody>
            <a:bodyPr/>
            <a:lstStyle/>
            <a:p>
              <a:endParaRPr lang="zh-CN" altLang="en-US">
                <a:solidFill>
                  <a:prstClr val="black"/>
                </a:solidFill>
              </a:endParaRPr>
            </a:p>
          </p:txBody>
        </p:sp>
        <p:sp>
          <p:nvSpPr>
            <p:cNvPr id="17419" name="Line 11"/>
            <p:cNvSpPr>
              <a:spLocks noChangeShapeType="1"/>
            </p:cNvSpPr>
            <p:nvPr/>
          </p:nvSpPr>
          <p:spPr bwMode="auto">
            <a:xfrm flipH="1">
              <a:off x="91" y="272"/>
              <a:ext cx="771" cy="454"/>
            </a:xfrm>
            <a:prstGeom prst="line">
              <a:avLst/>
            </a:prstGeom>
            <a:noFill/>
            <a:ln w="38100">
              <a:solidFill>
                <a:srgbClr val="000000"/>
              </a:solidFill>
              <a:bevel/>
            </a:ln>
            <a:effectLst/>
          </p:spPr>
          <p:txBody>
            <a:bodyPr/>
            <a:lstStyle/>
            <a:p>
              <a:endParaRPr lang="zh-CN" altLang="en-US">
                <a:solidFill>
                  <a:prstClr val="black"/>
                </a:solidFill>
              </a:endParaRPr>
            </a:p>
          </p:txBody>
        </p:sp>
      </p:grpSp>
      <p:sp>
        <p:nvSpPr>
          <p:cNvPr id="17420" name="Text Box 12"/>
          <p:cNvSpPr txBox="1">
            <a:spLocks noChangeArrowheads="1"/>
          </p:cNvSpPr>
          <p:nvPr/>
        </p:nvSpPr>
        <p:spPr bwMode="auto">
          <a:xfrm>
            <a:off x="1174750" y="3876675"/>
            <a:ext cx="1223963" cy="457200"/>
          </a:xfrm>
          <a:prstGeom prst="rect">
            <a:avLst/>
          </a:prstGeom>
          <a:noFill/>
          <a:ln w="9525">
            <a:noFill/>
            <a:bevel/>
          </a:ln>
          <a:effectLst/>
        </p:spPr>
        <p:txBody>
          <a:bodyPr>
            <a:spAutoFit/>
          </a:bodyPr>
          <a:lstStyle/>
          <a:p>
            <a:pPr>
              <a:spcBef>
                <a:spcPct val="50000"/>
              </a:spcBef>
            </a:pPr>
            <a:r>
              <a:rPr lang="zh-CN" altLang="en-US" sz="2400" b="1" dirty="0">
                <a:solidFill>
                  <a:prstClr val="black"/>
                </a:solidFill>
                <a:latin typeface="隶书" panose="02010509060101010101" pitchFamily="49" charset="-122"/>
              </a:rPr>
              <a:t>（１）</a:t>
            </a:r>
          </a:p>
        </p:txBody>
      </p:sp>
      <p:sp>
        <p:nvSpPr>
          <p:cNvPr id="17421" name="Text Box 13"/>
          <p:cNvSpPr txBox="1">
            <a:spLocks noChangeArrowheads="1"/>
          </p:cNvSpPr>
          <p:nvPr/>
        </p:nvSpPr>
        <p:spPr bwMode="auto">
          <a:xfrm>
            <a:off x="6324600" y="3948113"/>
            <a:ext cx="1223963" cy="457200"/>
          </a:xfrm>
          <a:prstGeom prst="rect">
            <a:avLst/>
          </a:prstGeom>
          <a:noFill/>
          <a:ln w="9525">
            <a:noFill/>
            <a:bevel/>
          </a:ln>
          <a:effectLst/>
        </p:spPr>
        <p:txBody>
          <a:bodyPr>
            <a:spAutoFit/>
          </a:bodyPr>
          <a:lstStyle/>
          <a:p>
            <a:pPr>
              <a:spcBef>
                <a:spcPct val="50000"/>
              </a:spcBef>
            </a:pPr>
            <a:r>
              <a:rPr lang="zh-CN" altLang="en-US" sz="2400" b="1" dirty="0">
                <a:solidFill>
                  <a:prstClr val="black"/>
                </a:solidFill>
                <a:latin typeface="隶书" panose="02010509060101010101" pitchFamily="49" charset="-122"/>
              </a:rPr>
              <a:t>（３）</a:t>
            </a:r>
          </a:p>
        </p:txBody>
      </p:sp>
      <p:sp>
        <p:nvSpPr>
          <p:cNvPr id="17422" name="Text Box 14"/>
          <p:cNvSpPr txBox="1">
            <a:spLocks noChangeArrowheads="1"/>
          </p:cNvSpPr>
          <p:nvPr/>
        </p:nvSpPr>
        <p:spPr bwMode="auto">
          <a:xfrm>
            <a:off x="3805238" y="4021138"/>
            <a:ext cx="1223962" cy="457200"/>
          </a:xfrm>
          <a:prstGeom prst="rect">
            <a:avLst/>
          </a:prstGeom>
          <a:noFill/>
          <a:ln w="9525">
            <a:noFill/>
            <a:bevel/>
          </a:ln>
          <a:effectLst/>
        </p:spPr>
        <p:txBody>
          <a:bodyPr>
            <a:spAutoFit/>
          </a:bodyPr>
          <a:lstStyle/>
          <a:p>
            <a:pPr>
              <a:spcBef>
                <a:spcPct val="50000"/>
              </a:spcBef>
            </a:pPr>
            <a:r>
              <a:rPr lang="zh-CN" altLang="en-US" sz="2400" b="1" dirty="0">
                <a:solidFill>
                  <a:prstClr val="black"/>
                </a:solidFill>
                <a:latin typeface="隶书" panose="02010509060101010101" pitchFamily="49" charset="-122"/>
              </a:rPr>
              <a:t>（２）</a:t>
            </a:r>
          </a:p>
        </p:txBody>
      </p:sp>
      <p:sp>
        <p:nvSpPr>
          <p:cNvPr id="17423" name="Text Box 15"/>
          <p:cNvSpPr txBox="1">
            <a:spLocks noChangeArrowheads="1"/>
          </p:cNvSpPr>
          <p:nvPr/>
        </p:nvSpPr>
        <p:spPr bwMode="auto">
          <a:xfrm>
            <a:off x="4800600" y="1003300"/>
            <a:ext cx="3167063" cy="519113"/>
          </a:xfrm>
          <a:prstGeom prst="rect">
            <a:avLst/>
          </a:prstGeom>
          <a:noFill/>
          <a:ln w="9525">
            <a:noFill/>
            <a:bevel/>
          </a:ln>
          <a:effectLst/>
        </p:spPr>
        <p:txBody>
          <a:bodyPr>
            <a:spAutoFit/>
          </a:bodyPr>
          <a:lstStyle/>
          <a:p>
            <a:pPr>
              <a:spcBef>
                <a:spcPct val="50000"/>
              </a:spcBef>
            </a:pPr>
            <a:r>
              <a:rPr lang="zh-CN" altLang="en-US" sz="2800" b="1" dirty="0">
                <a:solidFill>
                  <a:srgbClr val="0000FF"/>
                </a:solidFill>
                <a:latin typeface="隶书" panose="02010509060101010101" pitchFamily="49" charset="-122"/>
              </a:rPr>
              <a:t>（</a:t>
            </a:r>
            <a:r>
              <a:rPr lang="en-US" altLang="zh-CN" sz="2800" b="1" dirty="0">
                <a:solidFill>
                  <a:srgbClr val="0000FF"/>
                </a:solidFill>
                <a:latin typeface="隶书" panose="02010509060101010101" pitchFamily="49" charset="-122"/>
              </a:rPr>
              <a:t>3</a:t>
            </a:r>
            <a:r>
              <a:rPr lang="zh-CN" altLang="en-US" sz="2800" b="1" dirty="0">
                <a:solidFill>
                  <a:srgbClr val="0000FF"/>
                </a:solidFill>
                <a:latin typeface="隶书" panose="02010509060101010101" pitchFamily="49" charset="-122"/>
              </a:rPr>
              <a:t>）（</a:t>
            </a:r>
            <a:r>
              <a:rPr lang="en-US" altLang="zh-CN" sz="2800" b="1" dirty="0">
                <a:solidFill>
                  <a:srgbClr val="0000FF"/>
                </a:solidFill>
                <a:latin typeface="隶书" panose="02010509060101010101" pitchFamily="49" charset="-122"/>
              </a:rPr>
              <a:t>4</a:t>
            </a:r>
            <a:r>
              <a:rPr lang="zh-CN" altLang="en-US" sz="2800" b="1" dirty="0">
                <a:solidFill>
                  <a:srgbClr val="0000FF"/>
                </a:solidFill>
                <a:latin typeface="隶书" panose="02010509060101010101" pitchFamily="49" charset="-122"/>
              </a:rPr>
              <a:t>）（</a:t>
            </a:r>
            <a:r>
              <a:rPr lang="en-US" altLang="zh-CN" sz="2800" b="1" dirty="0">
                <a:solidFill>
                  <a:srgbClr val="0000FF"/>
                </a:solidFill>
                <a:latin typeface="隶书" panose="02010509060101010101" pitchFamily="49" charset="-122"/>
              </a:rPr>
              <a:t>6</a:t>
            </a:r>
            <a:r>
              <a:rPr lang="zh-CN" altLang="en-US" sz="2800" b="1" dirty="0">
                <a:solidFill>
                  <a:srgbClr val="0000FF"/>
                </a:solidFill>
                <a:latin typeface="隶书" panose="02010509060101010101" pitchFamily="49" charset="-122"/>
              </a:rPr>
              <a:t>）</a:t>
            </a:r>
          </a:p>
        </p:txBody>
      </p:sp>
      <p:sp>
        <p:nvSpPr>
          <p:cNvPr id="17424" name="Text Box 16"/>
          <p:cNvSpPr txBox="1">
            <a:spLocks noChangeArrowheads="1"/>
          </p:cNvSpPr>
          <p:nvPr/>
        </p:nvSpPr>
        <p:spPr bwMode="auto">
          <a:xfrm>
            <a:off x="4876800" y="1676400"/>
            <a:ext cx="1828800" cy="519113"/>
          </a:xfrm>
          <a:prstGeom prst="rect">
            <a:avLst/>
          </a:prstGeom>
          <a:noFill/>
          <a:ln w="9525">
            <a:noFill/>
            <a:bevel/>
          </a:ln>
          <a:effectLst/>
        </p:spPr>
        <p:txBody>
          <a:bodyPr>
            <a:spAutoFit/>
          </a:bodyPr>
          <a:lstStyle/>
          <a:p>
            <a:pPr>
              <a:spcBef>
                <a:spcPct val="50000"/>
              </a:spcBef>
            </a:pPr>
            <a:r>
              <a:rPr lang="zh-CN" altLang="en-US" sz="2800" b="1" dirty="0">
                <a:solidFill>
                  <a:srgbClr val="0000FF"/>
                </a:solidFill>
                <a:latin typeface="隶书" panose="02010509060101010101" pitchFamily="49" charset="-122"/>
              </a:rPr>
              <a:t>（</a:t>
            </a:r>
            <a:r>
              <a:rPr lang="en-US" altLang="zh-CN" sz="2800" b="1" dirty="0">
                <a:solidFill>
                  <a:srgbClr val="0000FF"/>
                </a:solidFill>
                <a:latin typeface="隶书" panose="02010509060101010101" pitchFamily="49" charset="-122"/>
              </a:rPr>
              <a:t>1</a:t>
            </a:r>
            <a:r>
              <a:rPr lang="zh-CN" altLang="en-US" sz="2800" b="1" dirty="0">
                <a:solidFill>
                  <a:srgbClr val="0000FF"/>
                </a:solidFill>
                <a:latin typeface="隶书" panose="02010509060101010101" pitchFamily="49" charset="-122"/>
              </a:rPr>
              <a:t>）</a:t>
            </a:r>
          </a:p>
        </p:txBody>
      </p:sp>
      <p:sp>
        <p:nvSpPr>
          <p:cNvPr id="17426" name="AutoShape 18"/>
          <p:cNvSpPr>
            <a:spLocks noChangeArrowheads="1"/>
          </p:cNvSpPr>
          <p:nvPr/>
        </p:nvSpPr>
        <p:spPr bwMode="auto">
          <a:xfrm>
            <a:off x="742950" y="3155950"/>
            <a:ext cx="2160588" cy="647700"/>
          </a:xfrm>
          <a:prstGeom prst="parallelogram">
            <a:avLst>
              <a:gd name="adj" fmla="val 83395"/>
            </a:avLst>
          </a:prstGeom>
          <a:solidFill>
            <a:schemeClr val="bg1"/>
          </a:solidFill>
          <a:ln w="38100">
            <a:solidFill>
              <a:srgbClr val="000000"/>
            </a:solidFill>
            <a:bevel/>
          </a:ln>
          <a:effectLst/>
        </p:spPr>
        <p:txBody>
          <a:bodyPr wrap="none" anchor="ctr"/>
          <a:lstStyle/>
          <a:p>
            <a:endParaRPr lang="zh-CN" altLang="en-US">
              <a:solidFill>
                <a:prstClr val="black"/>
              </a:solidFill>
            </a:endParaRPr>
          </a:p>
        </p:txBody>
      </p:sp>
      <p:sp>
        <p:nvSpPr>
          <p:cNvPr id="17427" name="Text Box 19"/>
          <p:cNvSpPr txBox="1">
            <a:spLocks noChangeArrowheads="1"/>
          </p:cNvSpPr>
          <p:nvPr/>
        </p:nvSpPr>
        <p:spPr bwMode="auto">
          <a:xfrm>
            <a:off x="1295400" y="5880100"/>
            <a:ext cx="1782763" cy="457200"/>
          </a:xfrm>
          <a:prstGeom prst="rect">
            <a:avLst/>
          </a:prstGeom>
          <a:noFill/>
          <a:ln w="9525">
            <a:noFill/>
            <a:miter lim="800000"/>
          </a:ln>
        </p:spPr>
        <p:txBody>
          <a:bodyPr>
            <a:spAutoFit/>
          </a:bodyPr>
          <a:lstStyle/>
          <a:p>
            <a:r>
              <a:rPr lang="zh-CN" altLang="en-US" sz="2400" b="1" dirty="0">
                <a:solidFill>
                  <a:prstClr val="black"/>
                </a:solidFill>
                <a:latin typeface="隶书" panose="02010509060101010101" pitchFamily="49" charset="-122"/>
              </a:rPr>
              <a:t>（4）</a:t>
            </a:r>
          </a:p>
        </p:txBody>
      </p:sp>
      <p:sp>
        <p:nvSpPr>
          <p:cNvPr id="17428" name="Text Box 20"/>
          <p:cNvSpPr txBox="1">
            <a:spLocks noChangeArrowheads="1"/>
          </p:cNvSpPr>
          <p:nvPr/>
        </p:nvSpPr>
        <p:spPr bwMode="auto">
          <a:xfrm>
            <a:off x="3886200" y="5859463"/>
            <a:ext cx="1601788" cy="457200"/>
          </a:xfrm>
          <a:prstGeom prst="rect">
            <a:avLst/>
          </a:prstGeom>
          <a:noFill/>
          <a:ln w="9525">
            <a:noFill/>
            <a:miter lim="800000"/>
          </a:ln>
        </p:spPr>
        <p:txBody>
          <a:bodyPr>
            <a:spAutoFit/>
          </a:bodyPr>
          <a:lstStyle/>
          <a:p>
            <a:r>
              <a:rPr lang="zh-CN" altLang="en-US" sz="2400" b="1" dirty="0">
                <a:solidFill>
                  <a:prstClr val="black"/>
                </a:solidFill>
                <a:latin typeface="隶书" panose="02010509060101010101" pitchFamily="49" charset="-122"/>
              </a:rPr>
              <a:t>（5）</a:t>
            </a:r>
          </a:p>
        </p:txBody>
      </p:sp>
      <p:sp>
        <p:nvSpPr>
          <p:cNvPr id="17429" name="Text Box 21"/>
          <p:cNvSpPr txBox="1">
            <a:spLocks noChangeArrowheads="1"/>
          </p:cNvSpPr>
          <p:nvPr/>
        </p:nvSpPr>
        <p:spPr bwMode="auto">
          <a:xfrm>
            <a:off x="6477000" y="5880100"/>
            <a:ext cx="1041400" cy="457200"/>
          </a:xfrm>
          <a:prstGeom prst="rect">
            <a:avLst/>
          </a:prstGeom>
          <a:noFill/>
          <a:ln w="9525">
            <a:noFill/>
            <a:miter lim="800000"/>
          </a:ln>
        </p:spPr>
        <p:txBody>
          <a:bodyPr>
            <a:spAutoFit/>
          </a:bodyPr>
          <a:lstStyle/>
          <a:p>
            <a:r>
              <a:rPr lang="zh-CN" altLang="en-US" sz="2400" b="1" dirty="0">
                <a:solidFill>
                  <a:prstClr val="black"/>
                </a:solidFill>
                <a:latin typeface="隶书" panose="02010509060101010101" pitchFamily="49" charset="-122"/>
              </a:rPr>
              <a:t>（6）</a:t>
            </a:r>
          </a:p>
        </p:txBody>
      </p:sp>
      <p:sp>
        <p:nvSpPr>
          <p:cNvPr id="17434" name="Text Box 26"/>
          <p:cNvSpPr txBox="1">
            <a:spLocks noChangeArrowheads="1"/>
          </p:cNvSpPr>
          <p:nvPr/>
        </p:nvSpPr>
        <p:spPr bwMode="auto">
          <a:xfrm>
            <a:off x="7696200" y="2222500"/>
            <a:ext cx="990600" cy="519113"/>
          </a:xfrm>
          <a:prstGeom prst="rect">
            <a:avLst/>
          </a:prstGeom>
          <a:noFill/>
          <a:ln w="9525">
            <a:noFill/>
            <a:miter lim="800000"/>
          </a:ln>
          <a:effectLst/>
        </p:spPr>
        <p:txBody>
          <a:bodyPr>
            <a:spAutoFit/>
          </a:bodyPr>
          <a:lstStyle/>
          <a:p>
            <a:pPr>
              <a:spcBef>
                <a:spcPct val="50000"/>
              </a:spcBef>
            </a:pPr>
            <a:r>
              <a:rPr lang="zh-CN" altLang="en-US" sz="2800" b="1" dirty="0">
                <a:solidFill>
                  <a:srgbClr val="0000FF"/>
                </a:solidFill>
                <a:latin typeface="隶书" panose="02010509060101010101" pitchFamily="49" charset="-122"/>
              </a:rPr>
              <a:t>（</a:t>
            </a:r>
            <a:r>
              <a:rPr lang="en-US" altLang="zh-CN" sz="2800" b="1" dirty="0">
                <a:solidFill>
                  <a:srgbClr val="0000FF"/>
                </a:solidFill>
                <a:latin typeface="隶书" panose="02010509060101010101" pitchFamily="49" charset="-122"/>
              </a:rPr>
              <a:t>2</a:t>
            </a:r>
            <a:r>
              <a:rPr lang="zh-CN" altLang="en-US" sz="2800" b="1" dirty="0">
                <a:solidFill>
                  <a:srgbClr val="0000FF"/>
                </a:solidFill>
                <a:latin typeface="隶书" panose="02010509060101010101" pitchFamily="49" charset="-122"/>
              </a:rPr>
              <a:t>）</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37"/>
                                        </p:tgtEl>
                                        <p:attrNameLst>
                                          <p:attrName>style.visibility</p:attrName>
                                        </p:attrNameLst>
                                      </p:cBhvr>
                                      <p:to>
                                        <p:strVal val="visible"/>
                                      </p:to>
                                    </p:set>
                                    <p:animEffect transition="in" filter="wipe(left)">
                                      <p:cBhvr>
                                        <p:cTn id="7" dur="500"/>
                                        <p:tgtEl>
                                          <p:spTgt spid="174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23"/>
                                        </p:tgtEl>
                                        <p:attrNameLst>
                                          <p:attrName>style.visibility</p:attrName>
                                        </p:attrNameLst>
                                      </p:cBhvr>
                                      <p:to>
                                        <p:strVal val="visible"/>
                                      </p:to>
                                    </p:set>
                                    <p:animEffect transition="in" filter="wipe(down)">
                                      <p:cBhvr>
                                        <p:cTn id="12" dur="500"/>
                                        <p:tgtEl>
                                          <p:spTgt spid="17423"/>
                                        </p:tgtEl>
                                      </p:cBhvr>
                                    </p:animEffect>
                                  </p:childTnLst>
                                </p:cTn>
                              </p:par>
                            </p:childTnLst>
                          </p:cTn>
                        </p:par>
                        <p:par>
                          <p:cTn id="13" fill="hold">
                            <p:stCondLst>
                              <p:cond delay="500"/>
                            </p:stCondLst>
                            <p:childTnLst>
                              <p:par>
                                <p:cTn id="14" presetID="8" presetClass="emph" presetSubtype="0" fill="hold" nodeType="afterEffect">
                                  <p:stCondLst>
                                    <p:cond delay="0"/>
                                  </p:stCondLst>
                                  <p:childTnLst>
                                    <p:animRot by="-10799940">
                                      <p:cBhvr>
                                        <p:cTn id="15" dur="2000" fill="hold"/>
                                        <p:tgtEl>
                                          <p:spTgt spid="17414"/>
                                        </p:tgtEl>
                                        <p:attrNameLst>
                                          <p:attrName>r</p:attrName>
                                        </p:attrNameLst>
                                      </p:cBhvr>
                                    </p:animRot>
                                  </p:childTnLst>
                                </p:cTn>
                              </p:par>
                            </p:childTnLst>
                          </p:cTn>
                        </p:par>
                        <p:par>
                          <p:cTn id="16" fill="hold">
                            <p:stCondLst>
                              <p:cond delay="2500"/>
                            </p:stCondLst>
                            <p:childTnLst>
                              <p:par>
                                <p:cTn id="17" presetID="8" presetClass="emph" presetSubtype="0" fill="hold" nodeType="afterEffect">
                                  <p:stCondLst>
                                    <p:cond delay="0"/>
                                  </p:stCondLst>
                                  <p:childTnLst>
                                    <p:animRot by="-10799940">
                                      <p:cBhvr>
                                        <p:cTn id="18" dur="2000" fill="hold"/>
                                        <p:tgtEl>
                                          <p:spTgt spid="17410"/>
                                        </p:tgtEl>
                                        <p:attrNameLst>
                                          <p:attrName>r</p:attrName>
                                        </p:attrNameLst>
                                      </p:cBhvr>
                                    </p:animRot>
                                  </p:childTnLst>
                                </p:cTn>
                              </p:par>
                            </p:childTnLst>
                          </p:cTn>
                        </p:par>
                        <p:par>
                          <p:cTn id="19" fill="hold">
                            <p:stCondLst>
                              <p:cond delay="4500"/>
                            </p:stCondLst>
                            <p:childTnLst>
                              <p:par>
                                <p:cTn id="20" presetID="8" presetClass="emph" presetSubtype="0" fill="hold" nodeType="afterEffect">
                                  <p:stCondLst>
                                    <p:cond delay="0"/>
                                  </p:stCondLst>
                                  <p:childTnLst>
                                    <p:animRot by="10800000">
                                      <p:cBhvr>
                                        <p:cTn id="21" dur="3000" fill="hold"/>
                                        <p:tgtEl>
                                          <p:spTgt spid="17412"/>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7424"/>
                                        </p:tgtEl>
                                        <p:attrNameLst>
                                          <p:attrName>style.visibility</p:attrName>
                                        </p:attrNameLst>
                                      </p:cBhvr>
                                      <p:to>
                                        <p:strVal val="visible"/>
                                      </p:to>
                                    </p:set>
                                    <p:animEffect transition="in" filter="wipe(down)">
                                      <p:cBhvr>
                                        <p:cTn id="26" dur="500"/>
                                        <p:tgtEl>
                                          <p:spTgt spid="17424"/>
                                        </p:tgtEl>
                                      </p:cBhvr>
                                    </p:animEffect>
                                  </p:childTnLst>
                                </p:cTn>
                              </p:par>
                            </p:childTnLst>
                          </p:cTn>
                        </p:par>
                        <p:par>
                          <p:cTn id="27" fill="hold">
                            <p:stCondLst>
                              <p:cond delay="500"/>
                            </p:stCondLst>
                            <p:childTnLst>
                              <p:par>
                                <p:cTn id="28" presetID="8" presetClass="emph" presetSubtype="0" fill="hold" grpId="0" nodeType="afterEffect">
                                  <p:stCondLst>
                                    <p:cond delay="0"/>
                                  </p:stCondLst>
                                  <p:childTnLst>
                                    <p:animRot by="10800000">
                                      <p:cBhvr>
                                        <p:cTn id="29" dur="2000" fill="hold"/>
                                        <p:tgtEl>
                                          <p:spTgt spid="1742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7434"/>
                                        </p:tgtEl>
                                        <p:attrNameLst>
                                          <p:attrName>style.visibility</p:attrName>
                                        </p:attrNameLst>
                                      </p:cBhvr>
                                      <p:to>
                                        <p:strVal val="visible"/>
                                      </p:to>
                                    </p:set>
                                    <p:animEffect transition="in" filter="wipe(down)">
                                      <p:cBhvr>
                                        <p:cTn id="34" dur="500"/>
                                        <p:tgtEl>
                                          <p:spTgt spid="17434"/>
                                        </p:tgtEl>
                                      </p:cBhvr>
                                    </p:animEffect>
                                  </p:childTnLst>
                                </p:cTn>
                              </p:par>
                            </p:childTnLst>
                          </p:cTn>
                        </p:par>
                        <p:par>
                          <p:cTn id="35" fill="hold">
                            <p:stCondLst>
                              <p:cond delay="500"/>
                            </p:stCondLst>
                            <p:childTnLst>
                              <p:par>
                                <p:cTn id="36" presetID="8" presetClass="emph" presetSubtype="0" fill="hold" nodeType="afterEffect">
                                  <p:stCondLst>
                                    <p:cond delay="0"/>
                                  </p:stCondLst>
                                  <p:childTnLst>
                                    <p:animRot by="10800000">
                                      <p:cBhvr>
                                        <p:cTn id="37" dur="2000" fill="hold"/>
                                        <p:tgtEl>
                                          <p:spTgt spid="174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7" grpId="0" autoUpdateAnimBg="0"/>
      <p:bldP spid="17423" grpId="0" autoUpdateAnimBg="0"/>
      <p:bldP spid="17424" grpId="0" autoUpdateAnimBg="0"/>
      <p:bldP spid="17426" grpId="0" animBg="1"/>
      <p:bldP spid="174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914400" y="2971800"/>
            <a:ext cx="7543800" cy="523220"/>
          </a:xfrm>
          <a:prstGeom prst="rect">
            <a:avLst/>
          </a:prstGeom>
          <a:noFill/>
          <a:ln w="9525">
            <a:noFill/>
            <a:miter lim="800000"/>
          </a:ln>
        </p:spPr>
        <p:txBody>
          <a:bodyPr>
            <a:spAutoFit/>
          </a:bodyPr>
          <a:lstStyle/>
          <a:p>
            <a:r>
              <a:rPr lang="en-US" sz="2800" b="1" dirty="0">
                <a:solidFill>
                  <a:prstClr val="black"/>
                </a:solidFill>
                <a:latin typeface="宋体" panose="02010600030101010101" pitchFamily="2" charset="-122"/>
              </a:rPr>
              <a:t>1.</a:t>
            </a:r>
            <a:r>
              <a:rPr lang="zh-CN" altLang="en-US" sz="2800" b="1" dirty="0">
                <a:solidFill>
                  <a:prstClr val="black"/>
                </a:solidFill>
                <a:latin typeface="宋体" panose="02010600030101010101" pitchFamily="2" charset="-122"/>
              </a:rPr>
              <a:t>中心对称图形的定义。</a:t>
            </a:r>
            <a:endParaRPr lang="en-US" sz="2800" b="1" dirty="0">
              <a:solidFill>
                <a:prstClr val="black"/>
              </a:solidFill>
              <a:latin typeface="宋体" panose="02010600030101010101" pitchFamily="2" charset="-122"/>
            </a:endParaRPr>
          </a:p>
        </p:txBody>
      </p:sp>
      <p:sp>
        <p:nvSpPr>
          <p:cNvPr id="19459" name="Text Box 4"/>
          <p:cNvSpPr txBox="1">
            <a:spLocks noChangeArrowheads="1"/>
          </p:cNvSpPr>
          <p:nvPr/>
        </p:nvSpPr>
        <p:spPr bwMode="auto">
          <a:xfrm>
            <a:off x="914400" y="3748088"/>
            <a:ext cx="5638800" cy="519112"/>
          </a:xfrm>
          <a:prstGeom prst="rect">
            <a:avLst/>
          </a:prstGeom>
          <a:noFill/>
          <a:ln w="9525">
            <a:noFill/>
            <a:miter lim="800000"/>
          </a:ln>
        </p:spPr>
        <p:txBody>
          <a:bodyPr>
            <a:spAutoFit/>
          </a:bodyPr>
          <a:lstStyle/>
          <a:p>
            <a:r>
              <a:rPr lang="zh-CN" altLang="en-US" sz="2800" b="1" dirty="0">
                <a:solidFill>
                  <a:prstClr val="black"/>
                </a:solidFill>
                <a:latin typeface="隶书" panose="02010509060101010101" pitchFamily="49" charset="-122"/>
              </a:rPr>
              <a:t>2</a:t>
            </a:r>
            <a:r>
              <a:rPr lang="en-US" altLang="zh-CN" sz="2800" b="1" dirty="0">
                <a:solidFill>
                  <a:prstClr val="black"/>
                </a:solidFill>
                <a:latin typeface="隶书" panose="02010509060101010101" pitchFamily="49" charset="-122"/>
              </a:rPr>
              <a:t>.</a:t>
            </a:r>
            <a:r>
              <a:rPr lang="zh-CN" altLang="en-US" sz="2800" b="1" dirty="0">
                <a:solidFill>
                  <a:prstClr val="black"/>
                </a:solidFill>
                <a:latin typeface="隶书" panose="02010509060101010101" pitchFamily="49" charset="-122"/>
              </a:rPr>
              <a:t>能正确识别中心对称图形。</a:t>
            </a:r>
          </a:p>
        </p:txBody>
      </p:sp>
      <p:sp>
        <p:nvSpPr>
          <p:cNvPr id="19461" name="Rectangle 5"/>
          <p:cNvSpPr>
            <a:spLocks noChangeArrowheads="1"/>
          </p:cNvSpPr>
          <p:nvPr/>
        </p:nvSpPr>
        <p:spPr bwMode="auto">
          <a:xfrm>
            <a:off x="838200" y="2286000"/>
            <a:ext cx="5594801" cy="523220"/>
          </a:xfrm>
          <a:prstGeom prst="rect">
            <a:avLst/>
          </a:prstGeom>
          <a:noFill/>
          <a:ln w="9525">
            <a:noFill/>
            <a:miter lim="800000"/>
          </a:ln>
          <a:effectLst/>
        </p:spPr>
        <p:txBody>
          <a:bodyPr wrap="none">
            <a:spAutoFit/>
          </a:bodyPr>
          <a:lstStyle/>
          <a:p>
            <a:r>
              <a:rPr lang="zh-CN" altLang="en-US" sz="2800" b="1" dirty="0">
                <a:solidFill>
                  <a:prstClr val="black"/>
                </a:solidFill>
              </a:rPr>
              <a:t>通过本课时的学习，我们学习了：</a:t>
            </a:r>
          </a:p>
        </p:txBody>
      </p:sp>
      <p:sp>
        <p:nvSpPr>
          <p:cNvPr id="19462" name="Text Box 6"/>
          <p:cNvSpPr txBox="1">
            <a:spLocks noChangeArrowheads="1"/>
          </p:cNvSpPr>
          <p:nvPr/>
        </p:nvSpPr>
        <p:spPr bwMode="auto">
          <a:xfrm>
            <a:off x="914400" y="4495800"/>
            <a:ext cx="6705600" cy="523220"/>
          </a:xfrm>
          <a:prstGeom prst="rect">
            <a:avLst/>
          </a:prstGeom>
          <a:noFill/>
          <a:ln w="9525">
            <a:noFill/>
            <a:miter lim="800000"/>
          </a:ln>
        </p:spPr>
        <p:txBody>
          <a:bodyPr>
            <a:spAutoFit/>
          </a:bodyPr>
          <a:lstStyle/>
          <a:p>
            <a:r>
              <a:rPr lang="en-US" sz="2800" b="1" dirty="0">
                <a:solidFill>
                  <a:prstClr val="black"/>
                </a:solidFill>
                <a:latin typeface="宋体" panose="02010600030101010101" pitchFamily="2" charset="-122"/>
              </a:rPr>
              <a:t>3.</a:t>
            </a:r>
            <a:r>
              <a:rPr lang="zh-CN" altLang="en-US" sz="2800" b="1" dirty="0">
                <a:solidFill>
                  <a:prstClr val="black"/>
                </a:solidFill>
                <a:latin typeface="宋体" panose="02010600030101010101" pitchFamily="2" charset="-122"/>
              </a:rPr>
              <a:t>利用中心对称的性质解决相关问题。</a:t>
            </a:r>
            <a:endParaRPr lang="en-US" sz="2800" b="1" dirty="0">
              <a:solidFill>
                <a:prstClr val="black"/>
              </a:solidFill>
              <a:latin typeface="宋体" panose="02010600030101010101" pitchFamily="2" charset="-122"/>
            </a:endParaRPr>
          </a:p>
        </p:txBody>
      </p:sp>
      <p:sp>
        <p:nvSpPr>
          <p:cNvPr id="19463" name="Text Box 4"/>
          <p:cNvSpPr txBox="1">
            <a:spLocks noChangeArrowheads="1"/>
          </p:cNvSpPr>
          <p:nvPr/>
        </p:nvSpPr>
        <p:spPr bwMode="auto">
          <a:xfrm>
            <a:off x="3335337" y="914400"/>
            <a:ext cx="2152650" cy="641350"/>
          </a:xfrm>
          <a:prstGeom prst="rect">
            <a:avLst/>
          </a:prstGeom>
          <a:noFill/>
          <a:ln w="9525">
            <a:noFill/>
            <a:miter lim="800000"/>
          </a:ln>
        </p:spPr>
        <p:txBody>
          <a:bodyPr>
            <a:spAutoFit/>
          </a:bodyPr>
          <a:lstStyle/>
          <a:p>
            <a:pPr algn="ctr"/>
            <a:r>
              <a:rPr lang="zh-CN" altLang="en-US" sz="3600" b="1" dirty="0">
                <a:solidFill>
                  <a:prstClr val="black"/>
                </a:solidFill>
                <a:latin typeface="宋体" panose="02010600030101010101" pitchFamily="2" charset="-122"/>
              </a:rPr>
              <a:t>课堂小结</a:t>
            </a:r>
          </a:p>
        </p:txBody>
      </p:sp>
      <p:sp>
        <p:nvSpPr>
          <p:cNvPr id="19464" name="Line 5"/>
          <p:cNvSpPr>
            <a:spLocks noChangeShapeType="1"/>
          </p:cNvSpPr>
          <p:nvPr/>
        </p:nvSpPr>
        <p:spPr bwMode="auto">
          <a:xfrm>
            <a:off x="2895600" y="1581150"/>
            <a:ext cx="2952750" cy="0"/>
          </a:xfrm>
          <a:prstGeom prst="line">
            <a:avLst/>
          </a:prstGeom>
          <a:noFill/>
          <a:ln w="28575" cap="rnd">
            <a:solidFill>
              <a:srgbClr val="990099"/>
            </a:solidFill>
            <a:prstDash val="sysDot"/>
            <a:round/>
            <a:headEnd type="diamond" w="med" len="med"/>
            <a:tailEnd type="diamond" w="med" len="med"/>
          </a:ln>
        </p:spPr>
        <p:txBody>
          <a:bodyPr>
            <a:spAutoFit/>
          </a:bodyPr>
          <a:lstStyle/>
          <a:p>
            <a:endParaRPr lang="zh-CN" altLang="en-US">
              <a:solidFill>
                <a:prstClr val="black"/>
              </a:solidFill>
            </a:endParaRPr>
          </a:p>
        </p:txBody>
      </p:sp>
      <p:sp>
        <p:nvSpPr>
          <p:cNvPr id="19465" name="Line 6"/>
          <p:cNvSpPr>
            <a:spLocks noChangeShapeType="1"/>
          </p:cNvSpPr>
          <p:nvPr/>
        </p:nvSpPr>
        <p:spPr bwMode="auto">
          <a:xfrm>
            <a:off x="2895600" y="952500"/>
            <a:ext cx="2952750" cy="0"/>
          </a:xfrm>
          <a:prstGeom prst="line">
            <a:avLst/>
          </a:prstGeom>
          <a:noFill/>
          <a:ln w="28575" cap="rnd">
            <a:solidFill>
              <a:srgbClr val="990099"/>
            </a:solidFill>
            <a:prstDash val="sysDot"/>
            <a:round/>
            <a:headEnd type="diamond" w="med" len="med"/>
            <a:tailEnd type="diamond" w="med" len="med"/>
          </a:ln>
        </p:spPr>
        <p:txBody>
          <a:bodyPr>
            <a:spAutoFit/>
          </a:bodyPr>
          <a:lstStyle/>
          <a:p>
            <a:endParaRPr lang="zh-CN" altLang="en-US">
              <a:solidFill>
                <a:prstClr val="black"/>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randombar(horizontal)">
                                      <p:cBhvr>
                                        <p:cTn id="12" dur="500"/>
                                        <p:tgtEl>
                                          <p:spTgt spid="1945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utoUpdateAnimBg="0"/>
      <p:bldP spid="194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p:txBody>
          <a:bodyPr/>
          <a:lstStyle/>
          <a:p>
            <a:r>
              <a:rPr lang="zh-CN" altLang="en-US" dirty="0" smtClean="0"/>
              <a:t>谢    谢</a:t>
            </a:r>
            <a:endParaRPr lang="zh-CN" altLang="en-US" dirty="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57200" y="2112962"/>
            <a:ext cx="8305800" cy="3068638"/>
          </a:xfrm>
          <a:prstGeom prst="rect">
            <a:avLst/>
          </a:prstGeom>
          <a:noFill/>
          <a:ln w="9525">
            <a:noFill/>
            <a:miter lim="800000"/>
          </a:ln>
        </p:spPr>
        <p:txBody>
          <a:bodyPr>
            <a:spAutoFit/>
          </a:bodyPr>
          <a:lstStyle/>
          <a:p>
            <a:pPr>
              <a:lnSpc>
                <a:spcPct val="150000"/>
              </a:lnSpc>
            </a:pPr>
            <a:r>
              <a:rPr lang="zh-CN" altLang="en-US" sz="2600" b="1" dirty="0">
                <a:solidFill>
                  <a:prstClr val="black"/>
                </a:solidFill>
                <a:latin typeface="宋体" panose="02010600030101010101" pitchFamily="2" charset="-122"/>
                <a:sym typeface="宋体" panose="02010600030101010101" pitchFamily="2" charset="-122"/>
              </a:rPr>
              <a:t>1</a:t>
            </a:r>
            <a:r>
              <a:rPr lang="en-US" altLang="zh-CN" sz="2600" b="1" dirty="0">
                <a:solidFill>
                  <a:prstClr val="black"/>
                </a:solidFill>
                <a:latin typeface="宋体" panose="02010600030101010101" pitchFamily="2" charset="-122"/>
                <a:sym typeface="宋体" panose="02010600030101010101" pitchFamily="2" charset="-122"/>
              </a:rPr>
              <a:t>.</a:t>
            </a:r>
            <a:r>
              <a:rPr lang="zh-CN" altLang="en-US" sz="2600" b="1" dirty="0">
                <a:solidFill>
                  <a:prstClr val="black"/>
                </a:solidFill>
                <a:latin typeface="宋体" panose="02010600030101010101" pitchFamily="2" charset="-122"/>
                <a:sym typeface="宋体" panose="02010600030101010101" pitchFamily="2" charset="-122"/>
              </a:rPr>
              <a:t>了解中心对称图形的概念及中心对称图形的对称中心的概念，掌握这两个概念的应用。</a:t>
            </a:r>
            <a:endParaRPr lang="en-US" altLang="zh-CN" sz="2600" b="1" dirty="0">
              <a:solidFill>
                <a:prstClr val="black"/>
              </a:solidFill>
              <a:latin typeface="宋体" panose="02010600030101010101" pitchFamily="2" charset="-122"/>
              <a:sym typeface="宋体" panose="02010600030101010101" pitchFamily="2" charset="-122"/>
            </a:endParaRPr>
          </a:p>
          <a:p>
            <a:pPr>
              <a:lnSpc>
                <a:spcPct val="150000"/>
              </a:lnSpc>
            </a:pPr>
            <a:r>
              <a:rPr lang="zh-CN" altLang="en-US" sz="2600" b="1" dirty="0">
                <a:solidFill>
                  <a:prstClr val="black"/>
                </a:solidFill>
                <a:latin typeface="宋体" panose="02010600030101010101" pitchFamily="2" charset="-122"/>
                <a:sym typeface="宋体" panose="02010600030101010101" pitchFamily="2" charset="-122"/>
              </a:rPr>
              <a:t>2</a:t>
            </a:r>
            <a:r>
              <a:rPr lang="en-US" altLang="zh-CN" sz="2600" b="1" dirty="0">
                <a:solidFill>
                  <a:prstClr val="black"/>
                </a:solidFill>
                <a:latin typeface="宋体" panose="02010600030101010101" pitchFamily="2" charset="-122"/>
                <a:sym typeface="宋体" panose="02010600030101010101" pitchFamily="2" charset="-122"/>
              </a:rPr>
              <a:t>.</a:t>
            </a:r>
            <a:r>
              <a:rPr lang="zh-CN" altLang="en-US" sz="2600" b="1" dirty="0">
                <a:solidFill>
                  <a:prstClr val="black"/>
                </a:solidFill>
                <a:latin typeface="宋体" panose="02010600030101010101" pitchFamily="2" charset="-122"/>
                <a:sym typeface="宋体" panose="02010600030101010101" pitchFamily="2" charset="-122"/>
              </a:rPr>
              <a:t>复习两个图形关于中心对称的有关概念，利用这个所学知识探索一个图形是中心对称图形的有关概念及其它的运用。</a:t>
            </a:r>
            <a:endParaRPr lang="zh-CN" altLang="en-US" sz="2600" b="1" dirty="0">
              <a:solidFill>
                <a:prstClr val="black"/>
              </a:solidFill>
            </a:endParaRPr>
          </a:p>
        </p:txBody>
      </p:sp>
      <p:pic>
        <p:nvPicPr>
          <p:cNvPr id="4101" name="Picture 4" descr="童趣"/>
          <p:cNvPicPr>
            <a:picLocks noChangeAspect="1" noChangeArrowheads="1"/>
          </p:cNvPicPr>
          <p:nvPr/>
        </p:nvPicPr>
        <p:blipFill>
          <a:blip r:embed="rId3"/>
          <a:srcRect/>
          <a:stretch>
            <a:fillRect/>
          </a:stretch>
        </p:blipFill>
        <p:spPr bwMode="auto">
          <a:xfrm>
            <a:off x="2590800" y="762000"/>
            <a:ext cx="3887787" cy="1171575"/>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066800" y="1447800"/>
            <a:ext cx="7391400" cy="457200"/>
          </a:xfrm>
          <a:prstGeom prst="rect">
            <a:avLst/>
          </a:prstGeom>
          <a:noFill/>
          <a:ln w="9525">
            <a:noFill/>
            <a:miter lim="800000"/>
          </a:ln>
        </p:spPr>
        <p:txBody>
          <a:bodyPr>
            <a:spAutoFit/>
          </a:bodyPr>
          <a:lstStyle/>
          <a:p>
            <a:r>
              <a:rPr lang="zh-CN" altLang="en-US" sz="2400" b="1" dirty="0">
                <a:solidFill>
                  <a:prstClr val="black"/>
                </a:solidFill>
                <a:latin typeface="宋体" panose="02010600030101010101" pitchFamily="2" charset="-122"/>
              </a:rPr>
              <a:t>将下面的图形绕</a:t>
            </a:r>
            <a:r>
              <a:rPr lang="en-US" altLang="zh-CN" sz="2400" b="1" i="1" dirty="0">
                <a:solidFill>
                  <a:prstClr val="black"/>
                </a:solidFill>
                <a:latin typeface="宋体" panose="02010600030101010101" pitchFamily="2" charset="-122"/>
              </a:rPr>
              <a:t>O</a:t>
            </a:r>
            <a:r>
              <a:rPr lang="zh-CN" altLang="en-US" sz="2400" b="1" dirty="0">
                <a:solidFill>
                  <a:prstClr val="black"/>
                </a:solidFill>
                <a:latin typeface="宋体" panose="02010600030101010101" pitchFamily="2" charset="-122"/>
              </a:rPr>
              <a:t>点旋转</a:t>
            </a:r>
            <a:r>
              <a:rPr lang="en-US" altLang="zh-CN" sz="2400" b="1" dirty="0">
                <a:solidFill>
                  <a:prstClr val="black"/>
                </a:solidFill>
                <a:latin typeface="宋体" panose="02010600030101010101" pitchFamily="2" charset="-122"/>
              </a:rPr>
              <a:t>180°</a:t>
            </a:r>
            <a:r>
              <a:rPr lang="zh-CN" altLang="en-US" sz="2400" b="1" dirty="0">
                <a:solidFill>
                  <a:prstClr val="black"/>
                </a:solidFill>
                <a:latin typeface="宋体" panose="02010600030101010101" pitchFamily="2" charset="-122"/>
              </a:rPr>
              <a:t>，你有什么发现？</a:t>
            </a:r>
            <a:endParaRPr lang="zh-CN" altLang="en-US" sz="2400" dirty="0">
              <a:solidFill>
                <a:prstClr val="black"/>
              </a:solidFill>
              <a:latin typeface="宋体" panose="02010600030101010101" pitchFamily="2" charset="-122"/>
            </a:endParaRPr>
          </a:p>
        </p:txBody>
      </p:sp>
      <p:pic>
        <p:nvPicPr>
          <p:cNvPr id="5126" name="Picture 6"/>
          <p:cNvPicPr>
            <a:picLocks noChangeAspect="1" noChangeArrowheads="1"/>
          </p:cNvPicPr>
          <p:nvPr/>
        </p:nvPicPr>
        <p:blipFill>
          <a:blip r:embed="rId3" cstate="email"/>
          <a:srcRect/>
          <a:stretch>
            <a:fillRect/>
          </a:stretch>
        </p:blipFill>
        <p:spPr bwMode="auto">
          <a:xfrm>
            <a:off x="1295400" y="2057400"/>
            <a:ext cx="6019800" cy="4059238"/>
          </a:xfrm>
          <a:prstGeom prst="rect">
            <a:avLst/>
          </a:prstGeom>
          <a:noFill/>
          <a:ln w="9525">
            <a:noFill/>
            <a:miter lim="800000"/>
            <a:headEnd/>
            <a:tailEnd/>
          </a:ln>
          <a:effectLst/>
        </p:spPr>
      </p:pic>
      <p:pic>
        <p:nvPicPr>
          <p:cNvPr id="5127" name="Picture 4" descr="新课引入（3）"/>
          <p:cNvPicPr>
            <a:picLocks noChangeAspect="1" noChangeArrowheads="1"/>
          </p:cNvPicPr>
          <p:nvPr/>
        </p:nvPicPr>
        <p:blipFill>
          <a:blip r:embed="rId4" cstate="email"/>
          <a:srcRect/>
          <a:stretch>
            <a:fillRect/>
          </a:stretch>
        </p:blipFill>
        <p:spPr bwMode="auto">
          <a:xfrm>
            <a:off x="990600" y="533400"/>
            <a:ext cx="2466975" cy="758825"/>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558800" y="2372582"/>
            <a:ext cx="7899400" cy="1132618"/>
          </a:xfrm>
          <a:prstGeom prst="rect">
            <a:avLst/>
          </a:prstGeom>
          <a:noFill/>
          <a:ln w="9525">
            <a:noFill/>
            <a:miter lim="800000"/>
          </a:ln>
        </p:spPr>
        <p:txBody>
          <a:bodyPr>
            <a:spAutoFit/>
          </a:bodyPr>
          <a:lstStyle/>
          <a:p>
            <a:pPr>
              <a:lnSpc>
                <a:spcPct val="130000"/>
              </a:lnSpc>
            </a:pPr>
            <a:r>
              <a:rPr lang="zh-CN" altLang="en-US" sz="2600" b="1" dirty="0">
                <a:solidFill>
                  <a:prstClr val="black"/>
                </a:solidFill>
                <a:latin typeface="宋体" panose="02010600030101010101" pitchFamily="2" charset="-122"/>
              </a:rPr>
              <a:t>    在平面内，一个图形经过中心对称能与原来的图形重合，这个图形叫做</a:t>
            </a:r>
            <a:r>
              <a:rPr lang="zh-CN" altLang="en-US" sz="2600" b="1" dirty="0">
                <a:solidFill>
                  <a:srgbClr val="FF0000"/>
                </a:solidFill>
                <a:latin typeface="宋体" panose="02010600030101010101" pitchFamily="2" charset="-122"/>
              </a:rPr>
              <a:t>中心对称图形。</a:t>
            </a:r>
            <a:endParaRPr lang="zh-CN" altLang="en-US" sz="2600" b="1" dirty="0">
              <a:solidFill>
                <a:prstClr val="black"/>
              </a:solidFill>
              <a:latin typeface="宋体" panose="02010600030101010101" pitchFamily="2" charset="-122"/>
            </a:endParaRPr>
          </a:p>
        </p:txBody>
      </p:sp>
      <p:pic>
        <p:nvPicPr>
          <p:cNvPr id="6150" name="Picture 6" descr="图片4"/>
          <p:cNvPicPr>
            <a:picLocks noChangeAspect="1" noChangeArrowheads="1"/>
          </p:cNvPicPr>
          <p:nvPr/>
        </p:nvPicPr>
        <p:blipFill>
          <a:blip r:embed="rId3" cstate="email"/>
          <a:srcRect/>
          <a:stretch>
            <a:fillRect/>
          </a:stretch>
        </p:blipFill>
        <p:spPr bwMode="auto">
          <a:xfrm>
            <a:off x="533400" y="1393094"/>
            <a:ext cx="2744787" cy="61595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698500" y="838200"/>
            <a:ext cx="7696200" cy="885825"/>
          </a:xfrm>
          <a:prstGeom prst="rect">
            <a:avLst/>
          </a:prstGeom>
          <a:noFill/>
          <a:ln w="9525">
            <a:noFill/>
            <a:miter lim="800000"/>
          </a:ln>
        </p:spPr>
        <p:txBody>
          <a:bodyPr wrap="square">
            <a:spAutoFit/>
          </a:bodyPr>
          <a:lstStyle/>
          <a:p>
            <a:r>
              <a:rPr lang="zh-CN" altLang="en-US" sz="2600" b="1" dirty="0">
                <a:solidFill>
                  <a:prstClr val="black"/>
                </a:solidFill>
                <a:latin typeface="黑体" panose="02010609060101010101" pitchFamily="49" charset="-122"/>
                <a:ea typeface="黑体" panose="02010609060101010101" pitchFamily="49" charset="-122"/>
              </a:rPr>
              <a:t>    中心对称与中心对称图形是两个既有联系又有区别的概念。</a:t>
            </a:r>
            <a:endParaRPr lang="zh-CN" altLang="en-US" sz="2600" dirty="0">
              <a:solidFill>
                <a:prstClr val="black"/>
              </a:solidFill>
            </a:endParaRPr>
          </a:p>
        </p:txBody>
      </p:sp>
      <p:sp>
        <p:nvSpPr>
          <p:cNvPr id="7173" name="Text Box 5"/>
          <p:cNvSpPr txBox="1">
            <a:spLocks noChangeArrowheads="1"/>
          </p:cNvSpPr>
          <p:nvPr/>
        </p:nvSpPr>
        <p:spPr bwMode="auto">
          <a:xfrm>
            <a:off x="723900" y="1828800"/>
            <a:ext cx="7518400" cy="1052596"/>
          </a:xfrm>
          <a:prstGeom prst="rect">
            <a:avLst/>
          </a:prstGeom>
          <a:noFill/>
          <a:ln w="9525">
            <a:noFill/>
            <a:bevel/>
          </a:ln>
          <a:effectLst/>
        </p:spPr>
        <p:txBody>
          <a:bodyPr wrap="square">
            <a:spAutoFit/>
          </a:bodyPr>
          <a:lstStyle/>
          <a:p>
            <a:pPr>
              <a:lnSpc>
                <a:spcPct val="120000"/>
              </a:lnSpc>
            </a:pPr>
            <a:r>
              <a:rPr lang="zh-CN" altLang="en-US" sz="2600" b="1" dirty="0">
                <a:solidFill>
                  <a:srgbClr val="44546A"/>
                </a:solidFill>
                <a:latin typeface="宋体" panose="02010600030101010101" pitchFamily="2" charset="-122"/>
              </a:rPr>
              <a:t>    </a:t>
            </a:r>
            <a:r>
              <a:rPr lang="zh-CN" altLang="en-US" sz="2600" b="1" dirty="0">
                <a:solidFill>
                  <a:prstClr val="black"/>
                </a:solidFill>
                <a:latin typeface="宋体" panose="02010600030101010101" pitchFamily="2" charset="-122"/>
              </a:rPr>
              <a:t>区别：中心对称指</a:t>
            </a:r>
            <a:r>
              <a:rPr lang="zh-CN" altLang="en-US" sz="2600" b="1" dirty="0">
                <a:solidFill>
                  <a:srgbClr val="FF0000"/>
                </a:solidFill>
                <a:latin typeface="宋体" panose="02010600030101010101" pitchFamily="2" charset="-122"/>
              </a:rPr>
              <a:t>两个全等图形</a:t>
            </a:r>
            <a:r>
              <a:rPr lang="zh-CN" altLang="en-US" sz="2600" b="1" dirty="0">
                <a:solidFill>
                  <a:prstClr val="black"/>
                </a:solidFill>
                <a:latin typeface="宋体" panose="02010600030101010101" pitchFamily="2" charset="-122"/>
              </a:rPr>
              <a:t>的相互位置关系，中心对称图形指</a:t>
            </a:r>
            <a:r>
              <a:rPr lang="zh-CN" altLang="en-US" sz="2600" b="1" dirty="0">
                <a:solidFill>
                  <a:srgbClr val="FF0000"/>
                </a:solidFill>
                <a:latin typeface="宋体" panose="02010600030101010101" pitchFamily="2" charset="-122"/>
              </a:rPr>
              <a:t>一个图形</a:t>
            </a:r>
            <a:r>
              <a:rPr lang="zh-CN" altLang="en-US" sz="2600" b="1" dirty="0">
                <a:solidFill>
                  <a:prstClr val="black"/>
                </a:solidFill>
                <a:latin typeface="宋体" panose="02010600030101010101" pitchFamily="2" charset="-122"/>
              </a:rPr>
              <a:t>本身成中心对称</a:t>
            </a:r>
            <a:r>
              <a:rPr lang="zh-CN" altLang="en-US" sz="2600" b="1" dirty="0">
                <a:solidFill>
                  <a:srgbClr val="44546A"/>
                </a:solidFill>
                <a:latin typeface="宋体" panose="02010600030101010101" pitchFamily="2" charset="-122"/>
              </a:rPr>
              <a:t>。</a:t>
            </a:r>
            <a:endParaRPr lang="en-US" altLang="zh-CN" sz="2600" b="1" dirty="0">
              <a:solidFill>
                <a:srgbClr val="44546A"/>
              </a:solidFill>
              <a:latin typeface="宋体" panose="02010600030101010101" pitchFamily="2" charset="-122"/>
            </a:endParaRPr>
          </a:p>
        </p:txBody>
      </p:sp>
      <p:sp>
        <p:nvSpPr>
          <p:cNvPr id="7174" name="Text Box 6"/>
          <p:cNvSpPr txBox="1">
            <a:spLocks noChangeArrowheads="1"/>
          </p:cNvSpPr>
          <p:nvPr/>
        </p:nvSpPr>
        <p:spPr bwMode="auto">
          <a:xfrm>
            <a:off x="698500" y="3048000"/>
            <a:ext cx="7696200" cy="1052596"/>
          </a:xfrm>
          <a:prstGeom prst="rect">
            <a:avLst/>
          </a:prstGeom>
          <a:noFill/>
          <a:ln w="9525">
            <a:noFill/>
            <a:bevel/>
          </a:ln>
          <a:effectLst/>
        </p:spPr>
        <p:txBody>
          <a:bodyPr wrap="square">
            <a:spAutoFit/>
          </a:bodyPr>
          <a:lstStyle/>
          <a:p>
            <a:pPr>
              <a:lnSpc>
                <a:spcPct val="120000"/>
              </a:lnSpc>
            </a:pPr>
            <a:r>
              <a:rPr lang="zh-CN" altLang="en-US" sz="2600" b="1" dirty="0">
                <a:solidFill>
                  <a:prstClr val="black"/>
                </a:solidFill>
                <a:latin typeface="宋体" panose="02010600030101010101" pitchFamily="2" charset="-122"/>
              </a:rPr>
              <a:t>    联系：如果将中心对称图形的两个图形看成一个整体，则它们是中心对称图形。</a:t>
            </a:r>
            <a:endParaRPr lang="en-US" altLang="zh-CN" sz="2600" b="1" dirty="0">
              <a:solidFill>
                <a:prstClr val="black"/>
              </a:solidFill>
              <a:latin typeface="宋体" panose="02010600030101010101" pitchFamily="2" charset="-122"/>
            </a:endParaRPr>
          </a:p>
        </p:txBody>
      </p:sp>
      <p:sp>
        <p:nvSpPr>
          <p:cNvPr id="7175" name="Text Box 7"/>
          <p:cNvSpPr txBox="1">
            <a:spLocks noChangeArrowheads="1"/>
          </p:cNvSpPr>
          <p:nvPr/>
        </p:nvSpPr>
        <p:spPr bwMode="auto">
          <a:xfrm>
            <a:off x="698500" y="4267200"/>
            <a:ext cx="7697788" cy="1052596"/>
          </a:xfrm>
          <a:prstGeom prst="rect">
            <a:avLst/>
          </a:prstGeom>
          <a:noFill/>
          <a:ln w="9525">
            <a:noFill/>
            <a:bevel/>
          </a:ln>
          <a:effectLst/>
        </p:spPr>
        <p:txBody>
          <a:bodyPr wrap="square">
            <a:spAutoFit/>
          </a:bodyPr>
          <a:lstStyle/>
          <a:p>
            <a:pPr>
              <a:lnSpc>
                <a:spcPct val="120000"/>
              </a:lnSpc>
            </a:pPr>
            <a:r>
              <a:rPr lang="zh-CN" altLang="en-US" sz="2600" b="1" dirty="0">
                <a:solidFill>
                  <a:prstClr val="black"/>
                </a:solidFill>
                <a:latin typeface="宋体" panose="02010600030101010101" pitchFamily="2" charset="-122"/>
              </a:rPr>
              <a:t>    如果将中心对称图形对称的部分看成两个图形，则它们成中心对称。</a:t>
            </a:r>
            <a:endParaRPr lang="en-US" altLang="zh-CN" sz="2600" b="1" dirty="0">
              <a:solidFill>
                <a:prstClr val="black"/>
              </a:solidFill>
              <a:latin typeface="宋体" panose="02010600030101010101" pitchFamily="2" charset="-122"/>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box(in)">
                                      <p:cBhvr>
                                        <p:cTn id="7" dur="500"/>
                                        <p:tgtEl>
                                          <p:spTgt spid="717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4"/>
                                        </p:tgtEl>
                                        <p:attrNameLst>
                                          <p:attrName>style.visibility</p:attrName>
                                        </p:attrNameLst>
                                      </p:cBhvr>
                                      <p:to>
                                        <p:strVal val="visible"/>
                                      </p:to>
                                    </p:set>
                                    <p:animEffect transition="in" filter="box(in)">
                                      <p:cBhvr>
                                        <p:cTn id="12" dur="500"/>
                                        <p:tgtEl>
                                          <p:spTgt spid="717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animEffect transition="in" filter="box(in)">
                                      <p:cBhvr>
                                        <p:cTn id="1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utoUpdateAnimBg="0"/>
      <p:bldP spid="7174" grpId="0" autoUpdateAnimBg="0"/>
      <p:bldP spid="717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0" y="325437"/>
            <a:ext cx="2232025" cy="641350"/>
          </a:xfrm>
          <a:prstGeom prst="rect">
            <a:avLst/>
          </a:prstGeom>
          <a:noFill/>
          <a:ln w="9525">
            <a:noFill/>
            <a:bevel/>
          </a:ln>
          <a:effectLst/>
        </p:spPr>
        <p:txBody>
          <a:bodyPr>
            <a:spAutoFit/>
          </a:bodyPr>
          <a:lstStyle/>
          <a:p>
            <a:pPr>
              <a:spcBef>
                <a:spcPct val="50000"/>
              </a:spcBef>
            </a:pPr>
            <a:r>
              <a:rPr lang="zh-CN" altLang="en-US" sz="3600">
                <a:solidFill>
                  <a:prstClr val="black"/>
                </a:solidFill>
                <a:latin typeface="黑体" panose="02010609060101010101" pitchFamily="49" charset="-122"/>
                <a:ea typeface="黑体" panose="02010609060101010101" pitchFamily="49" charset="-122"/>
              </a:rPr>
              <a:t>探  究</a:t>
            </a:r>
          </a:p>
        </p:txBody>
      </p:sp>
      <p:sp>
        <p:nvSpPr>
          <p:cNvPr id="8195" name="Text Box 3"/>
          <p:cNvSpPr txBox="1">
            <a:spLocks noChangeArrowheads="1"/>
          </p:cNvSpPr>
          <p:nvPr/>
        </p:nvSpPr>
        <p:spPr bwMode="auto">
          <a:xfrm>
            <a:off x="558800" y="1087437"/>
            <a:ext cx="8128000" cy="1012585"/>
          </a:xfrm>
          <a:prstGeom prst="rect">
            <a:avLst/>
          </a:prstGeom>
          <a:noFill/>
          <a:ln w="9525">
            <a:noFill/>
            <a:bevel/>
          </a:ln>
          <a:effectLst/>
        </p:spPr>
        <p:txBody>
          <a:bodyPr>
            <a:spAutoFit/>
          </a:bodyPr>
          <a:lstStyle/>
          <a:p>
            <a:pPr>
              <a:lnSpc>
                <a:spcPct val="115000"/>
              </a:lnSpc>
              <a:spcBef>
                <a:spcPct val="50000"/>
              </a:spcBef>
            </a:pPr>
            <a:r>
              <a:rPr lang="zh-CN" altLang="en-US" sz="2600" b="1" dirty="0">
                <a:solidFill>
                  <a:srgbClr val="800080"/>
                </a:solidFill>
                <a:latin typeface="宋体" panose="02010600030101010101" pitchFamily="2" charset="-122"/>
              </a:rPr>
              <a:t>问题：</a:t>
            </a:r>
            <a:r>
              <a:rPr lang="zh-CN" altLang="en-US" sz="2600" b="1" dirty="0">
                <a:solidFill>
                  <a:prstClr val="black"/>
                </a:solidFill>
                <a:latin typeface="宋体" panose="02010600030101010101" pitchFamily="2" charset="-122"/>
              </a:rPr>
              <a:t>我们平时见过的几何图形中，有哪些是中心对称图形？并指出对称中心。</a:t>
            </a:r>
            <a:endParaRPr lang="en-US" altLang="zh-CN" sz="2600" b="1" dirty="0">
              <a:solidFill>
                <a:prstClr val="black"/>
              </a:solidFill>
              <a:latin typeface="宋体" panose="02010600030101010101" pitchFamily="2" charset="-122"/>
            </a:endParaRPr>
          </a:p>
        </p:txBody>
      </p:sp>
      <p:sp>
        <p:nvSpPr>
          <p:cNvPr id="8196" name="Line 4"/>
          <p:cNvSpPr>
            <a:spLocks noChangeShapeType="1"/>
          </p:cNvSpPr>
          <p:nvPr/>
        </p:nvSpPr>
        <p:spPr bwMode="auto">
          <a:xfrm>
            <a:off x="798513" y="2987675"/>
            <a:ext cx="1476375" cy="0"/>
          </a:xfrm>
          <a:prstGeom prst="line">
            <a:avLst/>
          </a:prstGeom>
          <a:noFill/>
          <a:ln w="44450">
            <a:solidFill>
              <a:srgbClr val="0000FF"/>
            </a:solidFill>
            <a:bevel/>
          </a:ln>
          <a:effectLst/>
        </p:spPr>
        <p:txBody>
          <a:bodyPr/>
          <a:lstStyle/>
          <a:p>
            <a:endParaRPr lang="zh-CN" altLang="en-US">
              <a:solidFill>
                <a:prstClr val="black"/>
              </a:solidFill>
            </a:endParaRPr>
          </a:p>
        </p:txBody>
      </p:sp>
      <p:sp>
        <p:nvSpPr>
          <p:cNvPr id="8197" name="Rectangle 5"/>
          <p:cNvSpPr>
            <a:spLocks noChangeArrowheads="1"/>
          </p:cNvSpPr>
          <p:nvPr/>
        </p:nvSpPr>
        <p:spPr bwMode="auto">
          <a:xfrm>
            <a:off x="2849563" y="2663825"/>
            <a:ext cx="1549400" cy="863600"/>
          </a:xfrm>
          <a:prstGeom prst="rect">
            <a:avLst/>
          </a:prstGeom>
          <a:noFill/>
          <a:ln w="44450">
            <a:solidFill>
              <a:srgbClr val="0000FF"/>
            </a:solidFill>
            <a:bevel/>
          </a:ln>
          <a:effectLst/>
        </p:spPr>
        <p:txBody>
          <a:bodyPr wrap="none" anchor="ctr"/>
          <a:lstStyle/>
          <a:p>
            <a:endParaRPr lang="zh-CN" altLang="en-US">
              <a:solidFill>
                <a:prstClr val="black"/>
              </a:solidFill>
            </a:endParaRPr>
          </a:p>
        </p:txBody>
      </p:sp>
      <p:sp>
        <p:nvSpPr>
          <p:cNvPr id="8198" name="Rectangle 6"/>
          <p:cNvSpPr>
            <a:spLocks noChangeArrowheads="1"/>
          </p:cNvSpPr>
          <p:nvPr/>
        </p:nvSpPr>
        <p:spPr bwMode="auto">
          <a:xfrm>
            <a:off x="4794250" y="2338387"/>
            <a:ext cx="1366838" cy="1366838"/>
          </a:xfrm>
          <a:prstGeom prst="rect">
            <a:avLst/>
          </a:prstGeom>
          <a:noFill/>
          <a:ln w="41275">
            <a:solidFill>
              <a:srgbClr val="008000"/>
            </a:solidFill>
            <a:bevel/>
          </a:ln>
          <a:effectLst/>
        </p:spPr>
        <p:txBody>
          <a:bodyPr wrap="none" anchor="ctr"/>
          <a:lstStyle/>
          <a:p>
            <a:endParaRPr lang="zh-CN" altLang="en-US">
              <a:solidFill>
                <a:prstClr val="black"/>
              </a:solidFill>
            </a:endParaRPr>
          </a:p>
        </p:txBody>
      </p:sp>
      <p:sp>
        <p:nvSpPr>
          <p:cNvPr id="8199" name="Oval 7"/>
          <p:cNvSpPr>
            <a:spLocks noChangeArrowheads="1"/>
          </p:cNvSpPr>
          <p:nvPr/>
        </p:nvSpPr>
        <p:spPr bwMode="auto">
          <a:xfrm>
            <a:off x="762000" y="4030662"/>
            <a:ext cx="1223963" cy="1223963"/>
          </a:xfrm>
          <a:prstGeom prst="ellipse">
            <a:avLst/>
          </a:prstGeom>
          <a:noFill/>
          <a:ln w="44450">
            <a:solidFill>
              <a:srgbClr val="FF0000"/>
            </a:solidFill>
            <a:bevel/>
          </a:ln>
          <a:effectLst/>
        </p:spPr>
        <p:txBody>
          <a:bodyPr wrap="none" anchor="ctr"/>
          <a:lstStyle/>
          <a:p>
            <a:endParaRPr lang="zh-CN" altLang="en-US">
              <a:solidFill>
                <a:prstClr val="black"/>
              </a:solidFill>
            </a:endParaRPr>
          </a:p>
        </p:txBody>
      </p:sp>
      <p:sp>
        <p:nvSpPr>
          <p:cNvPr id="8200" name="AutoShape 8"/>
          <p:cNvSpPr>
            <a:spLocks noChangeArrowheads="1"/>
          </p:cNvSpPr>
          <p:nvPr/>
        </p:nvSpPr>
        <p:spPr bwMode="auto">
          <a:xfrm>
            <a:off x="2490788" y="4498975"/>
            <a:ext cx="1619250" cy="719137"/>
          </a:xfrm>
          <a:prstGeom prst="parallelogram">
            <a:avLst>
              <a:gd name="adj" fmla="val 56291"/>
            </a:avLst>
          </a:prstGeom>
          <a:noFill/>
          <a:ln w="47625">
            <a:solidFill>
              <a:srgbClr val="FF00FF"/>
            </a:solidFill>
            <a:bevel/>
          </a:ln>
          <a:effectLst/>
        </p:spPr>
        <p:txBody>
          <a:bodyPr wrap="none" anchor="ctr"/>
          <a:lstStyle/>
          <a:p>
            <a:endParaRPr lang="zh-CN" altLang="en-US">
              <a:solidFill>
                <a:prstClr val="black"/>
              </a:solidFill>
            </a:endParaRPr>
          </a:p>
        </p:txBody>
      </p:sp>
      <p:sp>
        <p:nvSpPr>
          <p:cNvPr id="8201" name="AutoShape 9"/>
          <p:cNvSpPr>
            <a:spLocks noChangeArrowheads="1"/>
          </p:cNvSpPr>
          <p:nvPr/>
        </p:nvSpPr>
        <p:spPr bwMode="auto">
          <a:xfrm rot="16200000" flipH="1" flipV="1">
            <a:off x="4727576" y="3738562"/>
            <a:ext cx="1547812" cy="1989137"/>
          </a:xfrm>
          <a:prstGeom prst="diamond">
            <a:avLst/>
          </a:prstGeom>
          <a:noFill/>
          <a:ln w="44450">
            <a:solidFill>
              <a:srgbClr val="800080"/>
            </a:solidFill>
            <a:bevel/>
          </a:ln>
          <a:effectLst/>
        </p:spPr>
        <p:txBody>
          <a:bodyPr wrap="none" anchor="ctr"/>
          <a:lstStyle/>
          <a:p>
            <a:endParaRPr lang="zh-CN" altLang="en-US">
              <a:solidFill>
                <a:prstClr val="black"/>
              </a:solidFill>
            </a:endParaRPr>
          </a:p>
        </p:txBody>
      </p:sp>
      <p:sp>
        <p:nvSpPr>
          <p:cNvPr id="8202" name="AutoShape 10"/>
          <p:cNvSpPr>
            <a:spLocks noChangeArrowheads="1"/>
          </p:cNvSpPr>
          <p:nvPr/>
        </p:nvSpPr>
        <p:spPr bwMode="auto">
          <a:xfrm>
            <a:off x="6738938" y="2411412"/>
            <a:ext cx="1476375" cy="1276350"/>
          </a:xfrm>
          <a:prstGeom prst="hexagon">
            <a:avLst>
              <a:gd name="adj" fmla="val 28918"/>
              <a:gd name="vf" fmla="val 115470"/>
            </a:avLst>
          </a:prstGeom>
          <a:noFill/>
          <a:ln w="44450">
            <a:solidFill>
              <a:srgbClr val="FF6600"/>
            </a:solidFill>
            <a:bevel/>
          </a:ln>
          <a:effectLst/>
        </p:spPr>
        <p:txBody>
          <a:bodyPr wrap="none" anchor="ctr"/>
          <a:lstStyle/>
          <a:p>
            <a:endParaRPr lang="zh-CN" altLang="en-US">
              <a:solidFill>
                <a:prstClr val="black"/>
              </a:solidFill>
            </a:endParaRPr>
          </a:p>
        </p:txBody>
      </p:sp>
      <p:sp>
        <p:nvSpPr>
          <p:cNvPr id="8203" name="AutoShape 11"/>
          <p:cNvSpPr>
            <a:spLocks noChangeArrowheads="1"/>
          </p:cNvSpPr>
          <p:nvPr/>
        </p:nvSpPr>
        <p:spPr bwMode="auto">
          <a:xfrm>
            <a:off x="6954838" y="4175125"/>
            <a:ext cx="1296987" cy="1296987"/>
          </a:xfrm>
          <a:prstGeom prst="octagon">
            <a:avLst>
              <a:gd name="adj" fmla="val 29287"/>
            </a:avLst>
          </a:prstGeom>
          <a:noFill/>
          <a:ln w="41275">
            <a:solidFill>
              <a:schemeClr val="tx1"/>
            </a:solidFill>
            <a:bevel/>
          </a:ln>
          <a:effectLst/>
        </p:spPr>
        <p:txBody>
          <a:bodyPr wrap="none" anchor="ctr"/>
          <a:lstStyle/>
          <a:p>
            <a:endParaRPr lang="zh-CN" altLang="en-US">
              <a:solidFill>
                <a:prstClr val="black"/>
              </a:solidFill>
            </a:endParaRPr>
          </a:p>
        </p:txBody>
      </p:sp>
      <p:sp>
        <p:nvSpPr>
          <p:cNvPr id="8204" name="Rectangle 12"/>
          <p:cNvSpPr>
            <a:spLocks noChangeArrowheads="1"/>
          </p:cNvSpPr>
          <p:nvPr/>
        </p:nvSpPr>
        <p:spPr bwMode="auto">
          <a:xfrm>
            <a:off x="1422400" y="5607050"/>
            <a:ext cx="5486400" cy="488950"/>
          </a:xfrm>
          <a:prstGeom prst="rect">
            <a:avLst/>
          </a:prstGeom>
          <a:noFill/>
          <a:ln w="9525">
            <a:noFill/>
            <a:bevel/>
          </a:ln>
          <a:effectLst/>
        </p:spPr>
        <p:txBody>
          <a:bodyPr anchor="ctr">
            <a:spAutoFit/>
          </a:bodyPr>
          <a:lstStyle/>
          <a:p>
            <a:r>
              <a:rPr lang="zh-CN" altLang="en-US" sz="2600" b="1" dirty="0">
                <a:solidFill>
                  <a:srgbClr val="FF0000"/>
                </a:solidFill>
                <a:latin typeface="宋体" panose="02010600030101010101" pitchFamily="2" charset="-122"/>
              </a:rPr>
              <a:t>怎样的正多边形是中心对称图形？</a:t>
            </a:r>
            <a:endParaRPr lang="en-US" altLang="zh-CN" sz="2600" b="1" dirty="0">
              <a:solidFill>
                <a:srgbClr val="FF0000"/>
              </a:solidFill>
              <a:latin typeface="宋体" panose="02010600030101010101" pitchFamily="2" charset="-122"/>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197"/>
                                        </p:tgtEl>
                                        <p:attrNameLst>
                                          <p:attrName>style.visibility</p:attrName>
                                        </p:attrNameLst>
                                      </p:cBhvr>
                                      <p:to>
                                        <p:strVal val="visible"/>
                                      </p:to>
                                    </p:set>
                                    <p:animEffect transition="in" filter="blinds(horizontal)">
                                      <p:cBhvr>
                                        <p:cTn id="10" dur="500"/>
                                        <p:tgtEl>
                                          <p:spTgt spid="819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198"/>
                                        </p:tgtEl>
                                        <p:attrNameLst>
                                          <p:attrName>style.visibility</p:attrName>
                                        </p:attrNameLst>
                                      </p:cBhvr>
                                      <p:to>
                                        <p:strVal val="visible"/>
                                      </p:to>
                                    </p:set>
                                    <p:animEffect transition="in" filter="blinds(horizontal)">
                                      <p:cBhvr>
                                        <p:cTn id="13" dur="500"/>
                                        <p:tgtEl>
                                          <p:spTgt spid="819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199"/>
                                        </p:tgtEl>
                                        <p:attrNameLst>
                                          <p:attrName>style.visibility</p:attrName>
                                        </p:attrNameLst>
                                      </p:cBhvr>
                                      <p:to>
                                        <p:strVal val="visible"/>
                                      </p:to>
                                    </p:set>
                                    <p:animEffect transition="in" filter="blinds(horizontal)">
                                      <p:cBhvr>
                                        <p:cTn id="16" dur="500"/>
                                        <p:tgtEl>
                                          <p:spTgt spid="819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200"/>
                                        </p:tgtEl>
                                        <p:attrNameLst>
                                          <p:attrName>style.visibility</p:attrName>
                                        </p:attrNameLst>
                                      </p:cBhvr>
                                      <p:to>
                                        <p:strVal val="visible"/>
                                      </p:to>
                                    </p:set>
                                    <p:animEffect transition="in" filter="blinds(horizontal)">
                                      <p:cBhvr>
                                        <p:cTn id="19" dur="500"/>
                                        <p:tgtEl>
                                          <p:spTgt spid="820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201"/>
                                        </p:tgtEl>
                                        <p:attrNameLst>
                                          <p:attrName>style.visibility</p:attrName>
                                        </p:attrNameLst>
                                      </p:cBhvr>
                                      <p:to>
                                        <p:strVal val="visible"/>
                                      </p:to>
                                    </p:set>
                                    <p:animEffect transition="in" filter="blinds(horizontal)">
                                      <p:cBhvr>
                                        <p:cTn id="22" dur="500"/>
                                        <p:tgtEl>
                                          <p:spTgt spid="820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202"/>
                                        </p:tgtEl>
                                        <p:attrNameLst>
                                          <p:attrName>style.visibility</p:attrName>
                                        </p:attrNameLst>
                                      </p:cBhvr>
                                      <p:to>
                                        <p:strVal val="visible"/>
                                      </p:to>
                                    </p:set>
                                    <p:animEffect transition="in" filter="blinds(horizontal)">
                                      <p:cBhvr>
                                        <p:cTn id="25" dur="500"/>
                                        <p:tgtEl>
                                          <p:spTgt spid="820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203"/>
                                        </p:tgtEl>
                                        <p:attrNameLst>
                                          <p:attrName>style.visibility</p:attrName>
                                        </p:attrNameLst>
                                      </p:cBhvr>
                                      <p:to>
                                        <p:strVal val="visible"/>
                                      </p:to>
                                    </p:set>
                                    <p:animEffect transition="in" filter="blinds(horizontal)">
                                      <p:cBhvr>
                                        <p:cTn id="28" dur="500"/>
                                        <p:tgtEl>
                                          <p:spTgt spid="820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204"/>
                                        </p:tgtEl>
                                        <p:attrNameLst>
                                          <p:attrName>style.visibility</p:attrName>
                                        </p:attrNameLst>
                                      </p:cBhvr>
                                      <p:to>
                                        <p:strVal val="visible"/>
                                      </p:to>
                                    </p:set>
                                    <p:animEffect transition="in" filter="blinds(horizontal)">
                                      <p:cBhvr>
                                        <p:cTn id="33"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P spid="8199" grpId="0" animBg="1"/>
      <p:bldP spid="8200" grpId="0" animBg="1"/>
      <p:bldP spid="8201" grpId="0" animBg="1"/>
      <p:bldP spid="8202" grpId="0" animBg="1"/>
      <p:bldP spid="8203" grpId="0" animBg="1"/>
      <p:bldP spid="820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733800" y="381000"/>
            <a:ext cx="1752600" cy="641350"/>
          </a:xfrm>
          <a:prstGeom prst="rect">
            <a:avLst/>
          </a:prstGeom>
          <a:noFill/>
          <a:ln w="9525">
            <a:noFill/>
            <a:bevel/>
          </a:ln>
          <a:effectLst/>
        </p:spPr>
        <p:txBody>
          <a:bodyPr>
            <a:spAutoFit/>
          </a:bodyPr>
          <a:lstStyle/>
          <a:p>
            <a:pPr>
              <a:spcBef>
                <a:spcPct val="50000"/>
              </a:spcBef>
            </a:pPr>
            <a:r>
              <a:rPr lang="zh-CN" altLang="en-US" sz="3600" dirty="0">
                <a:solidFill>
                  <a:prstClr val="black"/>
                </a:solidFill>
                <a:ea typeface="黑体" panose="02010609060101010101" pitchFamily="49" charset="-122"/>
              </a:rPr>
              <a:t>想一想</a:t>
            </a:r>
          </a:p>
        </p:txBody>
      </p:sp>
      <p:pic>
        <p:nvPicPr>
          <p:cNvPr id="9219" name="Picture 3" descr="113"/>
          <p:cNvPicPr>
            <a:picLocks noChangeAspect="1" noChangeArrowheads="1"/>
          </p:cNvPicPr>
          <p:nvPr/>
        </p:nvPicPr>
        <p:blipFill>
          <a:blip r:embed="rId3" cstate="email"/>
          <a:srcRect/>
          <a:stretch>
            <a:fillRect/>
          </a:stretch>
        </p:blipFill>
        <p:spPr bwMode="auto">
          <a:xfrm>
            <a:off x="1476375" y="1949450"/>
            <a:ext cx="1547813" cy="962025"/>
          </a:xfrm>
          <a:prstGeom prst="rect">
            <a:avLst/>
          </a:prstGeom>
          <a:noFill/>
          <a:ln w="9525">
            <a:noFill/>
            <a:bevel/>
          </a:ln>
          <a:effectLst/>
        </p:spPr>
      </p:pic>
      <p:grpSp>
        <p:nvGrpSpPr>
          <p:cNvPr id="9220" name="Group 4"/>
          <p:cNvGrpSpPr/>
          <p:nvPr/>
        </p:nvGrpSpPr>
        <p:grpSpPr bwMode="auto">
          <a:xfrm>
            <a:off x="5562600" y="5181600"/>
            <a:ext cx="2232025" cy="320675"/>
            <a:chOff x="0" y="0"/>
            <a:chExt cx="2349" cy="337"/>
          </a:xfrm>
        </p:grpSpPr>
        <p:sp>
          <p:nvSpPr>
            <p:cNvPr id="9221" name="AutoShape 5"/>
            <p:cNvSpPr>
              <a:spLocks noChangeArrowheads="1"/>
            </p:cNvSpPr>
            <p:nvPr/>
          </p:nvSpPr>
          <p:spPr bwMode="auto">
            <a:xfrm>
              <a:off x="0" y="110"/>
              <a:ext cx="2268" cy="227"/>
            </a:xfrm>
            <a:prstGeom prst="roundRect">
              <a:avLst>
                <a:gd name="adj" fmla="val 16667"/>
              </a:avLst>
            </a:prstGeom>
            <a:solidFill>
              <a:srgbClr val="FFFF00"/>
            </a:solidFill>
            <a:ln w="9525">
              <a:solidFill>
                <a:srgbClr val="000066"/>
              </a:solidFill>
              <a:bevel/>
            </a:ln>
            <a:effectLst/>
          </p:spPr>
          <p:txBody>
            <a:bodyPr wrap="none" anchor="ctr"/>
            <a:lstStyle/>
            <a:p>
              <a:endParaRPr lang="zh-CN" altLang="en-US">
                <a:solidFill>
                  <a:prstClr val="black"/>
                </a:solidFill>
              </a:endParaRPr>
            </a:p>
          </p:txBody>
        </p:sp>
        <p:sp>
          <p:nvSpPr>
            <p:cNvPr id="9222" name="AutoShape 6"/>
            <p:cNvSpPr>
              <a:spLocks noChangeArrowheads="1"/>
            </p:cNvSpPr>
            <p:nvPr/>
          </p:nvSpPr>
          <p:spPr bwMode="auto">
            <a:xfrm>
              <a:off x="317" y="110"/>
              <a:ext cx="1633" cy="227"/>
            </a:xfrm>
            <a:prstGeom prst="roundRect">
              <a:avLst>
                <a:gd name="adj" fmla="val 16667"/>
              </a:avLst>
            </a:prstGeom>
            <a:solidFill>
              <a:srgbClr val="FF0000"/>
            </a:solidFill>
            <a:ln w="9525">
              <a:solidFill>
                <a:srgbClr val="000066"/>
              </a:solidFill>
              <a:bevel/>
            </a:ln>
            <a:effectLst/>
          </p:spPr>
          <p:txBody>
            <a:bodyPr wrap="none" anchor="ctr"/>
            <a:lstStyle/>
            <a:p>
              <a:endParaRPr lang="zh-CN" altLang="en-US">
                <a:solidFill>
                  <a:prstClr val="black"/>
                </a:solidFill>
              </a:endParaRPr>
            </a:p>
          </p:txBody>
        </p:sp>
        <p:sp>
          <p:nvSpPr>
            <p:cNvPr id="9223" name="Rectangle 7"/>
            <p:cNvSpPr>
              <a:spLocks noChangeArrowheads="1"/>
            </p:cNvSpPr>
            <p:nvPr/>
          </p:nvSpPr>
          <p:spPr bwMode="auto">
            <a:xfrm>
              <a:off x="1581" y="0"/>
              <a:ext cx="768" cy="336"/>
            </a:xfrm>
            <a:prstGeom prst="rect">
              <a:avLst/>
            </a:prstGeom>
            <a:noFill/>
            <a:ln w="9525">
              <a:noFill/>
              <a:bevel/>
            </a:ln>
            <a:effectLst/>
          </p:spPr>
          <p:txBody>
            <a:bodyPr wrap="none" anchor="ctr"/>
            <a:lstStyle/>
            <a:p>
              <a:endParaRPr lang="zh-CN" altLang="en-US">
                <a:solidFill>
                  <a:prstClr val="black"/>
                </a:solidFill>
              </a:endParaRPr>
            </a:p>
          </p:txBody>
        </p:sp>
      </p:grpSp>
      <p:grpSp>
        <p:nvGrpSpPr>
          <p:cNvPr id="9224" name="Group 8"/>
          <p:cNvGrpSpPr/>
          <p:nvPr/>
        </p:nvGrpSpPr>
        <p:grpSpPr bwMode="auto">
          <a:xfrm>
            <a:off x="6084888" y="1912938"/>
            <a:ext cx="1331912" cy="1331912"/>
            <a:chOff x="0" y="0"/>
            <a:chExt cx="1296" cy="1296"/>
          </a:xfrm>
        </p:grpSpPr>
        <p:sp>
          <p:nvSpPr>
            <p:cNvPr id="9225" name="Oval 9"/>
            <p:cNvSpPr>
              <a:spLocks noChangeArrowheads="1"/>
            </p:cNvSpPr>
            <p:nvPr/>
          </p:nvSpPr>
          <p:spPr bwMode="auto">
            <a:xfrm>
              <a:off x="0" y="24"/>
              <a:ext cx="1296" cy="1248"/>
            </a:xfrm>
            <a:prstGeom prst="ellipse">
              <a:avLst/>
            </a:prstGeom>
            <a:noFill/>
            <a:ln w="76200">
              <a:solidFill>
                <a:srgbClr val="FF0000"/>
              </a:solidFill>
              <a:bevel/>
            </a:ln>
            <a:effectLst/>
          </p:spPr>
          <p:txBody>
            <a:bodyPr wrap="none" anchor="ctr"/>
            <a:lstStyle/>
            <a:p>
              <a:endParaRPr lang="zh-CN" altLang="en-US">
                <a:solidFill>
                  <a:prstClr val="black"/>
                </a:solidFill>
              </a:endParaRPr>
            </a:p>
          </p:txBody>
        </p:sp>
        <p:cxnSp>
          <p:nvCxnSpPr>
            <p:cNvPr id="9226" name="AutoShape 10"/>
            <p:cNvCxnSpPr>
              <a:cxnSpLocks noChangeShapeType="1"/>
              <a:stCxn id="9225" idx="0"/>
              <a:endCxn id="9225" idx="4"/>
            </p:cNvCxnSpPr>
            <p:nvPr/>
          </p:nvCxnSpPr>
          <p:spPr bwMode="auto">
            <a:xfrm>
              <a:off x="648" y="0"/>
              <a:ext cx="0" cy="1296"/>
            </a:xfrm>
            <a:prstGeom prst="straightConnector1">
              <a:avLst/>
            </a:prstGeom>
            <a:noFill/>
            <a:ln w="76200">
              <a:solidFill>
                <a:srgbClr val="CC0066"/>
              </a:solidFill>
              <a:bevel/>
            </a:ln>
            <a:effectLst/>
          </p:spPr>
        </p:cxnSp>
        <p:sp>
          <p:nvSpPr>
            <p:cNvPr id="9227" name="Rectangle 11"/>
            <p:cNvSpPr>
              <a:spLocks noChangeArrowheads="1"/>
            </p:cNvSpPr>
            <p:nvPr/>
          </p:nvSpPr>
          <p:spPr bwMode="auto">
            <a:xfrm>
              <a:off x="272" y="523"/>
              <a:ext cx="720" cy="336"/>
            </a:xfrm>
            <a:prstGeom prst="rect">
              <a:avLst/>
            </a:prstGeom>
            <a:solidFill>
              <a:schemeClr val="bg1"/>
            </a:solidFill>
            <a:ln w="76200">
              <a:solidFill>
                <a:srgbClr val="FF0000"/>
              </a:solidFill>
              <a:bevel/>
            </a:ln>
            <a:effectLst/>
          </p:spPr>
          <p:txBody>
            <a:bodyPr wrap="none" anchor="ctr"/>
            <a:lstStyle/>
            <a:p>
              <a:endParaRPr lang="zh-CN" altLang="en-US">
                <a:solidFill>
                  <a:prstClr val="black"/>
                </a:solidFill>
              </a:endParaRPr>
            </a:p>
          </p:txBody>
        </p:sp>
      </p:grpSp>
      <p:pic>
        <p:nvPicPr>
          <p:cNvPr id="9228" name="Picture 12" descr="花魁"/>
          <p:cNvPicPr>
            <a:picLocks noChangeAspect="1" noChangeArrowheads="1"/>
          </p:cNvPicPr>
          <p:nvPr/>
        </p:nvPicPr>
        <p:blipFill>
          <a:blip r:embed="rId4"/>
          <a:srcRect/>
          <a:stretch>
            <a:fillRect/>
          </a:stretch>
        </p:blipFill>
        <p:spPr bwMode="auto">
          <a:xfrm>
            <a:off x="1584325" y="3462338"/>
            <a:ext cx="1439863" cy="1128712"/>
          </a:xfrm>
          <a:prstGeom prst="rect">
            <a:avLst/>
          </a:prstGeom>
          <a:noFill/>
          <a:ln w="9525">
            <a:noFill/>
            <a:bevel/>
          </a:ln>
          <a:effectLst/>
        </p:spPr>
      </p:pic>
      <p:pic>
        <p:nvPicPr>
          <p:cNvPr id="9229" name="Picture 13"/>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3671888" y="3062288"/>
            <a:ext cx="1727200" cy="1839912"/>
          </a:xfrm>
          <a:prstGeom prst="rect">
            <a:avLst/>
          </a:prstGeom>
          <a:noFill/>
          <a:ln w="9525">
            <a:noFill/>
            <a:bevel/>
          </a:ln>
          <a:effectLst/>
        </p:spPr>
      </p:pic>
      <p:pic>
        <p:nvPicPr>
          <p:cNvPr id="9230" name="Picture 14" descr="8"/>
          <p:cNvPicPr>
            <a:picLocks noChangeAspect="1" noChangeArrowheads="1"/>
          </p:cNvPicPr>
          <p:nvPr/>
        </p:nvPicPr>
        <p:blipFill>
          <a:blip r:embed="rId6"/>
          <a:srcRect/>
          <a:stretch>
            <a:fillRect/>
          </a:stretch>
        </p:blipFill>
        <p:spPr bwMode="auto">
          <a:xfrm>
            <a:off x="3887788" y="4937125"/>
            <a:ext cx="1331912" cy="1331913"/>
          </a:xfrm>
          <a:prstGeom prst="rect">
            <a:avLst/>
          </a:prstGeom>
          <a:noFill/>
          <a:ln w="9525">
            <a:noFill/>
            <a:bevel/>
          </a:ln>
          <a:effectLst/>
        </p:spPr>
      </p:pic>
      <p:sp>
        <p:nvSpPr>
          <p:cNvPr id="9231" name="WordArt 15"/>
          <p:cNvSpPr>
            <a:spLocks noChangeArrowheads="1" noChangeShapeType="1"/>
          </p:cNvSpPr>
          <p:nvPr/>
        </p:nvSpPr>
        <p:spPr bwMode="auto">
          <a:xfrm>
            <a:off x="6551613" y="3894138"/>
            <a:ext cx="838200" cy="838200"/>
          </a:xfrm>
          <a:prstGeom prst="rect">
            <a:avLst/>
          </a:prstGeom>
        </p:spPr>
        <p:txBody>
          <a:bodyPr wrap="none" fromWordArt="1">
            <a:prstTxWarp prst="textPlain">
              <a:avLst>
                <a:gd name="adj" fmla="val 50000"/>
              </a:avLst>
            </a:prstTxWarp>
          </a:bodyPr>
          <a:lstStyle/>
          <a:p>
            <a:pPr algn="ctr"/>
            <a:r>
              <a:rPr lang="zh-CN" altLang="en-US" sz="6600" b="1" kern="10">
                <a:ln w="9525">
                  <a:solidFill>
                    <a:srgbClr val="000000"/>
                  </a:solidFill>
                  <a:bevel/>
                </a:ln>
                <a:solidFill>
                  <a:srgbClr val="000000"/>
                </a:solidFill>
                <a:latin typeface="黑体" panose="02010609060101010101" pitchFamily="49" charset="-122"/>
                <a:ea typeface="黑体" panose="02010609060101010101" pitchFamily="49" charset="-122"/>
              </a:rPr>
              <a:t>回</a:t>
            </a:r>
          </a:p>
        </p:txBody>
      </p:sp>
      <p:sp>
        <p:nvSpPr>
          <p:cNvPr id="9232" name="WordArt 16"/>
          <p:cNvSpPr>
            <a:spLocks noChangeArrowheads="1" noChangeShapeType="1"/>
          </p:cNvSpPr>
          <p:nvPr/>
        </p:nvSpPr>
        <p:spPr bwMode="auto">
          <a:xfrm>
            <a:off x="4211638" y="1949450"/>
            <a:ext cx="838200" cy="1150938"/>
          </a:xfrm>
          <a:prstGeom prst="rect">
            <a:avLst/>
          </a:prstGeom>
        </p:spPr>
        <p:txBody>
          <a:bodyPr wrap="none" fromWordArt="1">
            <a:prstTxWarp prst="textPlain">
              <a:avLst>
                <a:gd name="adj" fmla="val 50000"/>
              </a:avLst>
            </a:prstTxWarp>
          </a:bodyPr>
          <a:lstStyle/>
          <a:p>
            <a:pPr algn="ctr"/>
            <a:r>
              <a:rPr lang="en-US" altLang="zh-CN" sz="6600" b="1" kern="10">
                <a:ln w="9525">
                  <a:solidFill>
                    <a:srgbClr val="000080"/>
                  </a:solidFill>
                  <a:bevel/>
                </a:ln>
                <a:solidFill>
                  <a:srgbClr val="3366FF"/>
                </a:solidFill>
                <a:latin typeface="方正姚体" panose="02010601030101010101" charset="-122"/>
                <a:ea typeface="方正姚体" panose="02010601030101010101" charset="-122"/>
              </a:rPr>
              <a:t>H</a:t>
            </a:r>
            <a:endParaRPr lang="zh-CN" altLang="en-US" sz="6600" b="1" kern="10">
              <a:ln w="9525">
                <a:solidFill>
                  <a:srgbClr val="000080"/>
                </a:solidFill>
                <a:bevel/>
              </a:ln>
              <a:solidFill>
                <a:srgbClr val="3366FF"/>
              </a:solidFill>
              <a:latin typeface="方正姚体" panose="02010601030101010101" charset="-122"/>
              <a:ea typeface="方正姚体" panose="02010601030101010101" charset="-122"/>
            </a:endParaRPr>
          </a:p>
        </p:txBody>
      </p:sp>
      <p:pic>
        <p:nvPicPr>
          <p:cNvPr id="9233" name="Picture 17"/>
          <p:cNvPicPr>
            <a:picLocks noChangeAspect="1" noChangeArrowheads="1"/>
          </p:cNvPicPr>
          <p:nvPr/>
        </p:nvPicPr>
        <p:blipFill>
          <a:blip r:embed="rId7" cstate="email"/>
          <a:srcRect t="-3129"/>
          <a:stretch>
            <a:fillRect/>
          </a:stretch>
        </p:blipFill>
        <p:spPr bwMode="auto">
          <a:xfrm>
            <a:off x="1439863" y="4613275"/>
            <a:ext cx="1836737" cy="1676400"/>
          </a:xfrm>
          <a:prstGeom prst="rect">
            <a:avLst/>
          </a:prstGeom>
          <a:noFill/>
          <a:ln w="9525">
            <a:noFill/>
            <a:bevel/>
          </a:ln>
          <a:effectLst/>
        </p:spPr>
      </p:pic>
      <p:sp>
        <p:nvSpPr>
          <p:cNvPr id="9234" name="Text Box 18"/>
          <p:cNvSpPr txBox="1">
            <a:spLocks noChangeArrowheads="1"/>
          </p:cNvSpPr>
          <p:nvPr/>
        </p:nvSpPr>
        <p:spPr bwMode="auto">
          <a:xfrm>
            <a:off x="1371600" y="1219200"/>
            <a:ext cx="6096000" cy="488950"/>
          </a:xfrm>
          <a:prstGeom prst="rect">
            <a:avLst/>
          </a:prstGeom>
          <a:noFill/>
          <a:ln w="9525">
            <a:noFill/>
            <a:bevel/>
          </a:ln>
          <a:effectLst/>
        </p:spPr>
        <p:txBody>
          <a:bodyPr>
            <a:spAutoFit/>
          </a:bodyPr>
          <a:lstStyle/>
          <a:p>
            <a:r>
              <a:rPr lang="zh-CN" altLang="en-US" sz="2600" b="1" dirty="0">
                <a:solidFill>
                  <a:prstClr val="black"/>
                </a:solidFill>
              </a:rPr>
              <a:t>在生活中你还见过哪些中心对称图形？</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blinds(horizontal)">
                                      <p:cBhvr>
                                        <p:cTn id="7" dur="500"/>
                                        <p:tgtEl>
                                          <p:spTgt spid="92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32"/>
                                        </p:tgtEl>
                                        <p:attrNameLst>
                                          <p:attrName>style.visibility</p:attrName>
                                        </p:attrNameLst>
                                      </p:cBhvr>
                                      <p:to>
                                        <p:strVal val="visible"/>
                                      </p:to>
                                    </p:set>
                                    <p:animEffect transition="in" filter="blinds(horizontal)">
                                      <p:cBhvr>
                                        <p:cTn id="12" dur="500"/>
                                        <p:tgtEl>
                                          <p:spTgt spid="92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24"/>
                                        </p:tgtEl>
                                        <p:attrNameLst>
                                          <p:attrName>style.visibility</p:attrName>
                                        </p:attrNameLst>
                                      </p:cBhvr>
                                      <p:to>
                                        <p:strVal val="visible"/>
                                      </p:to>
                                    </p:set>
                                    <p:animEffect transition="in" filter="blinds(horizontal)">
                                      <p:cBhvr>
                                        <p:cTn id="17" dur="500"/>
                                        <p:tgtEl>
                                          <p:spTgt spid="92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228"/>
                                        </p:tgtEl>
                                        <p:attrNameLst>
                                          <p:attrName>style.visibility</p:attrName>
                                        </p:attrNameLst>
                                      </p:cBhvr>
                                      <p:to>
                                        <p:strVal val="visible"/>
                                      </p:to>
                                    </p:set>
                                    <p:animEffect transition="in" filter="blinds(horizontal)">
                                      <p:cBhvr>
                                        <p:cTn id="22" dur="500"/>
                                        <p:tgtEl>
                                          <p:spTgt spid="92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229"/>
                                        </p:tgtEl>
                                        <p:attrNameLst>
                                          <p:attrName>style.visibility</p:attrName>
                                        </p:attrNameLst>
                                      </p:cBhvr>
                                      <p:to>
                                        <p:strVal val="visible"/>
                                      </p:to>
                                    </p:set>
                                    <p:animEffect transition="in" filter="blinds(horizontal)">
                                      <p:cBhvr>
                                        <p:cTn id="27" dur="500"/>
                                        <p:tgtEl>
                                          <p:spTgt spid="922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231"/>
                                        </p:tgtEl>
                                        <p:attrNameLst>
                                          <p:attrName>style.visibility</p:attrName>
                                        </p:attrNameLst>
                                      </p:cBhvr>
                                      <p:to>
                                        <p:strVal val="visible"/>
                                      </p:to>
                                    </p:set>
                                    <p:animEffect transition="in" filter="blinds(horizontal)">
                                      <p:cBhvr>
                                        <p:cTn id="32" dur="500"/>
                                        <p:tgtEl>
                                          <p:spTgt spid="9231"/>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33"/>
                                        </p:tgtEl>
                                        <p:attrNameLst>
                                          <p:attrName>style.visibility</p:attrName>
                                        </p:attrNameLst>
                                      </p:cBhvr>
                                      <p:to>
                                        <p:strVal val="visible"/>
                                      </p:to>
                                    </p:set>
                                    <p:anim calcmode="lin" valueType="num">
                                      <p:cBhvr additive="base">
                                        <p:cTn id="37" dur="500" fill="hold"/>
                                        <p:tgtEl>
                                          <p:spTgt spid="9233"/>
                                        </p:tgtEl>
                                        <p:attrNameLst>
                                          <p:attrName>ppt_x</p:attrName>
                                        </p:attrNameLst>
                                      </p:cBhvr>
                                      <p:tavLst>
                                        <p:tav tm="0">
                                          <p:val>
                                            <p:strVal val="#ppt_x"/>
                                          </p:val>
                                        </p:tav>
                                        <p:tav tm="100000">
                                          <p:val>
                                            <p:strVal val="#ppt_x"/>
                                          </p:val>
                                        </p:tav>
                                      </p:tavLst>
                                    </p:anim>
                                    <p:anim calcmode="lin" valueType="num">
                                      <p:cBhvr additive="base">
                                        <p:cTn id="38" dur="500" fill="hold"/>
                                        <p:tgtEl>
                                          <p:spTgt spid="92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9230"/>
                                        </p:tgtEl>
                                        <p:attrNameLst>
                                          <p:attrName>style.visibility</p:attrName>
                                        </p:attrNameLst>
                                      </p:cBhvr>
                                      <p:to>
                                        <p:strVal val="visible"/>
                                      </p:to>
                                    </p:set>
                                    <p:animEffect transition="in" filter="blinds(horizontal)">
                                      <p:cBhvr>
                                        <p:cTn id="43" dur="500"/>
                                        <p:tgtEl>
                                          <p:spTgt spid="9230"/>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9220"/>
                                        </p:tgtEl>
                                        <p:attrNameLst>
                                          <p:attrName>style.visibility</p:attrName>
                                        </p:attrNameLst>
                                      </p:cBhvr>
                                      <p:to>
                                        <p:strVal val="visible"/>
                                      </p:to>
                                    </p:set>
                                    <p:animEffect transition="in" filter="blinds(horizontal)">
                                      <p:cBhvr>
                                        <p:cTn id="48"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1" grpId="0" animBg="1"/>
      <p:bldP spid="92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533400" y="762000"/>
            <a:ext cx="8156575" cy="1639888"/>
          </a:xfrm>
          <a:prstGeom prst="rect">
            <a:avLst/>
          </a:prstGeom>
          <a:noFill/>
          <a:ln w="9525">
            <a:noFill/>
            <a:miter lim="800000"/>
          </a:ln>
        </p:spPr>
        <p:txBody>
          <a:bodyPr>
            <a:spAutoFit/>
          </a:bodyPr>
          <a:lstStyle/>
          <a:p>
            <a:pPr>
              <a:lnSpc>
                <a:spcPct val="130000"/>
              </a:lnSpc>
            </a:pPr>
            <a:r>
              <a:rPr lang="zh-CN" altLang="en-US" sz="2600" b="1" dirty="0">
                <a:solidFill>
                  <a:prstClr val="black"/>
                </a:solidFill>
              </a:rPr>
              <a:t>例2：正方形</a:t>
            </a:r>
            <a:r>
              <a:rPr lang="zh-CN" altLang="en-US" sz="2600" b="1" dirty="0">
                <a:solidFill>
                  <a:prstClr val="black"/>
                </a:solidFill>
                <a:latin typeface="EU-BX" pitchFamily="65" charset="-122"/>
                <a:ea typeface="EU-BX" pitchFamily="65" charset="-122"/>
              </a:rPr>
              <a:t>ABCD</a:t>
            </a:r>
            <a:r>
              <a:rPr lang="zh-CN" altLang="en-US" sz="2600" b="1" dirty="0">
                <a:solidFill>
                  <a:prstClr val="black"/>
                </a:solidFill>
              </a:rPr>
              <a:t>是一块正方形的土地，要在这块土地上修建两条笔直的、互相垂直的小路，把这块土地分成面积相等的四部分。你有哪些不同的方案？画出图形。</a:t>
            </a:r>
          </a:p>
        </p:txBody>
      </p:sp>
      <p:sp>
        <p:nvSpPr>
          <p:cNvPr id="10247" name="Line 7"/>
          <p:cNvSpPr>
            <a:spLocks noChangeShapeType="1"/>
          </p:cNvSpPr>
          <p:nvPr/>
        </p:nvSpPr>
        <p:spPr bwMode="auto">
          <a:xfrm flipH="1" flipV="1">
            <a:off x="5481638" y="3111500"/>
            <a:ext cx="11112" cy="2363788"/>
          </a:xfrm>
          <a:prstGeom prst="line">
            <a:avLst/>
          </a:prstGeom>
          <a:noFill/>
          <a:ln w="34925">
            <a:solidFill>
              <a:srgbClr val="000000"/>
            </a:solidFill>
            <a:miter lim="800000"/>
          </a:ln>
        </p:spPr>
        <p:txBody>
          <a:bodyPr/>
          <a:lstStyle/>
          <a:p>
            <a:endParaRPr lang="zh-CN" altLang="en-US">
              <a:solidFill>
                <a:prstClr val="black"/>
              </a:solidFill>
            </a:endParaRPr>
          </a:p>
        </p:txBody>
      </p:sp>
      <p:sp>
        <p:nvSpPr>
          <p:cNvPr id="10249" name="Line 9"/>
          <p:cNvSpPr>
            <a:spLocks noChangeShapeType="1"/>
          </p:cNvSpPr>
          <p:nvPr/>
        </p:nvSpPr>
        <p:spPr bwMode="auto">
          <a:xfrm>
            <a:off x="3117850" y="3124200"/>
            <a:ext cx="11113" cy="2363788"/>
          </a:xfrm>
          <a:prstGeom prst="line">
            <a:avLst/>
          </a:prstGeom>
          <a:noFill/>
          <a:ln w="34925">
            <a:solidFill>
              <a:srgbClr val="000000"/>
            </a:solidFill>
            <a:miter lim="800000"/>
          </a:ln>
        </p:spPr>
        <p:txBody>
          <a:bodyPr/>
          <a:lstStyle/>
          <a:p>
            <a:endParaRPr lang="zh-CN" altLang="en-US">
              <a:solidFill>
                <a:prstClr val="black"/>
              </a:solidFill>
            </a:endParaRPr>
          </a:p>
        </p:txBody>
      </p:sp>
      <p:sp>
        <p:nvSpPr>
          <p:cNvPr id="10250" name="Line 10"/>
          <p:cNvSpPr>
            <a:spLocks noChangeShapeType="1"/>
          </p:cNvSpPr>
          <p:nvPr/>
        </p:nvSpPr>
        <p:spPr bwMode="auto">
          <a:xfrm flipV="1">
            <a:off x="3128963" y="5475288"/>
            <a:ext cx="2363787" cy="12700"/>
          </a:xfrm>
          <a:prstGeom prst="line">
            <a:avLst/>
          </a:prstGeom>
          <a:noFill/>
          <a:ln w="34925">
            <a:solidFill>
              <a:srgbClr val="000000"/>
            </a:solidFill>
            <a:miter lim="800000"/>
          </a:ln>
        </p:spPr>
        <p:txBody>
          <a:bodyPr/>
          <a:lstStyle/>
          <a:p>
            <a:endParaRPr lang="zh-CN" altLang="en-US">
              <a:solidFill>
                <a:prstClr val="black"/>
              </a:solidFill>
            </a:endParaRPr>
          </a:p>
        </p:txBody>
      </p:sp>
      <p:sp>
        <p:nvSpPr>
          <p:cNvPr id="10251" name="Line 11"/>
          <p:cNvSpPr>
            <a:spLocks noChangeShapeType="1"/>
          </p:cNvSpPr>
          <p:nvPr/>
        </p:nvSpPr>
        <p:spPr bwMode="auto">
          <a:xfrm flipH="1" flipV="1">
            <a:off x="3117850" y="3124200"/>
            <a:ext cx="11113" cy="2363788"/>
          </a:xfrm>
          <a:prstGeom prst="line">
            <a:avLst/>
          </a:prstGeom>
          <a:noFill/>
          <a:ln w="34925">
            <a:solidFill>
              <a:srgbClr val="000080"/>
            </a:solidFill>
            <a:miter lim="800000"/>
          </a:ln>
        </p:spPr>
        <p:txBody>
          <a:bodyPr/>
          <a:lstStyle/>
          <a:p>
            <a:endParaRPr lang="zh-CN" altLang="en-US">
              <a:solidFill>
                <a:prstClr val="black"/>
              </a:solidFill>
            </a:endParaRPr>
          </a:p>
        </p:txBody>
      </p:sp>
      <p:grpSp>
        <p:nvGrpSpPr>
          <p:cNvPr id="10274" name="Group 34"/>
          <p:cNvGrpSpPr/>
          <p:nvPr/>
        </p:nvGrpSpPr>
        <p:grpSpPr bwMode="auto">
          <a:xfrm>
            <a:off x="2667000" y="2514600"/>
            <a:ext cx="3124200" cy="3284538"/>
            <a:chOff x="1488" y="2160"/>
            <a:chExt cx="1968" cy="2069"/>
          </a:xfrm>
        </p:grpSpPr>
        <p:sp>
          <p:nvSpPr>
            <p:cNvPr id="10245" name="AutoShape 5"/>
            <p:cNvSpPr>
              <a:spLocks noChangeAspect="1" noChangeArrowheads="1" noTextEdit="1"/>
            </p:cNvSpPr>
            <p:nvPr/>
          </p:nvSpPr>
          <p:spPr bwMode="auto">
            <a:xfrm>
              <a:off x="1488" y="2160"/>
              <a:ext cx="1968" cy="2057"/>
            </a:xfrm>
            <a:prstGeom prst="rect">
              <a:avLst/>
            </a:prstGeom>
            <a:noFill/>
            <a:ln w="9525">
              <a:noFill/>
              <a:miter lim="800000"/>
            </a:ln>
          </p:spPr>
          <p:txBody>
            <a:bodyPr/>
            <a:lstStyle/>
            <a:p>
              <a:endParaRPr lang="zh-CN" altLang="en-US">
                <a:solidFill>
                  <a:prstClr val="black"/>
                </a:solidFill>
              </a:endParaRPr>
            </a:p>
          </p:txBody>
        </p:sp>
        <p:sp>
          <p:nvSpPr>
            <p:cNvPr id="10248" name="Line 8"/>
            <p:cNvSpPr>
              <a:spLocks noChangeShapeType="1"/>
            </p:cNvSpPr>
            <p:nvPr/>
          </p:nvSpPr>
          <p:spPr bwMode="auto">
            <a:xfrm flipH="1">
              <a:off x="1772" y="2536"/>
              <a:ext cx="1489" cy="8"/>
            </a:xfrm>
            <a:prstGeom prst="line">
              <a:avLst/>
            </a:prstGeom>
            <a:noFill/>
            <a:ln w="34925">
              <a:solidFill>
                <a:srgbClr val="000000"/>
              </a:solidFill>
              <a:miter lim="800000"/>
            </a:ln>
          </p:spPr>
          <p:txBody>
            <a:bodyPr/>
            <a:lstStyle/>
            <a:p>
              <a:endParaRPr lang="zh-CN" altLang="en-US">
                <a:solidFill>
                  <a:prstClr val="black"/>
                </a:solidFill>
              </a:endParaRPr>
            </a:p>
          </p:txBody>
        </p:sp>
        <p:sp>
          <p:nvSpPr>
            <p:cNvPr id="10252" name="Line 12"/>
            <p:cNvSpPr>
              <a:spLocks noChangeShapeType="1"/>
            </p:cNvSpPr>
            <p:nvPr/>
          </p:nvSpPr>
          <p:spPr bwMode="auto">
            <a:xfrm flipV="1">
              <a:off x="1772" y="2536"/>
              <a:ext cx="1489" cy="8"/>
            </a:xfrm>
            <a:prstGeom prst="line">
              <a:avLst/>
            </a:prstGeom>
            <a:noFill/>
            <a:ln w="34925">
              <a:solidFill>
                <a:srgbClr val="000080"/>
              </a:solidFill>
              <a:miter lim="800000"/>
            </a:ln>
          </p:spPr>
          <p:txBody>
            <a:bodyPr/>
            <a:lstStyle/>
            <a:p>
              <a:endParaRPr lang="zh-CN" altLang="en-US">
                <a:solidFill>
                  <a:prstClr val="black"/>
                </a:solidFill>
              </a:endParaRPr>
            </a:p>
          </p:txBody>
        </p:sp>
        <p:grpSp>
          <p:nvGrpSpPr>
            <p:cNvPr id="10272" name="Group 32"/>
            <p:cNvGrpSpPr/>
            <p:nvPr/>
          </p:nvGrpSpPr>
          <p:grpSpPr bwMode="auto">
            <a:xfrm>
              <a:off x="1592" y="2344"/>
              <a:ext cx="202" cy="229"/>
              <a:chOff x="1592" y="2344"/>
              <a:chExt cx="202" cy="229"/>
            </a:xfrm>
          </p:grpSpPr>
          <p:sp>
            <p:nvSpPr>
              <p:cNvPr id="10261" name="Oval 21"/>
              <p:cNvSpPr>
                <a:spLocks noChangeArrowheads="1"/>
              </p:cNvSpPr>
              <p:nvPr/>
            </p:nvSpPr>
            <p:spPr bwMode="auto">
              <a:xfrm>
                <a:off x="1735" y="2514"/>
                <a:ext cx="59" cy="59"/>
              </a:xfrm>
              <a:prstGeom prst="ellipse">
                <a:avLst/>
              </a:prstGeom>
              <a:solidFill>
                <a:srgbClr val="FF0000"/>
              </a:solidFill>
              <a:ln w="0">
                <a:solidFill>
                  <a:srgbClr val="000000"/>
                </a:solidFill>
                <a:round/>
              </a:ln>
            </p:spPr>
            <p:txBody>
              <a:bodyPr/>
              <a:lstStyle/>
              <a:p>
                <a:endParaRPr lang="zh-CN" altLang="en-US">
                  <a:solidFill>
                    <a:prstClr val="black"/>
                  </a:solidFill>
                </a:endParaRPr>
              </a:p>
            </p:txBody>
          </p:sp>
          <p:sp>
            <p:nvSpPr>
              <p:cNvPr id="10263" name="Rectangle 23"/>
              <p:cNvSpPr>
                <a:spLocks noChangeArrowheads="1"/>
              </p:cNvSpPr>
              <p:nvPr/>
            </p:nvSpPr>
            <p:spPr bwMode="auto">
              <a:xfrm>
                <a:off x="1592" y="2344"/>
                <a:ext cx="98" cy="211"/>
              </a:xfrm>
              <a:prstGeom prst="rect">
                <a:avLst/>
              </a:prstGeom>
              <a:noFill/>
              <a:ln w="9525">
                <a:noFill/>
                <a:miter lim="800000"/>
              </a:ln>
            </p:spPr>
            <p:txBody>
              <a:bodyPr wrap="none" lIns="0" tIns="0" rIns="0" bIns="0">
                <a:spAutoFit/>
              </a:bodyPr>
              <a:lstStyle/>
              <a:p>
                <a:r>
                  <a:rPr lang="en-US" altLang="zh-CN" sz="2200" b="1">
                    <a:solidFill>
                      <a:srgbClr val="000000"/>
                    </a:solidFill>
                    <a:latin typeface="EU-BX" pitchFamily="65" charset="-122"/>
                    <a:ea typeface="EU-BX" pitchFamily="65" charset="-122"/>
                  </a:rPr>
                  <a:t>A</a:t>
                </a:r>
              </a:p>
            </p:txBody>
          </p:sp>
        </p:grpSp>
        <p:grpSp>
          <p:nvGrpSpPr>
            <p:cNvPr id="10268" name="Group 28"/>
            <p:cNvGrpSpPr/>
            <p:nvPr/>
          </p:nvGrpSpPr>
          <p:grpSpPr bwMode="auto">
            <a:xfrm>
              <a:off x="3248" y="3996"/>
              <a:ext cx="160" cy="233"/>
              <a:chOff x="3239" y="3996"/>
              <a:chExt cx="160" cy="233"/>
            </a:xfrm>
          </p:grpSpPr>
          <p:sp>
            <p:nvSpPr>
              <p:cNvPr id="10265" name="Oval 25"/>
              <p:cNvSpPr>
                <a:spLocks noChangeArrowheads="1"/>
              </p:cNvSpPr>
              <p:nvPr/>
            </p:nvSpPr>
            <p:spPr bwMode="auto">
              <a:xfrm>
                <a:off x="3239" y="3996"/>
                <a:ext cx="59" cy="59"/>
              </a:xfrm>
              <a:prstGeom prst="ellipse">
                <a:avLst/>
              </a:prstGeom>
              <a:solidFill>
                <a:srgbClr val="FF0000"/>
              </a:solidFill>
              <a:ln w="0">
                <a:solidFill>
                  <a:srgbClr val="000000"/>
                </a:solidFill>
                <a:round/>
              </a:ln>
            </p:spPr>
            <p:txBody>
              <a:bodyPr/>
              <a:lstStyle/>
              <a:p>
                <a:endParaRPr lang="zh-CN" altLang="en-US">
                  <a:solidFill>
                    <a:prstClr val="black"/>
                  </a:solidFill>
                </a:endParaRPr>
              </a:p>
            </p:txBody>
          </p:sp>
          <p:sp>
            <p:nvSpPr>
              <p:cNvPr id="10266" name="Oval 26"/>
              <p:cNvSpPr>
                <a:spLocks noChangeArrowheads="1"/>
              </p:cNvSpPr>
              <p:nvPr/>
            </p:nvSpPr>
            <p:spPr bwMode="auto">
              <a:xfrm>
                <a:off x="3239" y="3996"/>
                <a:ext cx="59" cy="59"/>
              </a:xfrm>
              <a:prstGeom prst="ellipse">
                <a:avLst/>
              </a:prstGeom>
              <a:noFill/>
              <a:ln w="14288">
                <a:solidFill>
                  <a:srgbClr val="000000"/>
                </a:solidFill>
                <a:miter lim="800000"/>
              </a:ln>
            </p:spPr>
            <p:txBody>
              <a:bodyPr/>
              <a:lstStyle/>
              <a:p>
                <a:endParaRPr lang="zh-CN" altLang="en-US">
                  <a:solidFill>
                    <a:prstClr val="black"/>
                  </a:solidFill>
                </a:endParaRPr>
              </a:p>
            </p:txBody>
          </p:sp>
          <p:sp>
            <p:nvSpPr>
              <p:cNvPr id="10267" name="Rectangle 27"/>
              <p:cNvSpPr>
                <a:spLocks noChangeArrowheads="1"/>
              </p:cNvSpPr>
              <p:nvPr/>
            </p:nvSpPr>
            <p:spPr bwMode="auto">
              <a:xfrm>
                <a:off x="3291" y="4018"/>
                <a:ext cx="108" cy="211"/>
              </a:xfrm>
              <a:prstGeom prst="rect">
                <a:avLst/>
              </a:prstGeom>
              <a:noFill/>
              <a:ln w="9525">
                <a:noFill/>
                <a:miter lim="800000"/>
              </a:ln>
            </p:spPr>
            <p:txBody>
              <a:bodyPr wrap="none" lIns="0" tIns="0" rIns="0" bIns="0">
                <a:spAutoFit/>
              </a:bodyPr>
              <a:lstStyle/>
              <a:p>
                <a:r>
                  <a:rPr lang="en-US" altLang="zh-CN" sz="2200" b="1">
                    <a:solidFill>
                      <a:srgbClr val="000000"/>
                    </a:solidFill>
                    <a:latin typeface="EU-BX" pitchFamily="65" charset="-122"/>
                    <a:ea typeface="EU-BX" pitchFamily="65" charset="-122"/>
                  </a:rPr>
                  <a:t>C</a:t>
                </a:r>
              </a:p>
            </p:txBody>
          </p:sp>
        </p:grpSp>
        <p:grpSp>
          <p:nvGrpSpPr>
            <p:cNvPr id="10273" name="Group 33"/>
            <p:cNvGrpSpPr/>
            <p:nvPr/>
          </p:nvGrpSpPr>
          <p:grpSpPr bwMode="auto">
            <a:xfrm>
              <a:off x="3230" y="2330"/>
              <a:ext cx="170" cy="232"/>
              <a:chOff x="3230" y="2330"/>
              <a:chExt cx="170" cy="232"/>
            </a:xfrm>
          </p:grpSpPr>
          <p:grpSp>
            <p:nvGrpSpPr>
              <p:cNvPr id="10260" name="Group 20"/>
              <p:cNvGrpSpPr/>
              <p:nvPr/>
            </p:nvGrpSpPr>
            <p:grpSpPr bwMode="auto">
              <a:xfrm>
                <a:off x="3246" y="2330"/>
                <a:ext cx="154" cy="221"/>
                <a:chOff x="3246" y="2330"/>
                <a:chExt cx="154" cy="221"/>
              </a:xfrm>
            </p:grpSpPr>
            <p:sp>
              <p:nvSpPr>
                <p:cNvPr id="10257" name="Oval 17"/>
                <p:cNvSpPr>
                  <a:spLocks noChangeArrowheads="1"/>
                </p:cNvSpPr>
                <p:nvPr/>
              </p:nvSpPr>
              <p:spPr bwMode="auto">
                <a:xfrm>
                  <a:off x="3246" y="2521"/>
                  <a:ext cx="29" cy="30"/>
                </a:xfrm>
                <a:prstGeom prst="ellipse">
                  <a:avLst/>
                </a:prstGeom>
                <a:solidFill>
                  <a:srgbClr val="FFFFFF"/>
                </a:solidFill>
                <a:ln w="0">
                  <a:solidFill>
                    <a:srgbClr val="000000"/>
                  </a:solidFill>
                  <a:round/>
                </a:ln>
              </p:spPr>
              <p:txBody>
                <a:bodyPr/>
                <a:lstStyle/>
                <a:p>
                  <a:endParaRPr lang="zh-CN" altLang="en-US">
                    <a:solidFill>
                      <a:prstClr val="black"/>
                    </a:solidFill>
                  </a:endParaRPr>
                </a:p>
              </p:txBody>
            </p:sp>
            <p:sp>
              <p:nvSpPr>
                <p:cNvPr id="10258" name="Oval 18"/>
                <p:cNvSpPr>
                  <a:spLocks noChangeArrowheads="1"/>
                </p:cNvSpPr>
                <p:nvPr/>
              </p:nvSpPr>
              <p:spPr bwMode="auto">
                <a:xfrm>
                  <a:off x="3246" y="2521"/>
                  <a:ext cx="29" cy="30"/>
                </a:xfrm>
                <a:prstGeom prst="ellipse">
                  <a:avLst/>
                </a:prstGeom>
                <a:noFill/>
                <a:ln w="11113">
                  <a:solidFill>
                    <a:srgbClr val="000000"/>
                  </a:solidFill>
                  <a:miter lim="800000"/>
                </a:ln>
              </p:spPr>
              <p:txBody>
                <a:bodyPr/>
                <a:lstStyle/>
                <a:p>
                  <a:endParaRPr lang="zh-CN" altLang="en-US">
                    <a:solidFill>
                      <a:prstClr val="black"/>
                    </a:solidFill>
                  </a:endParaRPr>
                </a:p>
              </p:txBody>
            </p:sp>
            <p:sp>
              <p:nvSpPr>
                <p:cNvPr id="10259" name="Rectangle 19"/>
                <p:cNvSpPr>
                  <a:spLocks noChangeArrowheads="1"/>
                </p:cNvSpPr>
                <p:nvPr/>
              </p:nvSpPr>
              <p:spPr bwMode="auto">
                <a:xfrm>
                  <a:off x="3283" y="2330"/>
                  <a:ext cx="117" cy="211"/>
                </a:xfrm>
                <a:prstGeom prst="rect">
                  <a:avLst/>
                </a:prstGeom>
                <a:noFill/>
                <a:ln w="9525">
                  <a:noFill/>
                  <a:miter lim="800000"/>
                </a:ln>
              </p:spPr>
              <p:txBody>
                <a:bodyPr wrap="none" lIns="0" tIns="0" rIns="0" bIns="0">
                  <a:spAutoFit/>
                </a:bodyPr>
                <a:lstStyle/>
                <a:p>
                  <a:r>
                    <a:rPr lang="en-US" altLang="zh-CN" sz="2200" b="1">
                      <a:solidFill>
                        <a:srgbClr val="000000"/>
                      </a:solidFill>
                      <a:latin typeface="EU-BX" pitchFamily="65" charset="-122"/>
                      <a:ea typeface="EU-BX" pitchFamily="65" charset="-122"/>
                    </a:rPr>
                    <a:t>D</a:t>
                  </a:r>
                  <a:endParaRPr lang="en-US" altLang="zh-CN">
                    <a:solidFill>
                      <a:prstClr val="black"/>
                    </a:solidFill>
                    <a:latin typeface="EU-BX" pitchFamily="65" charset="-122"/>
                    <a:ea typeface="EU-BX" pitchFamily="65" charset="-122"/>
                  </a:endParaRPr>
                </a:p>
              </p:txBody>
            </p:sp>
          </p:grpSp>
          <p:sp>
            <p:nvSpPr>
              <p:cNvPr id="10269" name="Oval 29"/>
              <p:cNvSpPr>
                <a:spLocks noChangeArrowheads="1"/>
              </p:cNvSpPr>
              <p:nvPr/>
            </p:nvSpPr>
            <p:spPr bwMode="auto">
              <a:xfrm>
                <a:off x="3230" y="2503"/>
                <a:ext cx="59" cy="59"/>
              </a:xfrm>
              <a:prstGeom prst="ellipse">
                <a:avLst/>
              </a:prstGeom>
              <a:solidFill>
                <a:srgbClr val="FF0000"/>
              </a:solidFill>
              <a:ln w="0">
                <a:solidFill>
                  <a:srgbClr val="000000"/>
                </a:solidFill>
                <a:round/>
              </a:ln>
            </p:spPr>
            <p:txBody>
              <a:bodyPr/>
              <a:lstStyle/>
              <a:p>
                <a:endParaRPr lang="zh-CN" altLang="en-US">
                  <a:solidFill>
                    <a:prstClr val="black"/>
                  </a:solidFill>
                </a:endParaRPr>
              </a:p>
            </p:txBody>
          </p:sp>
        </p:grpSp>
        <p:grpSp>
          <p:nvGrpSpPr>
            <p:cNvPr id="10271" name="Group 31"/>
            <p:cNvGrpSpPr/>
            <p:nvPr/>
          </p:nvGrpSpPr>
          <p:grpSpPr bwMode="auto">
            <a:xfrm>
              <a:off x="1572" y="3936"/>
              <a:ext cx="229" cy="211"/>
              <a:chOff x="1572" y="3936"/>
              <a:chExt cx="229" cy="211"/>
            </a:xfrm>
          </p:grpSpPr>
          <p:sp>
            <p:nvSpPr>
              <p:cNvPr id="10255" name="Rectangle 15"/>
              <p:cNvSpPr>
                <a:spLocks noChangeArrowheads="1"/>
              </p:cNvSpPr>
              <p:nvPr/>
            </p:nvSpPr>
            <p:spPr bwMode="auto">
              <a:xfrm>
                <a:off x="1572" y="3936"/>
                <a:ext cx="108" cy="211"/>
              </a:xfrm>
              <a:prstGeom prst="rect">
                <a:avLst/>
              </a:prstGeom>
              <a:noFill/>
              <a:ln w="9525">
                <a:noFill/>
                <a:miter lim="800000"/>
              </a:ln>
            </p:spPr>
            <p:txBody>
              <a:bodyPr wrap="none" lIns="0" tIns="0" rIns="0" bIns="0">
                <a:spAutoFit/>
              </a:bodyPr>
              <a:lstStyle/>
              <a:p>
                <a:r>
                  <a:rPr lang="en-US" altLang="zh-CN" sz="2200" b="1">
                    <a:solidFill>
                      <a:srgbClr val="000000"/>
                    </a:solidFill>
                    <a:latin typeface="EU-BX" pitchFamily="65" charset="-122"/>
                    <a:ea typeface="EU-BX" pitchFamily="65" charset="-122"/>
                  </a:rPr>
                  <a:t>B</a:t>
                </a:r>
              </a:p>
            </p:txBody>
          </p:sp>
          <p:sp>
            <p:nvSpPr>
              <p:cNvPr id="10270" name="Oval 30"/>
              <p:cNvSpPr>
                <a:spLocks noChangeArrowheads="1"/>
              </p:cNvSpPr>
              <p:nvPr/>
            </p:nvSpPr>
            <p:spPr bwMode="auto">
              <a:xfrm>
                <a:off x="1742" y="4004"/>
                <a:ext cx="59" cy="59"/>
              </a:xfrm>
              <a:prstGeom prst="ellipse">
                <a:avLst/>
              </a:prstGeom>
              <a:solidFill>
                <a:srgbClr val="FF0000"/>
              </a:solidFill>
              <a:ln w="0">
                <a:solidFill>
                  <a:srgbClr val="000000"/>
                </a:solidFill>
                <a:round/>
              </a:ln>
            </p:spPr>
            <p:txBody>
              <a:bodyPr/>
              <a:lstStyle/>
              <a:p>
                <a:endParaRPr lang="zh-CN" altLang="en-US">
                  <a:solidFill>
                    <a:prstClr val="black"/>
                  </a:solidFill>
                </a:endParaRPr>
              </a:p>
            </p:txBody>
          </p:sp>
        </p:grpSp>
      </p:gr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955675"/>
            <a:ext cx="8305800" cy="3933384"/>
          </a:xfrm>
          <a:prstGeom prst="rect">
            <a:avLst/>
          </a:prstGeom>
          <a:noFill/>
          <a:ln w="9525">
            <a:noFill/>
            <a:miter lim="800000"/>
          </a:ln>
        </p:spPr>
        <p:txBody>
          <a:bodyPr>
            <a:spAutoFit/>
          </a:bodyPr>
          <a:lstStyle/>
          <a:p>
            <a:pPr>
              <a:lnSpc>
                <a:spcPct val="120000"/>
              </a:lnSpc>
            </a:pPr>
            <a:r>
              <a:rPr lang="zh-CN" altLang="en-US" sz="2600" b="1" dirty="0">
                <a:solidFill>
                  <a:prstClr val="black"/>
                </a:solidFill>
              </a:rPr>
              <a:t>解：方案一：正方形</a:t>
            </a:r>
            <a:r>
              <a:rPr lang="zh-CN" altLang="en-US" sz="2600" b="1" dirty="0">
                <a:solidFill>
                  <a:prstClr val="black"/>
                </a:solidFill>
                <a:latin typeface="EU-BX" pitchFamily="65" charset="-122"/>
                <a:ea typeface="EU-BX" pitchFamily="65" charset="-122"/>
              </a:rPr>
              <a:t>ABCD</a:t>
            </a:r>
            <a:r>
              <a:rPr lang="zh-CN" altLang="en-US" sz="2600" b="1" dirty="0">
                <a:solidFill>
                  <a:prstClr val="black"/>
                </a:solidFill>
              </a:rPr>
              <a:t>的两条对角线</a:t>
            </a:r>
            <a:r>
              <a:rPr lang="zh-CN" altLang="en-US" sz="2600" b="1" dirty="0">
                <a:solidFill>
                  <a:prstClr val="black"/>
                </a:solidFill>
                <a:latin typeface="EU-BX" pitchFamily="65" charset="-122"/>
                <a:ea typeface="EU-BX" pitchFamily="65" charset="-122"/>
              </a:rPr>
              <a:t>AC</a:t>
            </a:r>
            <a:r>
              <a:rPr lang="zh-CN" altLang="en-US" sz="2600" b="1" dirty="0">
                <a:solidFill>
                  <a:prstClr val="black"/>
                </a:solidFill>
              </a:rPr>
              <a:t>和</a:t>
            </a:r>
            <a:r>
              <a:rPr lang="zh-CN" altLang="en-US" sz="2600" b="1" dirty="0">
                <a:solidFill>
                  <a:prstClr val="black"/>
                </a:solidFill>
                <a:latin typeface="EU-BX" pitchFamily="65" charset="-122"/>
                <a:ea typeface="EU-BX" pitchFamily="65" charset="-122"/>
              </a:rPr>
              <a:t>BD</a:t>
            </a:r>
            <a:r>
              <a:rPr lang="zh-CN" altLang="en-US" sz="2600" b="1" dirty="0">
                <a:solidFill>
                  <a:prstClr val="black"/>
                </a:solidFill>
              </a:rPr>
              <a:t>可作为小路的位置，此时正方形被分成的四个等腰直角三角形是全等的。</a:t>
            </a:r>
          </a:p>
          <a:p>
            <a:pPr>
              <a:lnSpc>
                <a:spcPct val="120000"/>
              </a:lnSpc>
            </a:pPr>
            <a:r>
              <a:rPr lang="zh-CN" altLang="en-US" sz="2600" b="1" dirty="0">
                <a:solidFill>
                  <a:prstClr val="black"/>
                </a:solidFill>
              </a:rPr>
              <a:t>方案二：正方形</a:t>
            </a:r>
            <a:r>
              <a:rPr lang="zh-CN" altLang="en-US" sz="2600" b="1" dirty="0">
                <a:solidFill>
                  <a:prstClr val="black"/>
                </a:solidFill>
                <a:latin typeface="EU-BX" pitchFamily="65" charset="-122"/>
                <a:ea typeface="EU-BX" pitchFamily="65" charset="-122"/>
              </a:rPr>
              <a:t>ABCD</a:t>
            </a:r>
            <a:r>
              <a:rPr lang="zh-CN" altLang="en-US" sz="2600" b="1" dirty="0">
                <a:solidFill>
                  <a:prstClr val="black"/>
                </a:solidFill>
              </a:rPr>
              <a:t>两组对边中点的连线</a:t>
            </a:r>
            <a:r>
              <a:rPr lang="zh-CN" altLang="en-US" sz="2600" b="1" dirty="0">
                <a:solidFill>
                  <a:prstClr val="black"/>
                </a:solidFill>
                <a:latin typeface="EU-BX" pitchFamily="65" charset="-122"/>
                <a:ea typeface="EU-BX" pitchFamily="65" charset="-122"/>
              </a:rPr>
              <a:t>EG</a:t>
            </a:r>
            <a:r>
              <a:rPr lang="zh-CN" altLang="en-US" sz="2600" b="1" dirty="0">
                <a:solidFill>
                  <a:prstClr val="black"/>
                </a:solidFill>
              </a:rPr>
              <a:t>和</a:t>
            </a:r>
            <a:r>
              <a:rPr lang="zh-CN" altLang="en-US" sz="2600" b="1" dirty="0">
                <a:solidFill>
                  <a:prstClr val="black"/>
                </a:solidFill>
                <a:latin typeface="EU-BX" pitchFamily="65" charset="-122"/>
                <a:ea typeface="EU-BX" pitchFamily="65" charset="-122"/>
              </a:rPr>
              <a:t>HF</a:t>
            </a:r>
            <a:r>
              <a:rPr lang="zh-CN" altLang="en-US" sz="2600" b="1" dirty="0">
                <a:solidFill>
                  <a:prstClr val="black"/>
                </a:solidFill>
              </a:rPr>
              <a:t>可作为小路的位置，此时正方形被分成四个正方形是全等的。</a:t>
            </a:r>
          </a:p>
          <a:p>
            <a:pPr>
              <a:lnSpc>
                <a:spcPct val="120000"/>
              </a:lnSpc>
            </a:pPr>
            <a:r>
              <a:rPr lang="zh-CN" altLang="en-US" sz="2600" b="1" dirty="0">
                <a:solidFill>
                  <a:prstClr val="black"/>
                </a:solidFill>
              </a:rPr>
              <a:t>方案三：过正方形的对称中心</a:t>
            </a:r>
            <a:r>
              <a:rPr lang="zh-CN" altLang="en-US" sz="2600" b="1" dirty="0">
                <a:solidFill>
                  <a:prstClr val="black"/>
                </a:solidFill>
                <a:latin typeface="EU-BX" pitchFamily="65" charset="-122"/>
                <a:ea typeface="EU-BX" pitchFamily="65" charset="-122"/>
              </a:rPr>
              <a:t>O</a:t>
            </a:r>
            <a:r>
              <a:rPr lang="zh-CN" altLang="en-US" sz="2600" b="1" dirty="0">
                <a:solidFill>
                  <a:prstClr val="black"/>
                </a:solidFill>
              </a:rPr>
              <a:t>，任意作两条互相垂直的直线</a:t>
            </a:r>
            <a:r>
              <a:rPr lang="zh-CN" altLang="en-US" sz="2600" b="1" dirty="0">
                <a:solidFill>
                  <a:prstClr val="black"/>
                </a:solidFill>
                <a:latin typeface="EU-BX" pitchFamily="65" charset="-122"/>
                <a:ea typeface="EU-BX" pitchFamily="65" charset="-122"/>
              </a:rPr>
              <a:t>EG、HF</a:t>
            </a:r>
            <a:r>
              <a:rPr lang="zh-CN" altLang="en-US" sz="2600" b="1" dirty="0">
                <a:solidFill>
                  <a:prstClr val="black"/>
                </a:solidFill>
              </a:rPr>
              <a:t>，分别交</a:t>
            </a:r>
            <a:r>
              <a:rPr lang="zh-CN" altLang="en-US" sz="2600" b="1" dirty="0">
                <a:solidFill>
                  <a:prstClr val="black"/>
                </a:solidFill>
                <a:latin typeface="EU-BX" pitchFamily="65" charset="-122"/>
                <a:ea typeface="EU-BX" pitchFamily="65" charset="-122"/>
              </a:rPr>
              <a:t>AB、CD</a:t>
            </a:r>
            <a:r>
              <a:rPr lang="zh-CN" altLang="en-US" sz="2600" b="1" dirty="0">
                <a:solidFill>
                  <a:prstClr val="black"/>
                </a:solidFill>
              </a:rPr>
              <a:t>于点</a:t>
            </a:r>
            <a:r>
              <a:rPr lang="zh-CN" altLang="en-US" sz="2600" b="1" dirty="0">
                <a:solidFill>
                  <a:prstClr val="black"/>
                </a:solidFill>
                <a:latin typeface="EU-BX" pitchFamily="65" charset="-122"/>
                <a:ea typeface="EU-BX" pitchFamily="65" charset="-122"/>
              </a:rPr>
              <a:t>H、F</a:t>
            </a:r>
            <a:r>
              <a:rPr lang="zh-CN" altLang="en-US" sz="2600" b="1" dirty="0">
                <a:solidFill>
                  <a:prstClr val="black"/>
                </a:solidFill>
              </a:rPr>
              <a:t>，交</a:t>
            </a:r>
            <a:r>
              <a:rPr lang="zh-CN" altLang="en-US" sz="2600" b="1" dirty="0">
                <a:solidFill>
                  <a:prstClr val="black"/>
                </a:solidFill>
                <a:latin typeface="EU-BX" pitchFamily="65" charset="-122"/>
                <a:ea typeface="EU-BX" pitchFamily="65" charset="-122"/>
              </a:rPr>
              <a:t>BC、AD</a:t>
            </a:r>
            <a:r>
              <a:rPr lang="zh-CN" altLang="en-US" sz="2600" b="1" dirty="0">
                <a:solidFill>
                  <a:prstClr val="black"/>
                </a:solidFill>
              </a:rPr>
              <a:t>于点</a:t>
            </a:r>
            <a:r>
              <a:rPr lang="zh-CN" altLang="en-US" sz="2600" b="1" dirty="0">
                <a:solidFill>
                  <a:prstClr val="black"/>
                </a:solidFill>
                <a:latin typeface="EU-BX" pitchFamily="65" charset="-122"/>
                <a:ea typeface="EU-BX" pitchFamily="65" charset="-122"/>
              </a:rPr>
              <a:t>E、G</a:t>
            </a:r>
            <a:r>
              <a:rPr lang="zh-CN" altLang="en-US" sz="2600" b="1" dirty="0">
                <a:solidFill>
                  <a:prstClr val="black"/>
                </a:solidFill>
              </a:rPr>
              <a:t>，则</a:t>
            </a:r>
            <a:r>
              <a:rPr lang="zh-CN" altLang="en-US" sz="2600" b="1" dirty="0">
                <a:solidFill>
                  <a:prstClr val="black"/>
                </a:solidFill>
                <a:latin typeface="EU-BX" pitchFamily="65" charset="-122"/>
                <a:ea typeface="EU-BX" pitchFamily="65" charset="-122"/>
              </a:rPr>
              <a:t>EG、HF</a:t>
            </a:r>
            <a:r>
              <a:rPr lang="zh-CN" altLang="en-US" sz="2600" b="1" dirty="0">
                <a:solidFill>
                  <a:prstClr val="black"/>
                </a:solidFill>
              </a:rPr>
              <a:t>可作为小路的位置。</a:t>
            </a:r>
          </a:p>
        </p:txBody>
      </p:sp>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全屏显示(4:3)</PresentationFormat>
  <Paragraphs>87</Paragraphs>
  <Slides>16</Slides>
  <Notes>16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EU-BX</vt:lpstr>
      <vt:lpstr>方正姚体</vt:lpstr>
      <vt:lpstr>黑体</vt:lpstr>
      <vt:lpstr>楷体</vt:lpstr>
      <vt:lpstr>隶书</vt:lpstr>
      <vt:lpstr>宋体</vt:lpstr>
      <vt:lpstr>微软雅黑</vt:lpstr>
      <vt:lpstr>Arial</vt:lpstr>
      <vt:lpstr>Calibri</vt:lpstr>
      <vt:lpstr>Calibri Light</vt:lpstr>
      <vt:lpstr>WWW.2PPT.COM
</vt:lpstr>
      <vt:lpstr>图形的中心对称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2021-10-12T02:23:00Z</dcterms:created>
  <dcterms:modified xsi:type="dcterms:W3CDTF">2023-01-16T18:38:27Z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5CA89DCB973B4F71A775A90218F19770</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