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7" r:id="rId2"/>
    <p:sldId id="353" r:id="rId3"/>
    <p:sldId id="266" r:id="rId4"/>
    <p:sldId id="291" r:id="rId5"/>
    <p:sldId id="286" r:id="rId6"/>
    <p:sldId id="270" r:id="rId7"/>
    <p:sldId id="271" r:id="rId8"/>
    <p:sldId id="272" r:id="rId9"/>
    <p:sldId id="275" r:id="rId10"/>
    <p:sldId id="258" r:id="rId11"/>
    <p:sldId id="285" r:id="rId12"/>
    <p:sldId id="356" r:id="rId13"/>
    <p:sldId id="277" r:id="rId14"/>
    <p:sldId id="300" r:id="rId15"/>
    <p:sldId id="281" r:id="rId16"/>
    <p:sldId id="282" r:id="rId17"/>
    <p:sldId id="279" r:id="rId18"/>
    <p:sldId id="278" r:id="rId19"/>
    <p:sldId id="290" r:id="rId20"/>
    <p:sldId id="349" r:id="rId21"/>
    <p:sldId id="355" r:id="rId22"/>
    <p:sldId id="308" r:id="rId23"/>
    <p:sldId id="357" r:id="rId24"/>
    <p:sldId id="354" r:id="rId25"/>
    <p:sldId id="28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CCC"/>
    <a:srgbClr val="FFCCCC"/>
    <a:srgbClr val="9900CC"/>
    <a:srgbClr val="660066"/>
    <a:srgbClr val="006600"/>
    <a:srgbClr val="FFFFCC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1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9492" y="1772816"/>
            <a:ext cx="6768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认识东南西北</a:t>
            </a:r>
          </a:p>
        </p:txBody>
      </p:sp>
      <p:sp>
        <p:nvSpPr>
          <p:cNvPr id="7" name="矩形 6"/>
          <p:cNvSpPr/>
          <p:nvPr/>
        </p:nvSpPr>
        <p:spPr>
          <a:xfrm>
            <a:off x="3355074" y="573246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003－例1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00FF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Grp="1"/>
          </p:cNvSpPr>
          <p:nvPr>
            <p:ph type="body" sz="half" idx="1"/>
          </p:nvPr>
        </p:nvSpPr>
        <p:spPr>
          <a:xfrm>
            <a:off x="7391400" y="5410200"/>
            <a:ext cx="914400" cy="5334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9900CC"/>
                </a:solidFill>
              </a:rPr>
              <a:t>西</a:t>
            </a:r>
          </a:p>
        </p:txBody>
      </p:sp>
      <p:sp>
        <p:nvSpPr>
          <p:cNvPr id="8200" name="Rectangle 8"/>
          <p:cNvSpPr/>
          <p:nvPr/>
        </p:nvSpPr>
        <p:spPr>
          <a:xfrm>
            <a:off x="3124200" y="6096000"/>
            <a:ext cx="914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8201" name="Rectangle 9"/>
          <p:cNvSpPr/>
          <p:nvPr/>
        </p:nvSpPr>
        <p:spPr>
          <a:xfrm>
            <a:off x="7391400" y="6096000"/>
            <a:ext cx="914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南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0" grpId="0"/>
      <p:bldP spid="8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学校操场图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0"/>
            <a:ext cx="5219700" cy="6858000"/>
          </a:xfrm>
          <a:ln/>
        </p:spPr>
      </p:pic>
      <p:sp>
        <p:nvSpPr>
          <p:cNvPr id="38916" name="Rectangle 4"/>
          <p:cNvSpPr/>
          <p:nvPr/>
        </p:nvSpPr>
        <p:spPr>
          <a:xfrm>
            <a:off x="539750" y="0"/>
            <a:ext cx="3671888" cy="172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/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早晨起来，</a:t>
            </a:r>
          </a:p>
          <a:p>
            <a:pPr marL="342900" indent="-342900"/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面向太阳，</a:t>
            </a:r>
          </a:p>
        </p:txBody>
      </p:sp>
      <p:sp>
        <p:nvSpPr>
          <p:cNvPr id="26628" name="Rectangle 5"/>
          <p:cNvSpPr/>
          <p:nvPr/>
        </p:nvSpPr>
        <p:spPr>
          <a:xfrm>
            <a:off x="312738" y="2286000"/>
            <a:ext cx="4314825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zh-CN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8" name="Rectangle 6"/>
          <p:cNvSpPr/>
          <p:nvPr/>
        </p:nvSpPr>
        <p:spPr>
          <a:xfrm>
            <a:off x="539750" y="1557338"/>
            <a:ext cx="3671888" cy="15843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/>
            <a:r>
              <a: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前面是东，</a:t>
            </a:r>
          </a:p>
          <a:p>
            <a:pPr marL="342900" indent="-342900"/>
            <a:r>
              <a: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后面是西，</a:t>
            </a:r>
          </a:p>
        </p:txBody>
      </p:sp>
      <p:sp>
        <p:nvSpPr>
          <p:cNvPr id="26630" name="Rectangle 7"/>
          <p:cNvSpPr/>
          <p:nvPr/>
        </p:nvSpPr>
        <p:spPr>
          <a:xfrm>
            <a:off x="312738" y="4114800"/>
            <a:ext cx="4314825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zh-CN" sz="5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Rectangle 8"/>
          <p:cNvSpPr/>
          <p:nvPr/>
        </p:nvSpPr>
        <p:spPr>
          <a:xfrm>
            <a:off x="539750" y="3068638"/>
            <a:ext cx="3455988" cy="15843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/>
            <a:r>
              <a:rPr lang="zh-CN" altLang="en-US" sz="4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左面是北，</a:t>
            </a:r>
          </a:p>
          <a:p>
            <a:pPr marL="342900" indent="-342900"/>
            <a:r>
              <a:rPr lang="zh-CN" altLang="en-US" sz="4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右面是南。</a:t>
            </a:r>
          </a:p>
        </p:txBody>
      </p:sp>
      <p:sp>
        <p:nvSpPr>
          <p:cNvPr id="26632" name="Rectangle 9"/>
          <p:cNvSpPr/>
          <p:nvPr/>
        </p:nvSpPr>
        <p:spPr>
          <a:xfrm>
            <a:off x="279400" y="5791200"/>
            <a:ext cx="415925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zh-CN" sz="5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2" name="Text Box 10"/>
          <p:cNvSpPr txBox="1"/>
          <p:nvPr/>
        </p:nvSpPr>
        <p:spPr>
          <a:xfrm>
            <a:off x="395288" y="4652963"/>
            <a:ext cx="403225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latin typeface="Arial" panose="020B0604020202020204" pitchFamily="34" charset="0"/>
                <a:ea typeface="楷体_GB2312" pitchFamily="49" charset="-122"/>
              </a:rPr>
              <a:t>东与西相对</a:t>
            </a:r>
            <a:r>
              <a:rPr lang="en-US" altLang="zh-CN" sz="4800" b="1" dirty="0">
                <a:latin typeface="Arial" panose="020B0604020202020204" pitchFamily="34" charset="0"/>
                <a:ea typeface="楷体_GB2312" pitchFamily="49" charset="-122"/>
              </a:rPr>
              <a:t>,</a:t>
            </a:r>
          </a:p>
          <a:p>
            <a:r>
              <a:rPr lang="zh-CN" altLang="en-US" sz="4800" b="1" dirty="0">
                <a:latin typeface="Arial" panose="020B0604020202020204" pitchFamily="34" charset="0"/>
                <a:ea typeface="楷体_GB2312" pitchFamily="49" charset="-122"/>
              </a:rPr>
              <a:t>南与北相对</a:t>
            </a:r>
            <a:r>
              <a:rPr lang="en-US" altLang="zh-CN" sz="4800" b="1" dirty="0">
                <a:latin typeface="Arial" panose="020B0604020202020204" pitchFamily="34" charset="0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8" grpId="0"/>
      <p:bldP spid="38920" grpId="0"/>
      <p:bldP spid="38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Text Box 5"/>
          <p:cNvSpPr txBox="1"/>
          <p:nvPr/>
        </p:nvSpPr>
        <p:spPr>
          <a:xfrm>
            <a:off x="684213" y="1268413"/>
            <a:ext cx="78486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我的前面是东，我的后面是（     ）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我的右面是西，我的左面是（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600" b="1" dirty="0">
                <a:latin typeface="Arial" panose="020B0604020202020204" pitchFamily="34" charset="0"/>
              </a:rPr>
              <a:t>    ）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我的左面是北，我的右面是（     ）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我的后面是南，我的前面是（   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1"/>
          <p:cNvGrpSpPr/>
          <p:nvPr/>
        </p:nvGrpSpPr>
        <p:grpSpPr>
          <a:xfrm>
            <a:off x="228600" y="0"/>
            <a:ext cx="8915400" cy="6858000"/>
            <a:chOff x="144" y="0"/>
            <a:chExt cx="5616" cy="4320"/>
          </a:xfrm>
        </p:grpSpPr>
        <p:pic>
          <p:nvPicPr>
            <p:cNvPr id="28675" name="Picture 8" descr="学校操场图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" y="0"/>
              <a:ext cx="537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6" name="Picture 10" descr="太阳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" y="576"/>
              <a:ext cx="624" cy="4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7" name="Picture 12" descr="小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6" y="1248"/>
              <a:ext cx="515" cy="9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8" name="AutoShape 11"/>
            <p:cNvSpPr/>
            <p:nvPr/>
          </p:nvSpPr>
          <p:spPr>
            <a:xfrm>
              <a:off x="1008" y="384"/>
              <a:ext cx="1968" cy="1392"/>
            </a:xfrm>
            <a:prstGeom prst="cloudCallout">
              <a:avLst>
                <a:gd name="adj1" fmla="val 32167"/>
                <a:gd name="adj2" fmla="val 44468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sz="2800" b="1" dirty="0">
                  <a:latin typeface="Times New Roman" panose="02020603050405020304" pitchFamily="18" charset="0"/>
                </a:rPr>
                <a:t>猜一猜，现在大约是几时，并说出理由？</a:t>
              </a:r>
            </a:p>
          </p:txBody>
        </p:sp>
        <p:sp>
          <p:nvSpPr>
            <p:cNvPr id="28679" name="AutoShape 13"/>
            <p:cNvSpPr/>
            <p:nvPr/>
          </p:nvSpPr>
          <p:spPr>
            <a:xfrm>
              <a:off x="3360" y="3072"/>
              <a:ext cx="1632" cy="1248"/>
            </a:xfrm>
            <a:prstGeom prst="cloudCallout">
              <a:avLst>
                <a:gd name="adj1" fmla="val -9926"/>
                <a:gd name="adj2" fmla="val 43829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sz="28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/>
          <p:nvPr/>
        </p:nvGrpSpPr>
        <p:grpSpPr>
          <a:xfrm>
            <a:off x="228600" y="0"/>
            <a:ext cx="8915400" cy="6858000"/>
            <a:chOff x="144" y="0"/>
            <a:chExt cx="5616" cy="4320"/>
          </a:xfrm>
        </p:grpSpPr>
        <p:pic>
          <p:nvPicPr>
            <p:cNvPr id="29700" name="Picture 3" descr="学校操场图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" y="0"/>
              <a:ext cx="537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1" name="Picture 4" descr="太阳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" y="576"/>
              <a:ext cx="624" cy="4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2" name="Picture 5" descr="小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6" y="1248"/>
              <a:ext cx="515" cy="9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3" name="AutoShape 6"/>
            <p:cNvSpPr/>
            <p:nvPr/>
          </p:nvSpPr>
          <p:spPr>
            <a:xfrm>
              <a:off x="1056" y="816"/>
              <a:ext cx="1680" cy="1008"/>
            </a:xfrm>
            <a:prstGeom prst="cloudCallout">
              <a:avLst>
                <a:gd name="adj1" fmla="val 49583"/>
                <a:gd name="adj2" fmla="val 58236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dirty="0">
                  <a:latin typeface="Times New Roman" panose="02020603050405020304" pitchFamily="18" charset="0"/>
                </a:rPr>
                <a:t>我面向的是哪个方向？</a:t>
              </a:r>
            </a:p>
          </p:txBody>
        </p:sp>
        <p:sp>
          <p:nvSpPr>
            <p:cNvPr id="29704" name="AutoShape 7"/>
            <p:cNvSpPr/>
            <p:nvPr/>
          </p:nvSpPr>
          <p:spPr>
            <a:xfrm>
              <a:off x="3360" y="3072"/>
              <a:ext cx="1632" cy="1248"/>
            </a:xfrm>
            <a:prstGeom prst="cloudCallout">
              <a:avLst>
                <a:gd name="adj1" fmla="val -9926"/>
                <a:gd name="adj2" fmla="val 43829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6328" name="AutoShape 8"/>
          <p:cNvSpPr/>
          <p:nvPr/>
        </p:nvSpPr>
        <p:spPr>
          <a:xfrm>
            <a:off x="1676400" y="1371600"/>
            <a:ext cx="2819400" cy="1524000"/>
          </a:xfrm>
          <a:prstGeom prst="cloudCallout">
            <a:avLst>
              <a:gd name="adj1" fmla="val 44875"/>
              <a:gd name="adj2" fmla="val 58856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b="1" dirty="0">
                <a:latin typeface="Times New Roman" panose="02020603050405020304" pitchFamily="18" charset="0"/>
              </a:rPr>
              <a:t>我面向的是西面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学校操场图1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0"/>
            <a:ext cx="8534400" cy="6858000"/>
          </a:xfrm>
          <a:ln/>
        </p:spPr>
      </p:pic>
      <p:pic>
        <p:nvPicPr>
          <p:cNvPr id="30723" name="Picture 3" descr="太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14400"/>
            <a:ext cx="9906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 descr="小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981200"/>
            <a:ext cx="817563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AutoShape 5"/>
          <p:cNvSpPr/>
          <p:nvPr/>
        </p:nvSpPr>
        <p:spPr>
          <a:xfrm>
            <a:off x="1676400" y="1295400"/>
            <a:ext cx="2667000" cy="1600200"/>
          </a:xfrm>
          <a:prstGeom prst="cloudCallout">
            <a:avLst>
              <a:gd name="adj1" fmla="val 49583"/>
              <a:gd name="adj2" fmla="val 58236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b="1" dirty="0">
                <a:latin typeface="Times New Roman" panose="02020603050405020304" pitchFamily="18" charset="0"/>
              </a:rPr>
              <a:t>我面向的是哪个方向？</a:t>
            </a:r>
          </a:p>
        </p:txBody>
      </p:sp>
      <p:sp>
        <p:nvSpPr>
          <p:cNvPr id="30726" name="AutoShape 6"/>
          <p:cNvSpPr/>
          <p:nvPr/>
        </p:nvSpPr>
        <p:spPr>
          <a:xfrm>
            <a:off x="5029200" y="4876800"/>
            <a:ext cx="3124200" cy="1981200"/>
          </a:xfrm>
          <a:prstGeom prst="cloudCallout">
            <a:avLst>
              <a:gd name="adj1" fmla="val -7014"/>
              <a:gd name="adj2" fmla="val 43829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30727" name="AutoShape 7"/>
          <p:cNvSpPr/>
          <p:nvPr/>
        </p:nvSpPr>
        <p:spPr>
          <a:xfrm>
            <a:off x="1676400" y="1371600"/>
            <a:ext cx="3111500" cy="1524000"/>
          </a:xfrm>
          <a:prstGeom prst="cloudCallout">
            <a:avLst>
              <a:gd name="adj1" fmla="val 28722"/>
              <a:gd name="adj2" fmla="val 50940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Times New Roman" panose="02020603050405020304" pitchFamily="18" charset="0"/>
              </a:rPr>
              <a:t>我面向的是西面</a:t>
            </a:r>
          </a:p>
        </p:txBody>
      </p:sp>
      <p:sp>
        <p:nvSpPr>
          <p:cNvPr id="34825" name="Text Box 9"/>
          <p:cNvSpPr txBox="1"/>
          <p:nvPr/>
        </p:nvSpPr>
        <p:spPr>
          <a:xfrm>
            <a:off x="333375" y="1757363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34826" name="Text Box 10"/>
          <p:cNvSpPr txBox="1"/>
          <p:nvPr/>
        </p:nvSpPr>
        <p:spPr>
          <a:xfrm>
            <a:off x="8458200" y="16764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34827" name="Text Box 11"/>
          <p:cNvSpPr txBox="1"/>
          <p:nvPr/>
        </p:nvSpPr>
        <p:spPr>
          <a:xfrm>
            <a:off x="2895600" y="0"/>
            <a:ext cx="762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34828" name="Text Box 12"/>
          <p:cNvSpPr txBox="1"/>
          <p:nvPr/>
        </p:nvSpPr>
        <p:spPr>
          <a:xfrm>
            <a:off x="2909888" y="58674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34829" name="Text Box 13"/>
          <p:cNvSpPr txBox="1"/>
          <p:nvPr/>
        </p:nvSpPr>
        <p:spPr>
          <a:xfrm>
            <a:off x="228600" y="17526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西</a:t>
            </a:r>
          </a:p>
        </p:txBody>
      </p:sp>
      <p:sp>
        <p:nvSpPr>
          <p:cNvPr id="34830" name="Text Box 14"/>
          <p:cNvSpPr txBox="1"/>
          <p:nvPr/>
        </p:nvSpPr>
        <p:spPr>
          <a:xfrm>
            <a:off x="8358188" y="1647825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东</a:t>
            </a:r>
          </a:p>
        </p:txBody>
      </p:sp>
      <p:sp>
        <p:nvSpPr>
          <p:cNvPr id="34831" name="Text Box 15"/>
          <p:cNvSpPr txBox="1"/>
          <p:nvPr/>
        </p:nvSpPr>
        <p:spPr>
          <a:xfrm>
            <a:off x="2819400" y="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34832" name="Text Box 16"/>
          <p:cNvSpPr txBox="1"/>
          <p:nvPr/>
        </p:nvSpPr>
        <p:spPr>
          <a:xfrm>
            <a:off x="2871788" y="5757863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南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  <p:bldP spid="34827" grpId="0"/>
      <p:bldP spid="34828" grpId="0"/>
      <p:bldP spid="34829" grpId="0"/>
      <p:bldP spid="34830" grpId="0"/>
      <p:bldP spid="34831" grpId="0"/>
      <p:bldP spid="348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学校操场图1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0"/>
            <a:ext cx="8534400" cy="6858000"/>
          </a:xfrm>
          <a:ln/>
        </p:spPr>
      </p:pic>
      <p:pic>
        <p:nvPicPr>
          <p:cNvPr id="31747" name="Picture 3" descr="太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14400"/>
            <a:ext cx="9906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小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981200"/>
            <a:ext cx="817563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AutoShape 5"/>
          <p:cNvSpPr/>
          <p:nvPr/>
        </p:nvSpPr>
        <p:spPr>
          <a:xfrm>
            <a:off x="1676400" y="1295400"/>
            <a:ext cx="2667000" cy="1600200"/>
          </a:xfrm>
          <a:prstGeom prst="cloudCallout">
            <a:avLst>
              <a:gd name="adj1" fmla="val 49583"/>
              <a:gd name="adj2" fmla="val 58236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b="1" dirty="0">
                <a:latin typeface="Times New Roman" panose="02020603050405020304" pitchFamily="18" charset="0"/>
              </a:rPr>
              <a:t>我面向的是哪个方向？</a:t>
            </a:r>
          </a:p>
        </p:txBody>
      </p:sp>
      <p:sp>
        <p:nvSpPr>
          <p:cNvPr id="31750" name="AutoShape 6"/>
          <p:cNvSpPr/>
          <p:nvPr/>
        </p:nvSpPr>
        <p:spPr>
          <a:xfrm>
            <a:off x="5029200" y="4876800"/>
            <a:ext cx="3124200" cy="1981200"/>
          </a:xfrm>
          <a:prstGeom prst="cloudCallout">
            <a:avLst>
              <a:gd name="adj1" fmla="val -7014"/>
              <a:gd name="adj2" fmla="val 43829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31751" name="AutoShape 7"/>
          <p:cNvSpPr/>
          <p:nvPr/>
        </p:nvSpPr>
        <p:spPr>
          <a:xfrm>
            <a:off x="1676400" y="1371600"/>
            <a:ext cx="2819400" cy="1524000"/>
          </a:xfrm>
          <a:prstGeom prst="cloudCallout">
            <a:avLst>
              <a:gd name="adj1" fmla="val 36880"/>
              <a:gd name="adj2" fmla="val 50940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</a:rPr>
              <a:t>我面向的是西面</a:t>
            </a:r>
          </a:p>
        </p:txBody>
      </p:sp>
      <p:sp>
        <p:nvSpPr>
          <p:cNvPr id="31752" name="Text Box 9"/>
          <p:cNvSpPr txBox="1"/>
          <p:nvPr/>
        </p:nvSpPr>
        <p:spPr>
          <a:xfrm>
            <a:off x="152400" y="19812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西</a:t>
            </a:r>
          </a:p>
        </p:txBody>
      </p:sp>
      <p:sp>
        <p:nvSpPr>
          <p:cNvPr id="31753" name="Text Box 10"/>
          <p:cNvSpPr txBox="1"/>
          <p:nvPr/>
        </p:nvSpPr>
        <p:spPr>
          <a:xfrm>
            <a:off x="8458200" y="16764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东</a:t>
            </a:r>
          </a:p>
        </p:txBody>
      </p:sp>
      <p:sp>
        <p:nvSpPr>
          <p:cNvPr id="31754" name="Text Box 11"/>
          <p:cNvSpPr txBox="1"/>
          <p:nvPr/>
        </p:nvSpPr>
        <p:spPr>
          <a:xfrm>
            <a:off x="2895600" y="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31755" name="Text Box 12"/>
          <p:cNvSpPr txBox="1"/>
          <p:nvPr/>
        </p:nvSpPr>
        <p:spPr>
          <a:xfrm>
            <a:off x="3048000" y="58674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南</a:t>
            </a:r>
          </a:p>
        </p:txBody>
      </p:sp>
      <p:grpSp>
        <p:nvGrpSpPr>
          <p:cNvPr id="35854" name="Group 14"/>
          <p:cNvGrpSpPr/>
          <p:nvPr/>
        </p:nvGrpSpPr>
        <p:grpSpPr>
          <a:xfrm>
            <a:off x="4343400" y="4868863"/>
            <a:ext cx="3962400" cy="1981200"/>
            <a:chOff x="2736" y="3067"/>
            <a:chExt cx="2496" cy="1248"/>
          </a:xfrm>
        </p:grpSpPr>
        <p:sp>
          <p:nvSpPr>
            <p:cNvPr id="31759" name="AutoShape 15"/>
            <p:cNvSpPr/>
            <p:nvPr/>
          </p:nvSpPr>
          <p:spPr>
            <a:xfrm>
              <a:off x="2736" y="3067"/>
              <a:ext cx="2496" cy="1248"/>
            </a:xfrm>
            <a:prstGeom prst="cloudCallout">
              <a:avLst>
                <a:gd name="adj1" fmla="val 46875"/>
                <a:gd name="adj2" fmla="val 15866"/>
              </a:avLst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小明的右手指向         ，左手指向       。</a:t>
              </a:r>
            </a:p>
          </p:txBody>
        </p:sp>
        <p:sp>
          <p:nvSpPr>
            <p:cNvPr id="31760" name="Line 16"/>
            <p:cNvSpPr/>
            <p:nvPr/>
          </p:nvSpPr>
          <p:spPr>
            <a:xfrm>
              <a:off x="3648" y="3888"/>
              <a:ext cx="384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1" name="Line 17"/>
            <p:cNvSpPr/>
            <p:nvPr/>
          </p:nvSpPr>
          <p:spPr>
            <a:xfrm>
              <a:off x="3936" y="4176"/>
              <a:ext cx="384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8" name="Text Box 18"/>
          <p:cNvSpPr txBox="1"/>
          <p:nvPr/>
        </p:nvSpPr>
        <p:spPr>
          <a:xfrm>
            <a:off x="5715000" y="55626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35859" name="Text Box 19"/>
          <p:cNvSpPr txBox="1"/>
          <p:nvPr/>
        </p:nvSpPr>
        <p:spPr>
          <a:xfrm>
            <a:off x="6200775" y="6030913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/>
      <p:bldP spid="358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/>
          <p:nvPr/>
        </p:nvGrpSpPr>
        <p:grpSpPr>
          <a:xfrm>
            <a:off x="228600" y="0"/>
            <a:ext cx="8915400" cy="6858000"/>
            <a:chOff x="144" y="0"/>
            <a:chExt cx="5616" cy="4320"/>
          </a:xfrm>
        </p:grpSpPr>
        <p:pic>
          <p:nvPicPr>
            <p:cNvPr id="32775" name="Picture 3" descr="学校操场图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" y="0"/>
              <a:ext cx="537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6" name="Picture 4" descr="太阳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" y="576"/>
              <a:ext cx="624" cy="4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7" name="Picture 5" descr="小明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6" y="1248"/>
              <a:ext cx="515" cy="9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8" name="AutoShape 6"/>
            <p:cNvSpPr/>
            <p:nvPr/>
          </p:nvSpPr>
          <p:spPr>
            <a:xfrm>
              <a:off x="1056" y="816"/>
              <a:ext cx="1680" cy="1008"/>
            </a:xfrm>
            <a:prstGeom prst="cloudCallout">
              <a:avLst>
                <a:gd name="adj1" fmla="val 49583"/>
                <a:gd name="adj2" fmla="val 58236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sz="3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2779" name="AutoShape 7"/>
            <p:cNvSpPr/>
            <p:nvPr/>
          </p:nvSpPr>
          <p:spPr>
            <a:xfrm>
              <a:off x="3360" y="3072"/>
              <a:ext cx="1632" cy="1248"/>
            </a:xfrm>
            <a:prstGeom prst="cloudCallout">
              <a:avLst>
                <a:gd name="adj1" fmla="val -9926"/>
                <a:gd name="adj2" fmla="val 43829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1752" name="Rectangle 8"/>
          <p:cNvSpPr>
            <a:spLocks noGrp="1"/>
          </p:cNvSpPr>
          <p:nvPr>
            <p:ph type="body" sz="half" idx="1"/>
          </p:nvPr>
        </p:nvSpPr>
        <p:spPr>
          <a:xfrm>
            <a:off x="304800" y="5791200"/>
            <a:ext cx="5638800" cy="838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  <a:buNone/>
            </a:pPr>
            <a:r>
              <a:rPr lang="zh-CN" altLang="en-US" b="1" dirty="0">
                <a:solidFill>
                  <a:srgbClr val="CC00CC"/>
                </a:solidFill>
              </a:rPr>
              <a:t>教学楼在操场的哪个方向？</a:t>
            </a:r>
          </a:p>
        </p:txBody>
      </p:sp>
      <p:sp>
        <p:nvSpPr>
          <p:cNvPr id="31753" name="Rectangle 9"/>
          <p:cNvSpPr/>
          <p:nvPr/>
        </p:nvSpPr>
        <p:spPr>
          <a:xfrm>
            <a:off x="228600" y="5791200"/>
            <a:ext cx="5711825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教学楼在操场的北面。</a:t>
            </a:r>
          </a:p>
        </p:txBody>
      </p:sp>
      <p:pic>
        <p:nvPicPr>
          <p:cNvPr id="32773" name="Picture 11" descr="f0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" y="1052513"/>
            <a:ext cx="590550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4" name="Rectangle 12"/>
          <p:cNvSpPr/>
          <p:nvPr/>
        </p:nvSpPr>
        <p:spPr>
          <a:xfrm>
            <a:off x="1908175" y="1419225"/>
            <a:ext cx="222250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</a:rPr>
              <a:t>我面向的</a:t>
            </a:r>
          </a:p>
          <a:p>
            <a:r>
              <a:rPr lang="zh-CN" altLang="en-US" sz="4000" b="1" dirty="0">
                <a:latin typeface="Times New Roman" panose="02020603050405020304" pitchFamily="18" charset="0"/>
              </a:rPr>
              <a:t>是西面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uild="p"/>
      <p:bldP spid="317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003－例1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372600" cy="6858000"/>
          </a:xfrm>
          <a:ln>
            <a:solidFill>
              <a:srgbClr val="0000FF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30724" name="Rectangle 4"/>
          <p:cNvSpPr/>
          <p:nvPr/>
        </p:nvSpPr>
        <p:spPr>
          <a:xfrm>
            <a:off x="3124200" y="6096000"/>
            <a:ext cx="914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30725" name="Rectangle 5"/>
          <p:cNvSpPr/>
          <p:nvPr/>
        </p:nvSpPr>
        <p:spPr>
          <a:xfrm>
            <a:off x="7391400" y="6096000"/>
            <a:ext cx="914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南</a:t>
            </a:r>
          </a:p>
        </p:txBody>
      </p:sp>
      <p:sp>
        <p:nvSpPr>
          <p:cNvPr id="33797" name="Rectangle 14"/>
          <p:cNvSpPr/>
          <p:nvPr/>
        </p:nvSpPr>
        <p:spPr>
          <a:xfrm>
            <a:off x="0" y="0"/>
            <a:ext cx="9372600" cy="5638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7391400" y="5410200"/>
            <a:ext cx="914400" cy="5334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9900CC"/>
                </a:solidFill>
              </a:rPr>
              <a:t>西</a:t>
            </a:r>
          </a:p>
        </p:txBody>
      </p:sp>
      <p:grpSp>
        <p:nvGrpSpPr>
          <p:cNvPr id="33799" name="Group 15"/>
          <p:cNvGrpSpPr/>
          <p:nvPr/>
        </p:nvGrpSpPr>
        <p:grpSpPr>
          <a:xfrm>
            <a:off x="0" y="0"/>
            <a:ext cx="9372600" cy="5486400"/>
            <a:chOff x="144" y="0"/>
            <a:chExt cx="5616" cy="4320"/>
          </a:xfrm>
        </p:grpSpPr>
        <p:pic>
          <p:nvPicPr>
            <p:cNvPr id="33803" name="Picture 16" descr="学校操场图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" y="0"/>
              <a:ext cx="537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4" name="Picture 17" descr="太阳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" y="576"/>
              <a:ext cx="624" cy="4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5" name="Picture 18" descr="小明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6" y="1248"/>
              <a:ext cx="515" cy="9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6" name="AutoShape 19"/>
            <p:cNvSpPr/>
            <p:nvPr/>
          </p:nvSpPr>
          <p:spPr>
            <a:xfrm>
              <a:off x="1056" y="816"/>
              <a:ext cx="1680" cy="1008"/>
            </a:xfrm>
            <a:prstGeom prst="cloudCallout">
              <a:avLst>
                <a:gd name="adj1" fmla="val 49583"/>
                <a:gd name="adj2" fmla="val 58236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dirty="0">
                  <a:latin typeface="Times New Roman" panose="02020603050405020304" pitchFamily="18" charset="0"/>
                </a:rPr>
                <a:t>我面向的是哪个方向？</a:t>
              </a:r>
            </a:p>
          </p:txBody>
        </p:sp>
        <p:sp>
          <p:nvSpPr>
            <p:cNvPr id="33807" name="AutoShape 20"/>
            <p:cNvSpPr/>
            <p:nvPr/>
          </p:nvSpPr>
          <p:spPr>
            <a:xfrm>
              <a:off x="3168" y="3072"/>
              <a:ext cx="1968" cy="1248"/>
            </a:xfrm>
            <a:prstGeom prst="cloudCallout">
              <a:avLst>
                <a:gd name="adj1" fmla="val -7014"/>
                <a:gd name="adj2" fmla="val 43829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3808" name="AutoShape 21"/>
            <p:cNvSpPr/>
            <p:nvPr/>
          </p:nvSpPr>
          <p:spPr>
            <a:xfrm>
              <a:off x="1056" y="864"/>
              <a:ext cx="1776" cy="960"/>
            </a:xfrm>
            <a:prstGeom prst="cloudCallout">
              <a:avLst>
                <a:gd name="adj1" fmla="val 36880"/>
                <a:gd name="adj2" fmla="val 50940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3809" name="AutoShape 22"/>
            <p:cNvSpPr/>
            <p:nvPr/>
          </p:nvSpPr>
          <p:spPr>
            <a:xfrm>
              <a:off x="3216" y="3072"/>
              <a:ext cx="1968" cy="1248"/>
            </a:xfrm>
            <a:prstGeom prst="cloudCallout">
              <a:avLst>
                <a:gd name="adj1" fmla="val 48477"/>
                <a:gd name="adj2" fmla="val 15866"/>
              </a:avLst>
            </a:prstGeom>
            <a:solidFill>
              <a:srgbClr val="FFFF99"/>
            </a:solidFill>
            <a:ln w="9525" cap="flat" cmpd="sng">
              <a:solidFill>
                <a:srgbClr val="FFFF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sz="32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3800" name="Picture 24" descr="f0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795338"/>
            <a:ext cx="590550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1" name="Rectangle 31"/>
          <p:cNvSpPr/>
          <p:nvPr/>
        </p:nvSpPr>
        <p:spPr>
          <a:xfrm>
            <a:off x="5364163" y="3644900"/>
            <a:ext cx="3241675" cy="192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</a:rPr>
              <a:t>小明的右手</a:t>
            </a:r>
          </a:p>
          <a:p>
            <a:r>
              <a:rPr lang="zh-CN" altLang="en-US" sz="4000" b="1" dirty="0">
                <a:latin typeface="Times New Roman" panose="02020603050405020304" pitchFamily="18" charset="0"/>
              </a:rPr>
              <a:t>指向北方，</a:t>
            </a:r>
          </a:p>
          <a:p>
            <a:r>
              <a:rPr lang="zh-CN" altLang="en-US" sz="4000" b="1" dirty="0">
                <a:latin typeface="Times New Roman" panose="02020603050405020304" pitchFamily="18" charset="0"/>
              </a:rPr>
              <a:t>左手指向南方</a:t>
            </a:r>
          </a:p>
        </p:txBody>
      </p:sp>
      <p:sp>
        <p:nvSpPr>
          <p:cNvPr id="33802" name="Rectangle 32"/>
          <p:cNvSpPr/>
          <p:nvPr/>
        </p:nvSpPr>
        <p:spPr>
          <a:xfrm>
            <a:off x="1908175" y="987425"/>
            <a:ext cx="222250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</a:rPr>
              <a:t>我面向</a:t>
            </a:r>
          </a:p>
          <a:p>
            <a:r>
              <a:rPr lang="zh-CN" altLang="en-US" sz="4000" b="1" dirty="0">
                <a:latin typeface="Times New Roman" panose="02020603050405020304" pitchFamily="18" charset="0"/>
              </a:rPr>
              <a:t>的是西面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lang="zh-CN" altLang="zh-CN" sz="2800" dirty="0"/>
          </a:p>
        </p:txBody>
      </p:sp>
      <p:pic>
        <p:nvPicPr>
          <p:cNvPr id="34819" name="Picture 10" descr="操场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8200"/>
            <a:ext cx="9144000" cy="6019800"/>
          </a:xfrm>
          <a:ln/>
        </p:spPr>
      </p:pic>
      <p:sp>
        <p:nvSpPr>
          <p:cNvPr id="34820" name="Rectangle 11"/>
          <p:cNvSpPr/>
          <p:nvPr/>
        </p:nvSpPr>
        <p:spPr>
          <a:xfrm>
            <a:off x="228600" y="228600"/>
            <a:ext cx="56388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看图，说出东西南北的方向。</a:t>
            </a:r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63" y="1052513"/>
            <a:ext cx="5199062" cy="5183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/>
          <p:nvPr/>
        </p:nvSpPr>
        <p:spPr>
          <a:xfrm>
            <a:off x="3563938" y="1484313"/>
            <a:ext cx="2119312" cy="442912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300" b="1" dirty="0">
                <a:latin typeface="Times New Roman" panose="02020603050405020304" pitchFamily="18" charset="0"/>
                <a:ea typeface="楷体_GB2312" pitchFamily="49" charset="-122"/>
              </a:rPr>
              <a:t>天安门城楼</a:t>
            </a:r>
          </a:p>
        </p:txBody>
      </p:sp>
      <p:sp>
        <p:nvSpPr>
          <p:cNvPr id="17412" name="Rectangle 4"/>
          <p:cNvSpPr/>
          <p:nvPr/>
        </p:nvSpPr>
        <p:spPr>
          <a:xfrm>
            <a:off x="4051300" y="2219325"/>
            <a:ext cx="2119313" cy="396875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国旗</a:t>
            </a:r>
          </a:p>
        </p:txBody>
      </p:sp>
      <p:sp>
        <p:nvSpPr>
          <p:cNvPr id="17413" name="Rectangle 5"/>
          <p:cNvSpPr/>
          <p:nvPr/>
        </p:nvSpPr>
        <p:spPr>
          <a:xfrm>
            <a:off x="3290888" y="2894013"/>
            <a:ext cx="2792412" cy="427037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楷体_GB2312" pitchFamily="49" charset="-122"/>
              </a:rPr>
              <a:t>人民英雄纪念碑</a:t>
            </a:r>
          </a:p>
        </p:txBody>
      </p:sp>
      <p:sp>
        <p:nvSpPr>
          <p:cNvPr id="17414" name="Rectangle 6"/>
          <p:cNvSpPr/>
          <p:nvPr/>
        </p:nvSpPr>
        <p:spPr>
          <a:xfrm>
            <a:off x="3419475" y="3578225"/>
            <a:ext cx="2578100" cy="427038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楷体_GB2312" pitchFamily="49" charset="-122"/>
              </a:rPr>
              <a:t>毛主席纪念堂</a:t>
            </a:r>
          </a:p>
        </p:txBody>
      </p:sp>
      <p:sp>
        <p:nvSpPr>
          <p:cNvPr id="17415" name="Rectangle 7"/>
          <p:cNvSpPr/>
          <p:nvPr/>
        </p:nvSpPr>
        <p:spPr>
          <a:xfrm>
            <a:off x="3879850" y="4657725"/>
            <a:ext cx="1657350" cy="427038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楷体_GB2312" pitchFamily="49" charset="-122"/>
              </a:rPr>
              <a:t>正阳门</a:t>
            </a:r>
          </a:p>
        </p:txBody>
      </p:sp>
      <p:sp>
        <p:nvSpPr>
          <p:cNvPr id="17416" name="Rectangle 8"/>
          <p:cNvSpPr/>
          <p:nvPr/>
        </p:nvSpPr>
        <p:spPr>
          <a:xfrm>
            <a:off x="1792288" y="4219575"/>
            <a:ext cx="2016125" cy="427038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楷体_GB2312" pitchFamily="49" charset="-122"/>
              </a:rPr>
              <a:t>人民大会堂</a:t>
            </a:r>
          </a:p>
        </p:txBody>
      </p:sp>
      <p:sp>
        <p:nvSpPr>
          <p:cNvPr id="17417" name="Rectangle 9"/>
          <p:cNvSpPr/>
          <p:nvPr/>
        </p:nvSpPr>
        <p:spPr>
          <a:xfrm>
            <a:off x="5508625" y="4219575"/>
            <a:ext cx="2016125" cy="793750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300" b="1" dirty="0">
                <a:latin typeface="Times New Roman" panose="02020603050405020304" pitchFamily="18" charset="0"/>
                <a:ea typeface="楷体_GB2312" pitchFamily="49" charset="-122"/>
              </a:rPr>
              <a:t>中国国家</a:t>
            </a:r>
          </a:p>
          <a:p>
            <a:r>
              <a:rPr lang="zh-CN" altLang="en-US" sz="2300" b="1" dirty="0">
                <a:latin typeface="Times New Roman" panose="02020603050405020304" pitchFamily="18" charset="0"/>
                <a:ea typeface="楷体_GB2312" pitchFamily="49" charset="-122"/>
              </a:rPr>
              <a:t>  博物馆</a:t>
            </a:r>
          </a:p>
        </p:txBody>
      </p:sp>
      <p:sp>
        <p:nvSpPr>
          <p:cNvPr id="17418" name="Line 10"/>
          <p:cNvSpPr/>
          <p:nvPr/>
        </p:nvSpPr>
        <p:spPr>
          <a:xfrm flipV="1">
            <a:off x="6300788" y="2103438"/>
            <a:ext cx="0" cy="360362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9" name="Rectangle 11"/>
          <p:cNvSpPr/>
          <p:nvPr/>
        </p:nvSpPr>
        <p:spPr>
          <a:xfrm>
            <a:off x="6054725" y="1714500"/>
            <a:ext cx="1008063" cy="442913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300" b="1" dirty="0">
                <a:latin typeface="Times New Roman" panose="02020603050405020304" pitchFamily="18" charset="0"/>
                <a:ea typeface="楷体_GB2312" pitchFamily="49" charset="-122"/>
              </a:rPr>
              <a:t>北</a:t>
            </a:r>
          </a:p>
        </p:txBody>
      </p:sp>
      <p:sp>
        <p:nvSpPr>
          <p:cNvPr id="159757" name="Text Box 13"/>
          <p:cNvSpPr txBox="1"/>
          <p:nvPr/>
        </p:nvSpPr>
        <p:spPr>
          <a:xfrm>
            <a:off x="7343775" y="3284538"/>
            <a:ext cx="684213" cy="701675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东</a:t>
            </a:r>
          </a:p>
        </p:txBody>
      </p:sp>
      <p:sp>
        <p:nvSpPr>
          <p:cNvPr id="159758" name="Text Box 14"/>
          <p:cNvSpPr txBox="1"/>
          <p:nvPr/>
        </p:nvSpPr>
        <p:spPr>
          <a:xfrm>
            <a:off x="4140200" y="6092825"/>
            <a:ext cx="684213" cy="701675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南</a:t>
            </a:r>
          </a:p>
        </p:txBody>
      </p:sp>
      <p:sp>
        <p:nvSpPr>
          <p:cNvPr id="159759" name="Text Box 15"/>
          <p:cNvSpPr txBox="1"/>
          <p:nvPr/>
        </p:nvSpPr>
        <p:spPr>
          <a:xfrm>
            <a:off x="827088" y="3354388"/>
            <a:ext cx="684212" cy="701675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西</a:t>
            </a:r>
          </a:p>
        </p:txBody>
      </p:sp>
      <p:sp>
        <p:nvSpPr>
          <p:cNvPr id="159760" name="Text Box 16"/>
          <p:cNvSpPr txBox="1"/>
          <p:nvPr/>
        </p:nvSpPr>
        <p:spPr>
          <a:xfrm>
            <a:off x="4140200" y="333375"/>
            <a:ext cx="684213" cy="701675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7" grpId="0"/>
      <p:bldP spid="159758" grpId="0"/>
      <p:bldP spid="159759" grpId="0"/>
      <p:bldP spid="1597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/>
          <p:nvPr/>
        </p:nvSpPr>
        <p:spPr>
          <a:xfrm>
            <a:off x="457200" y="1295400"/>
            <a:ext cx="8153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早上太阳在东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方升起，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人的影子向着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          )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方。</a:t>
            </a:r>
            <a:endParaRPr lang="zh-CN" altLang="en-US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Line 3"/>
          <p:cNvSpPr/>
          <p:nvPr/>
        </p:nvSpPr>
        <p:spPr>
          <a:xfrm>
            <a:off x="533400" y="6400800"/>
            <a:ext cx="4876800" cy="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4" name="Line 4"/>
          <p:cNvSpPr/>
          <p:nvPr/>
        </p:nvSpPr>
        <p:spPr>
          <a:xfrm>
            <a:off x="3886200" y="6477000"/>
            <a:ext cx="487680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5" name="Line 5"/>
          <p:cNvSpPr/>
          <p:nvPr/>
        </p:nvSpPr>
        <p:spPr>
          <a:xfrm>
            <a:off x="3581400" y="6096000"/>
            <a:ext cx="4876800" cy="0"/>
          </a:xfrm>
          <a:prstGeom prst="line">
            <a:avLst/>
          </a:prstGeom>
          <a:ln w="57150" cap="flat" cmpd="sng">
            <a:solidFill>
              <a:srgbClr val="99CC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6"/>
          <p:cNvSpPr/>
          <p:nvPr/>
        </p:nvSpPr>
        <p:spPr>
          <a:xfrm>
            <a:off x="8382000" y="5181600"/>
            <a:ext cx="0" cy="1295400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7"/>
          <p:cNvSpPr/>
          <p:nvPr/>
        </p:nvSpPr>
        <p:spPr>
          <a:xfrm>
            <a:off x="8686800" y="4191000"/>
            <a:ext cx="0" cy="22860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946150" y="1720850"/>
            <a:ext cx="693738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4000" b="1" kern="1200" cap="none" spc="0" normalizeH="0" baseline="0" noProof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西</a:t>
            </a:r>
          </a:p>
        </p:txBody>
      </p:sp>
      <p:sp>
        <p:nvSpPr>
          <p:cNvPr id="35849" name="Oval 9"/>
          <p:cNvSpPr/>
          <p:nvPr/>
        </p:nvSpPr>
        <p:spPr>
          <a:xfrm>
            <a:off x="533400" y="381000"/>
            <a:ext cx="7315200" cy="762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5850" name="Text Box 10"/>
          <p:cNvSpPr txBox="1"/>
          <p:nvPr/>
        </p:nvSpPr>
        <p:spPr>
          <a:xfrm>
            <a:off x="609600" y="381000"/>
            <a:ext cx="7315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填空</a:t>
            </a:r>
          </a:p>
        </p:txBody>
      </p:sp>
      <p:sp>
        <p:nvSpPr>
          <p:cNvPr id="35851" name="Text Box 11"/>
          <p:cNvSpPr txBox="1"/>
          <p:nvPr/>
        </p:nvSpPr>
        <p:spPr>
          <a:xfrm>
            <a:off x="468313" y="2565400"/>
            <a:ext cx="8153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傍晚太阳从西边落下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人的影子向着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          )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方。</a:t>
            </a:r>
            <a:endParaRPr lang="zh-CN" altLang="en-US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971550" y="3141663"/>
            <a:ext cx="693738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4000" b="1" kern="1200" cap="none" spc="0" normalizeH="0" baseline="0" noProof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东</a:t>
            </a:r>
          </a:p>
        </p:txBody>
      </p:sp>
      <p:sp>
        <p:nvSpPr>
          <p:cNvPr id="117773" name="Text Box 13"/>
          <p:cNvSpPr txBox="1"/>
          <p:nvPr/>
        </p:nvSpPr>
        <p:spPr>
          <a:xfrm>
            <a:off x="539750" y="4149725"/>
            <a:ext cx="76327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国旗在纪念堂的北面，纪念堂在国旗的（               ）。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763713" y="4724400"/>
            <a:ext cx="12033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4000" b="1" kern="1200" cap="none" spc="0" normalizeH="0" baseline="0" noProof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南面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animBg="1"/>
      <p:bldP spid="117772" grpId="0" animBg="1"/>
      <p:bldP spid="117773" grpId="0"/>
      <p:bldP spid="1177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Rectangle 1032"/>
          <p:cNvSpPr/>
          <p:nvPr/>
        </p:nvSpPr>
        <p:spPr>
          <a:xfrm>
            <a:off x="250825" y="188913"/>
            <a:ext cx="8496300" cy="2068512"/>
          </a:xfrm>
          <a:prstGeom prst="rect">
            <a:avLst/>
          </a:prstGeom>
          <a:noFill/>
          <a:ln w="25400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宋体" panose="02010600030101010101" pitchFamily="2" charset="-122"/>
              </a:rPr>
              <a:t>、傍晚，当你面对太阳时，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你的前面是</a:t>
            </a:r>
            <a:r>
              <a:rPr lang="en-US" altLang="zh-CN" sz="3600" b="1" dirty="0">
                <a:latin typeface="宋体" panose="02010600030101010101" pitchFamily="2" charset="-122"/>
              </a:rPr>
              <a:t>(   )</a:t>
            </a:r>
            <a:r>
              <a:rPr lang="zh-CN" altLang="en-US" sz="3600" b="1" dirty="0">
                <a:latin typeface="宋体" panose="02010600030101010101" pitchFamily="2" charset="-122"/>
              </a:rPr>
              <a:t>，你的后面是</a:t>
            </a:r>
            <a:r>
              <a:rPr lang="en-US" altLang="zh-CN" sz="3600" b="1" dirty="0">
                <a:latin typeface="宋体" panose="02010600030101010101" pitchFamily="2" charset="-122"/>
              </a:rPr>
              <a:t>(   )</a:t>
            </a:r>
            <a:r>
              <a:rPr lang="zh-CN" altLang="en-US" sz="3600" b="1" dirty="0"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你的左面</a:t>
            </a:r>
            <a:r>
              <a:rPr lang="en-US" altLang="zh-CN" sz="3600" b="1" dirty="0">
                <a:latin typeface="宋体" panose="02010600030101010101" pitchFamily="2" charset="-122"/>
              </a:rPr>
              <a:t>(    ) </a:t>
            </a:r>
            <a:r>
              <a:rPr lang="zh-CN" altLang="en-US" sz="3600" b="1" dirty="0">
                <a:latin typeface="宋体" panose="02010600030101010101" pitchFamily="2" charset="-122"/>
              </a:rPr>
              <a:t>，你的右面是</a:t>
            </a:r>
            <a:r>
              <a:rPr lang="en-US" altLang="zh-CN" sz="3600" b="1" dirty="0">
                <a:latin typeface="宋体" panose="02010600030101010101" pitchFamily="2" charset="-122"/>
              </a:rPr>
              <a:t>(    )</a:t>
            </a:r>
            <a:r>
              <a:rPr lang="zh-CN" altLang="en-US" sz="36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62825" name="Rectangle 1033"/>
          <p:cNvSpPr/>
          <p:nvPr/>
        </p:nvSpPr>
        <p:spPr>
          <a:xfrm>
            <a:off x="2843213" y="765175"/>
            <a:ext cx="1011237" cy="823913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西 </a:t>
            </a:r>
          </a:p>
        </p:txBody>
      </p:sp>
      <p:sp>
        <p:nvSpPr>
          <p:cNvPr id="162826" name="Rectangle 1034"/>
          <p:cNvSpPr/>
          <p:nvPr/>
        </p:nvSpPr>
        <p:spPr>
          <a:xfrm>
            <a:off x="6732588" y="692150"/>
            <a:ext cx="1011237" cy="823913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东 </a:t>
            </a:r>
          </a:p>
        </p:txBody>
      </p:sp>
      <p:sp>
        <p:nvSpPr>
          <p:cNvPr id="162827" name="Rectangle 1035"/>
          <p:cNvSpPr/>
          <p:nvPr/>
        </p:nvSpPr>
        <p:spPr>
          <a:xfrm>
            <a:off x="2411413" y="1484313"/>
            <a:ext cx="1011237" cy="823912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南</a:t>
            </a:r>
          </a:p>
        </p:txBody>
      </p:sp>
      <p:sp>
        <p:nvSpPr>
          <p:cNvPr id="162828" name="Rectangle 1036"/>
          <p:cNvSpPr/>
          <p:nvPr/>
        </p:nvSpPr>
        <p:spPr>
          <a:xfrm>
            <a:off x="6804025" y="1484313"/>
            <a:ext cx="1011238" cy="823912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北</a:t>
            </a:r>
          </a:p>
        </p:txBody>
      </p:sp>
      <p:sp>
        <p:nvSpPr>
          <p:cNvPr id="162829" name="Rectangle 1037"/>
          <p:cNvSpPr/>
          <p:nvPr/>
        </p:nvSpPr>
        <p:spPr>
          <a:xfrm>
            <a:off x="323850" y="4221163"/>
            <a:ext cx="8351838" cy="2068512"/>
          </a:xfrm>
          <a:prstGeom prst="rect">
            <a:avLst/>
          </a:prstGeom>
          <a:noFill/>
          <a:ln w="25400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宋体" panose="02010600030101010101" pitchFamily="2" charset="-122"/>
              </a:rPr>
              <a:t>、小红面向东方，她向左转，这时她面向 </a:t>
            </a:r>
            <a:r>
              <a:rPr lang="en-US" altLang="zh-CN" sz="3600" b="1" dirty="0">
                <a:latin typeface="宋体" panose="02010600030101010101" pitchFamily="2" charset="-122"/>
              </a:rPr>
              <a:t>(       ) </a:t>
            </a:r>
            <a:r>
              <a:rPr lang="zh-CN" altLang="en-US" sz="3600" b="1" dirty="0">
                <a:latin typeface="宋体" panose="02010600030101010101" pitchFamily="2" charset="-122"/>
              </a:rPr>
              <a:t>。面向南方，向右转后就面向（     ）。</a:t>
            </a:r>
          </a:p>
        </p:txBody>
      </p:sp>
      <p:sp>
        <p:nvSpPr>
          <p:cNvPr id="162830" name="Rectangle 1038"/>
          <p:cNvSpPr/>
          <p:nvPr/>
        </p:nvSpPr>
        <p:spPr>
          <a:xfrm>
            <a:off x="1476375" y="4797425"/>
            <a:ext cx="1511300" cy="823913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北方</a:t>
            </a:r>
          </a:p>
        </p:txBody>
      </p:sp>
      <p:sp>
        <p:nvSpPr>
          <p:cNvPr id="162834" name="Rectangle 1042"/>
          <p:cNvSpPr/>
          <p:nvPr/>
        </p:nvSpPr>
        <p:spPr>
          <a:xfrm>
            <a:off x="1619250" y="5516563"/>
            <a:ext cx="1511300" cy="823912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西方</a:t>
            </a:r>
          </a:p>
        </p:txBody>
      </p:sp>
      <p:sp>
        <p:nvSpPr>
          <p:cNvPr id="162835" name="Rectangle 1043"/>
          <p:cNvSpPr/>
          <p:nvPr/>
        </p:nvSpPr>
        <p:spPr>
          <a:xfrm>
            <a:off x="250825" y="2276475"/>
            <a:ext cx="8351838" cy="2068513"/>
          </a:xfrm>
          <a:prstGeom prst="rect">
            <a:avLst/>
          </a:prstGeom>
          <a:noFill/>
          <a:ln w="25400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宋体" panose="02010600030101010101" pitchFamily="2" charset="-122"/>
              </a:rPr>
              <a:t>、小明的家在学校的北面，小军家的位置和小明家刚好相反，小军的家在学校的 </a:t>
            </a:r>
            <a:r>
              <a:rPr lang="en-US" altLang="zh-CN" sz="3600" b="1" dirty="0">
                <a:latin typeface="宋体" panose="02010600030101010101" pitchFamily="2" charset="-122"/>
              </a:rPr>
              <a:t>(       ) </a:t>
            </a:r>
            <a:r>
              <a:rPr lang="zh-CN" altLang="en-US" sz="36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62836" name="Rectangle 1044"/>
          <p:cNvSpPr/>
          <p:nvPr/>
        </p:nvSpPr>
        <p:spPr>
          <a:xfrm>
            <a:off x="1116013" y="3500438"/>
            <a:ext cx="1871662" cy="823912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sz="4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南方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/>
      <p:bldP spid="162825" grpId="0"/>
      <p:bldP spid="162826" grpId="0"/>
      <p:bldP spid="162827" grpId="0"/>
      <p:bldP spid="162828" grpId="0"/>
      <p:bldP spid="162829" grpId="0"/>
      <p:bldP spid="162830" grpId="0"/>
      <p:bldP spid="162834" grpId="0"/>
      <p:bldP spid="162835" grpId="0"/>
      <p:bldP spid="1628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6-1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7891" name="AutoShape 4"/>
          <p:cNvSpPr/>
          <p:nvPr/>
        </p:nvSpPr>
        <p:spPr>
          <a:xfrm>
            <a:off x="1447800" y="4572000"/>
            <a:ext cx="6219825" cy="2286000"/>
          </a:xfrm>
          <a:prstGeom prst="cloudCallout">
            <a:avLst>
              <a:gd name="adj1" fmla="val -56662"/>
              <a:gd name="adj2" fmla="val -29792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4000" b="1" dirty="0">
                <a:latin typeface="Times New Roman" panose="02020603050405020304" pitchFamily="18" charset="0"/>
              </a:rPr>
              <a:t>我房间西面的墙上挂着年历，窗户在北面。</a:t>
            </a:r>
          </a:p>
        </p:txBody>
      </p:sp>
      <p:sp>
        <p:nvSpPr>
          <p:cNvPr id="69637" name="Text Box 5"/>
          <p:cNvSpPr txBox="1"/>
          <p:nvPr/>
        </p:nvSpPr>
        <p:spPr>
          <a:xfrm>
            <a:off x="333375" y="1757363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69638" name="Text Box 6"/>
          <p:cNvSpPr txBox="1"/>
          <p:nvPr/>
        </p:nvSpPr>
        <p:spPr>
          <a:xfrm>
            <a:off x="8458200" y="16764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69639" name="Text Box 7"/>
          <p:cNvSpPr txBox="1"/>
          <p:nvPr/>
        </p:nvSpPr>
        <p:spPr>
          <a:xfrm>
            <a:off x="7315200" y="0"/>
            <a:ext cx="762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69640" name="Text Box 8"/>
          <p:cNvSpPr txBox="1"/>
          <p:nvPr/>
        </p:nvSpPr>
        <p:spPr>
          <a:xfrm>
            <a:off x="7467600" y="58674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69641" name="Text Box 9"/>
          <p:cNvSpPr txBox="1"/>
          <p:nvPr/>
        </p:nvSpPr>
        <p:spPr>
          <a:xfrm>
            <a:off x="228600" y="17526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西</a:t>
            </a:r>
          </a:p>
        </p:txBody>
      </p:sp>
      <p:sp>
        <p:nvSpPr>
          <p:cNvPr id="69642" name="Text Box 10"/>
          <p:cNvSpPr txBox="1"/>
          <p:nvPr/>
        </p:nvSpPr>
        <p:spPr>
          <a:xfrm>
            <a:off x="8358188" y="1647825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东</a:t>
            </a:r>
          </a:p>
        </p:txBody>
      </p:sp>
      <p:sp>
        <p:nvSpPr>
          <p:cNvPr id="69643" name="Text Box 11"/>
          <p:cNvSpPr txBox="1"/>
          <p:nvPr/>
        </p:nvSpPr>
        <p:spPr>
          <a:xfrm>
            <a:off x="7315200" y="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69644" name="Text Box 12"/>
          <p:cNvSpPr txBox="1"/>
          <p:nvPr/>
        </p:nvSpPr>
        <p:spPr>
          <a:xfrm>
            <a:off x="7391400" y="57912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  <p:bldP spid="69639" grpId="0"/>
      <p:bldP spid="69640" grpId="0"/>
      <p:bldP spid="69641" grpId="0"/>
      <p:bldP spid="69642" grpId="0"/>
      <p:bldP spid="69643" grpId="0"/>
      <p:bldP spid="696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/>
        </p:nvSpPr>
        <p:spPr>
          <a:xfrm>
            <a:off x="395288" y="836613"/>
            <a:ext cx="8424862" cy="242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指南针是用来指示方向的。早在 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2000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多年前，我们的祖先就用磁石制作了指示方向的仪器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司南，后来又发明了罗盘。指南针是我国古代四大发明之一。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Rectangle 3"/>
          <p:cNvSpPr/>
          <p:nvPr/>
        </p:nvSpPr>
        <p:spPr>
          <a:xfrm>
            <a:off x="1979613" y="5084763"/>
            <a:ext cx="6985000" cy="488950"/>
          </a:xfrm>
          <a:prstGeom prst="rect">
            <a:avLst/>
          </a:prstGeom>
          <a:noFill/>
          <a:ln w="44450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司南                     古代罗盘                 指南针</a:t>
            </a:r>
          </a:p>
        </p:txBody>
      </p:sp>
      <p:pic>
        <p:nvPicPr>
          <p:cNvPr id="38916" name="Picture 4" descr="p7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3357563"/>
            <a:ext cx="2100263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p7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3284538"/>
            <a:ext cx="1554163" cy="1554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Picture 6" descr="指南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3284538"/>
            <a:ext cx="1739900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0"/>
            <a:ext cx="1655762" cy="100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/>
          <p:nvPr/>
        </p:nvSpPr>
        <p:spPr>
          <a:xfrm>
            <a:off x="468313" y="981075"/>
            <a:ext cx="6408737" cy="2657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006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800" b="1" dirty="0">
                <a:solidFill>
                  <a:srgbClr val="66006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指南针是我们的祖先在</a:t>
            </a:r>
            <a:r>
              <a:rPr lang="en-US" altLang="zh-CN" sz="2800" b="1" dirty="0">
                <a:solidFill>
                  <a:srgbClr val="66006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2000</a:t>
            </a:r>
            <a:r>
              <a:rPr lang="zh-CN" altLang="en-US" sz="2800" b="1" dirty="0">
                <a:solidFill>
                  <a:srgbClr val="66006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多年前发明的，是辨别方向的能手，不论把它放在什么地方，它总是一端指南，一端指北。有了它，人们就不会迷失方向。 </a:t>
            </a:r>
          </a:p>
        </p:txBody>
      </p:sp>
      <p:pic>
        <p:nvPicPr>
          <p:cNvPr id="161796" name="Picture 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27088" y="4076700"/>
            <a:ext cx="2159000" cy="18002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1797" name="Picture 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27763" y="4005263"/>
            <a:ext cx="2160587" cy="180022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1798" name="Picture 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56000" y="4076700"/>
            <a:ext cx="2159000" cy="18002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42" name="Rectangle 7"/>
          <p:cNvSpPr/>
          <p:nvPr/>
        </p:nvSpPr>
        <p:spPr>
          <a:xfrm>
            <a:off x="55563" y="472440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</a:rPr>
              <a:t>★</a:t>
            </a:r>
          </a:p>
        </p:txBody>
      </p:sp>
      <p:sp>
        <p:nvSpPr>
          <p:cNvPr id="39943" name="Rectangle 8"/>
          <p:cNvSpPr/>
          <p:nvPr/>
        </p:nvSpPr>
        <p:spPr>
          <a:xfrm>
            <a:off x="34925" y="5870575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</a:rPr>
              <a:t>★</a:t>
            </a:r>
          </a:p>
        </p:txBody>
      </p:sp>
      <p:sp>
        <p:nvSpPr>
          <p:cNvPr id="39944" name="Rectangle 9"/>
          <p:cNvSpPr/>
          <p:nvPr/>
        </p:nvSpPr>
        <p:spPr>
          <a:xfrm>
            <a:off x="34925" y="5300663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</a:rPr>
              <a:t>★</a:t>
            </a:r>
          </a:p>
        </p:txBody>
      </p:sp>
      <p:sp>
        <p:nvSpPr>
          <p:cNvPr id="39945" name="Rectangle 10"/>
          <p:cNvSpPr/>
          <p:nvPr/>
        </p:nvSpPr>
        <p:spPr>
          <a:xfrm>
            <a:off x="55563" y="4076700"/>
            <a:ext cx="4841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</a:rPr>
              <a:t>★</a:t>
            </a:r>
          </a:p>
        </p:txBody>
      </p:sp>
      <p:pic>
        <p:nvPicPr>
          <p:cNvPr id="39946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25" y="1412875"/>
            <a:ext cx="1800225" cy="186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7" name="Oval 12"/>
          <p:cNvSpPr/>
          <p:nvPr/>
        </p:nvSpPr>
        <p:spPr>
          <a:xfrm>
            <a:off x="6948488" y="3068638"/>
            <a:ext cx="431800" cy="436562"/>
          </a:xfrm>
          <a:prstGeom prst="ellipse">
            <a:avLst/>
          </a:prstGeom>
          <a:solidFill>
            <a:schemeClr val="bg1"/>
          </a:solidFill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北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TextEdit="1"/>
          </p:cNvSpPr>
          <p:nvPr/>
        </p:nvSpPr>
        <p:spPr>
          <a:xfrm>
            <a:off x="3581400" y="2362200"/>
            <a:ext cx="44196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5400">
                <a:ln w="952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CC0099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再见！</a:t>
            </a:r>
          </a:p>
        </p:txBody>
      </p:sp>
      <p:pic>
        <p:nvPicPr>
          <p:cNvPr id="40963" name="Picture 3" descr="ziran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565525" cy="4765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学校操场图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  <p:sp>
        <p:nvSpPr>
          <p:cNvPr id="18435" name="Rectangle 3"/>
          <p:cNvSpPr>
            <a:spLocks noGrp="1"/>
          </p:cNvSpPr>
          <p:nvPr>
            <p:ph type="body" sz="half" idx="1"/>
          </p:nvPr>
        </p:nvSpPr>
        <p:spPr>
          <a:xfrm>
            <a:off x="381000" y="304800"/>
            <a:ext cx="5775325" cy="838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早晨，太阳在哪个方向？</a:t>
            </a:r>
          </a:p>
        </p:txBody>
      </p:sp>
      <p:sp>
        <p:nvSpPr>
          <p:cNvPr id="16391" name="Rectangle 7"/>
          <p:cNvSpPr/>
          <p:nvPr/>
        </p:nvSpPr>
        <p:spPr>
          <a:xfrm>
            <a:off x="468313" y="260350"/>
            <a:ext cx="4679950" cy="83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早晨，太阳在东方。</a:t>
            </a:r>
          </a:p>
        </p:txBody>
      </p:sp>
      <p:sp>
        <p:nvSpPr>
          <p:cNvPr id="18437" name="AutoShape 9"/>
          <p:cNvSpPr/>
          <p:nvPr/>
        </p:nvSpPr>
        <p:spPr>
          <a:xfrm>
            <a:off x="5029200" y="4876800"/>
            <a:ext cx="3124200" cy="1981200"/>
          </a:xfrm>
          <a:prstGeom prst="cloudCallout">
            <a:avLst>
              <a:gd name="adj1" fmla="val -7014"/>
              <a:gd name="adj2" fmla="val 43431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/>
          <p:nvPr/>
        </p:nvSpPr>
        <p:spPr>
          <a:xfrm>
            <a:off x="1066800" y="2057400"/>
            <a:ext cx="3124200" cy="1524000"/>
          </a:xfrm>
          <a:prstGeom prst="cloudCallout">
            <a:avLst>
              <a:gd name="adj1" fmla="val 42583"/>
              <a:gd name="adj2" fmla="val 51250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/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/>
          <p:nvPr/>
        </p:nvSpPr>
        <p:spPr>
          <a:xfrm>
            <a:off x="8388350" y="2781300"/>
            <a:ext cx="7556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东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4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学校操场图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  <p:sp>
        <p:nvSpPr>
          <p:cNvPr id="46084" name="Rectangle 4"/>
          <p:cNvSpPr/>
          <p:nvPr/>
        </p:nvSpPr>
        <p:spPr>
          <a:xfrm>
            <a:off x="228600" y="228600"/>
            <a:ext cx="56388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看图，说出东西南北的方向。</a:t>
            </a:r>
          </a:p>
        </p:txBody>
      </p:sp>
      <p:sp>
        <p:nvSpPr>
          <p:cNvPr id="19460" name="AutoShape 5"/>
          <p:cNvSpPr/>
          <p:nvPr/>
        </p:nvSpPr>
        <p:spPr>
          <a:xfrm>
            <a:off x="5029200" y="4876800"/>
            <a:ext cx="3124200" cy="1981200"/>
          </a:xfrm>
          <a:prstGeom prst="cloudCallout">
            <a:avLst>
              <a:gd name="adj1" fmla="val -7014"/>
              <a:gd name="adj2" fmla="val 43431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9461" name="AutoShape 6"/>
          <p:cNvSpPr/>
          <p:nvPr/>
        </p:nvSpPr>
        <p:spPr>
          <a:xfrm>
            <a:off x="1066800" y="2057400"/>
            <a:ext cx="3124200" cy="1524000"/>
          </a:xfrm>
          <a:prstGeom prst="cloudCallout">
            <a:avLst>
              <a:gd name="adj1" fmla="val 42583"/>
              <a:gd name="adj2" fmla="val 51250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/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学校操场图"/>
          <p:cNvPicPr>
            <a:picLocks noGrp="1" noChangeAspect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  <p:sp>
        <p:nvSpPr>
          <p:cNvPr id="20483" name="AutoShape 24"/>
          <p:cNvSpPr/>
          <p:nvPr/>
        </p:nvSpPr>
        <p:spPr>
          <a:xfrm>
            <a:off x="5029200" y="4868863"/>
            <a:ext cx="3124200" cy="1981200"/>
          </a:xfrm>
          <a:prstGeom prst="cloudCallout">
            <a:avLst>
              <a:gd name="adj1" fmla="val -7014"/>
              <a:gd name="adj2" fmla="val 43829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b="1" dirty="0">
              <a:latin typeface="Times New Roman" panose="02020603050405020304" pitchFamily="18" charset="0"/>
            </a:endParaRPr>
          </a:p>
        </p:txBody>
      </p:sp>
      <p:grpSp>
        <p:nvGrpSpPr>
          <p:cNvPr id="39959" name="Group 23"/>
          <p:cNvGrpSpPr/>
          <p:nvPr/>
        </p:nvGrpSpPr>
        <p:grpSpPr>
          <a:xfrm>
            <a:off x="4343400" y="4868863"/>
            <a:ext cx="3962400" cy="1981200"/>
            <a:chOff x="2736" y="3067"/>
            <a:chExt cx="2496" cy="1248"/>
          </a:xfrm>
        </p:grpSpPr>
        <p:sp>
          <p:nvSpPr>
            <p:cNvPr id="20497" name="AutoShape 16"/>
            <p:cNvSpPr/>
            <p:nvPr/>
          </p:nvSpPr>
          <p:spPr>
            <a:xfrm>
              <a:off x="2736" y="3067"/>
              <a:ext cx="2496" cy="1248"/>
            </a:xfrm>
            <a:prstGeom prst="cloudCallout">
              <a:avLst>
                <a:gd name="adj1" fmla="val 46875"/>
                <a:gd name="adj2" fmla="val 15866"/>
              </a:avLst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小明的左手指向         ，右手指向       。</a:t>
              </a:r>
            </a:p>
          </p:txBody>
        </p:sp>
        <p:sp>
          <p:nvSpPr>
            <p:cNvPr id="20498" name="Line 21"/>
            <p:cNvSpPr/>
            <p:nvPr/>
          </p:nvSpPr>
          <p:spPr>
            <a:xfrm>
              <a:off x="3648" y="3888"/>
              <a:ext cx="384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Line 22"/>
            <p:cNvSpPr/>
            <p:nvPr/>
          </p:nvSpPr>
          <p:spPr>
            <a:xfrm>
              <a:off x="3936" y="4176"/>
              <a:ext cx="384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5" name="Rectangle 4"/>
          <p:cNvSpPr/>
          <p:nvPr/>
        </p:nvSpPr>
        <p:spPr>
          <a:xfrm>
            <a:off x="304800" y="304800"/>
            <a:ext cx="5491163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0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早晨，太阳在东方。</a:t>
            </a:r>
          </a:p>
        </p:txBody>
      </p:sp>
      <p:sp>
        <p:nvSpPr>
          <p:cNvPr id="20486" name="AutoShape 6"/>
          <p:cNvSpPr/>
          <p:nvPr/>
        </p:nvSpPr>
        <p:spPr>
          <a:xfrm>
            <a:off x="1066800" y="2057400"/>
            <a:ext cx="3124200" cy="1524000"/>
          </a:xfrm>
          <a:prstGeom prst="cloudCallout">
            <a:avLst>
              <a:gd name="adj1" fmla="val 42583"/>
              <a:gd name="adj2" fmla="val 5125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/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0487" name="Line 7"/>
          <p:cNvSpPr/>
          <p:nvPr/>
        </p:nvSpPr>
        <p:spPr>
          <a:xfrm>
            <a:off x="2438400" y="2743200"/>
            <a:ext cx="762000" cy="0"/>
          </a:xfrm>
          <a:prstGeom prst="line">
            <a:avLst/>
          </a:prstGeom>
          <a:ln w="4445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4" name="Text Box 8"/>
          <p:cNvSpPr txBox="1"/>
          <p:nvPr/>
        </p:nvSpPr>
        <p:spPr>
          <a:xfrm>
            <a:off x="2362200" y="20574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东</a:t>
            </a:r>
          </a:p>
        </p:txBody>
      </p:sp>
      <p:sp>
        <p:nvSpPr>
          <p:cNvPr id="20489" name="Text Box 9"/>
          <p:cNvSpPr txBox="1"/>
          <p:nvPr/>
        </p:nvSpPr>
        <p:spPr>
          <a:xfrm>
            <a:off x="1295400" y="2305050"/>
            <a:ext cx="20859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我面向     ，</a:t>
            </a:r>
          </a:p>
        </p:txBody>
      </p:sp>
      <p:grpSp>
        <p:nvGrpSpPr>
          <p:cNvPr id="20490" name="Group 10"/>
          <p:cNvGrpSpPr/>
          <p:nvPr/>
        </p:nvGrpSpPr>
        <p:grpSpPr>
          <a:xfrm>
            <a:off x="1328738" y="2281238"/>
            <a:ext cx="2514600" cy="1052512"/>
            <a:chOff x="912" y="1872"/>
            <a:chExt cx="1584" cy="663"/>
          </a:xfrm>
        </p:grpSpPr>
        <p:sp>
          <p:nvSpPr>
            <p:cNvPr id="20494" name="Line 11"/>
            <p:cNvSpPr/>
            <p:nvPr/>
          </p:nvSpPr>
          <p:spPr>
            <a:xfrm>
              <a:off x="1920" y="2496"/>
              <a:ext cx="480" cy="0"/>
            </a:xfrm>
            <a:prstGeom prst="line">
              <a:avLst/>
            </a:prstGeom>
            <a:ln w="4445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Text Box 12"/>
            <p:cNvSpPr txBox="1"/>
            <p:nvPr/>
          </p:nvSpPr>
          <p:spPr>
            <a:xfrm>
              <a:off x="912" y="2208"/>
              <a:ext cx="124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的方向是</a:t>
              </a:r>
            </a:p>
          </p:txBody>
        </p:sp>
        <p:sp>
          <p:nvSpPr>
            <p:cNvPr id="20496" name="Text Box 13"/>
            <p:cNvSpPr txBox="1"/>
            <p:nvPr/>
          </p:nvSpPr>
          <p:spPr>
            <a:xfrm>
              <a:off x="1920" y="1872"/>
              <a:ext cx="57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背对</a:t>
              </a:r>
            </a:p>
          </p:txBody>
        </p:sp>
      </p:grpSp>
      <p:sp>
        <p:nvSpPr>
          <p:cNvPr id="39950" name="Text Box 14"/>
          <p:cNvSpPr txBox="1"/>
          <p:nvPr/>
        </p:nvSpPr>
        <p:spPr>
          <a:xfrm>
            <a:off x="2971800" y="26670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西。</a:t>
            </a:r>
          </a:p>
        </p:txBody>
      </p:sp>
      <p:sp>
        <p:nvSpPr>
          <p:cNvPr id="39953" name="Text Box 17"/>
          <p:cNvSpPr txBox="1"/>
          <p:nvPr/>
        </p:nvSpPr>
        <p:spPr>
          <a:xfrm>
            <a:off x="5715000" y="55626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39954" name="Text Box 18"/>
          <p:cNvSpPr txBox="1"/>
          <p:nvPr/>
        </p:nvSpPr>
        <p:spPr>
          <a:xfrm>
            <a:off x="6200775" y="6030913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南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50" grpId="0"/>
      <p:bldP spid="39953" grpId="0"/>
      <p:bldP spid="399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学校操场图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  <p:sp>
        <p:nvSpPr>
          <p:cNvPr id="21507" name="Rectangle 3"/>
          <p:cNvSpPr>
            <a:spLocks noGrp="1"/>
          </p:cNvSpPr>
          <p:nvPr>
            <p:ph type="body" sz="half" idx="1"/>
          </p:nvPr>
        </p:nvSpPr>
        <p:spPr>
          <a:xfrm>
            <a:off x="381000" y="304800"/>
            <a:ext cx="5181600" cy="838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  <a:buNone/>
            </a:pPr>
            <a:r>
              <a:rPr lang="zh-CN" altLang="en-US" b="1" dirty="0">
                <a:solidFill>
                  <a:srgbClr val="9900CC"/>
                </a:solidFill>
              </a:rPr>
              <a:t>图书馆在操场的哪个方向？</a:t>
            </a:r>
          </a:p>
        </p:txBody>
      </p:sp>
      <p:sp>
        <p:nvSpPr>
          <p:cNvPr id="21508" name="Rectangle 4"/>
          <p:cNvSpPr/>
          <p:nvPr/>
        </p:nvSpPr>
        <p:spPr>
          <a:xfrm>
            <a:off x="381000" y="228600"/>
            <a:ext cx="5703888" cy="83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0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图书馆在操场的东面。</a:t>
            </a:r>
          </a:p>
        </p:txBody>
      </p:sp>
      <p:sp>
        <p:nvSpPr>
          <p:cNvPr id="21509" name="Rectangle 5"/>
          <p:cNvSpPr/>
          <p:nvPr/>
        </p:nvSpPr>
        <p:spPr>
          <a:xfrm>
            <a:off x="8382000" y="2514600"/>
            <a:ext cx="7620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东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学校操场图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  <p:sp>
        <p:nvSpPr>
          <p:cNvPr id="22531" name="Rectangle 1027"/>
          <p:cNvSpPr>
            <a:spLocks noGrp="1"/>
          </p:cNvSpPr>
          <p:nvPr>
            <p:ph type="body" sz="half" idx="1"/>
          </p:nvPr>
        </p:nvSpPr>
        <p:spPr>
          <a:xfrm>
            <a:off x="381000" y="304800"/>
            <a:ext cx="6927850" cy="838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CC6600"/>
                </a:solidFill>
              </a:rPr>
              <a:t>体育馆在操场的哪个方向？</a:t>
            </a:r>
          </a:p>
        </p:txBody>
      </p:sp>
      <p:sp>
        <p:nvSpPr>
          <p:cNvPr id="22532" name="Rectangle 1028"/>
          <p:cNvSpPr/>
          <p:nvPr/>
        </p:nvSpPr>
        <p:spPr>
          <a:xfrm>
            <a:off x="250825" y="333375"/>
            <a:ext cx="6999288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体育馆在操场的西面。</a:t>
            </a:r>
          </a:p>
        </p:txBody>
      </p:sp>
      <p:sp>
        <p:nvSpPr>
          <p:cNvPr id="22533" name="Rectangle 1029"/>
          <p:cNvSpPr/>
          <p:nvPr/>
        </p:nvSpPr>
        <p:spPr>
          <a:xfrm>
            <a:off x="0" y="17526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西</a:t>
            </a:r>
          </a:p>
        </p:txBody>
      </p:sp>
      <p:sp>
        <p:nvSpPr>
          <p:cNvPr id="22534" name="Rectangle 1030"/>
          <p:cNvSpPr/>
          <p:nvPr/>
        </p:nvSpPr>
        <p:spPr>
          <a:xfrm>
            <a:off x="8153400" y="24384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东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学校操场图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  <p:sp>
        <p:nvSpPr>
          <p:cNvPr id="23555" name="Rectangle 1027"/>
          <p:cNvSpPr>
            <a:spLocks noGrp="1"/>
          </p:cNvSpPr>
          <p:nvPr>
            <p:ph type="body" sz="half" idx="1"/>
          </p:nvPr>
        </p:nvSpPr>
        <p:spPr>
          <a:xfrm>
            <a:off x="381000" y="304800"/>
            <a:ext cx="5181600" cy="838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  <a:buNone/>
            </a:pPr>
            <a:r>
              <a:rPr lang="zh-CN" altLang="en-US" b="1" dirty="0">
                <a:solidFill>
                  <a:srgbClr val="CC00CC"/>
                </a:solidFill>
              </a:rPr>
              <a:t>教学楼在操场的哪个方向？</a:t>
            </a:r>
          </a:p>
        </p:txBody>
      </p:sp>
      <p:sp>
        <p:nvSpPr>
          <p:cNvPr id="23556" name="Rectangle 1028"/>
          <p:cNvSpPr/>
          <p:nvPr/>
        </p:nvSpPr>
        <p:spPr>
          <a:xfrm>
            <a:off x="381000" y="228600"/>
            <a:ext cx="6135688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教学楼在操场的北面。</a:t>
            </a:r>
          </a:p>
        </p:txBody>
      </p:sp>
      <p:sp>
        <p:nvSpPr>
          <p:cNvPr id="23557" name="Rectangle 1029"/>
          <p:cNvSpPr/>
          <p:nvPr/>
        </p:nvSpPr>
        <p:spPr>
          <a:xfrm>
            <a:off x="5715000" y="6096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23558" name="Rectangle 1030"/>
          <p:cNvSpPr/>
          <p:nvPr/>
        </p:nvSpPr>
        <p:spPr>
          <a:xfrm>
            <a:off x="8153400" y="24384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东</a:t>
            </a:r>
          </a:p>
        </p:txBody>
      </p:sp>
      <p:sp>
        <p:nvSpPr>
          <p:cNvPr id="23559" name="Rectangle 1031"/>
          <p:cNvSpPr/>
          <p:nvPr/>
        </p:nvSpPr>
        <p:spPr>
          <a:xfrm>
            <a:off x="0" y="19050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西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学校操场图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  <p:sp>
        <p:nvSpPr>
          <p:cNvPr id="24579" name="Rectangle 1027"/>
          <p:cNvSpPr>
            <a:spLocks noGrp="1"/>
          </p:cNvSpPr>
          <p:nvPr>
            <p:ph type="body" sz="half" idx="1"/>
          </p:nvPr>
        </p:nvSpPr>
        <p:spPr>
          <a:xfrm>
            <a:off x="381000" y="304800"/>
            <a:ext cx="5181600" cy="838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  <a:buNone/>
            </a:pPr>
            <a:r>
              <a:rPr lang="zh-CN" altLang="en-US" b="1" dirty="0">
                <a:solidFill>
                  <a:srgbClr val="00CC00"/>
                </a:solidFill>
              </a:rPr>
              <a:t>大门在操场的哪个方向？</a:t>
            </a:r>
          </a:p>
        </p:txBody>
      </p:sp>
      <p:sp>
        <p:nvSpPr>
          <p:cNvPr id="27652" name="Rectangle 1028"/>
          <p:cNvSpPr/>
          <p:nvPr/>
        </p:nvSpPr>
        <p:spPr>
          <a:xfrm>
            <a:off x="228600" y="228600"/>
            <a:ext cx="51054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大门在操场的南面。</a:t>
            </a:r>
          </a:p>
        </p:txBody>
      </p:sp>
      <p:sp>
        <p:nvSpPr>
          <p:cNvPr id="27653" name="Rectangle 1029"/>
          <p:cNvSpPr/>
          <p:nvPr/>
        </p:nvSpPr>
        <p:spPr>
          <a:xfrm>
            <a:off x="4267200" y="57912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南</a:t>
            </a:r>
          </a:p>
        </p:txBody>
      </p:sp>
      <p:sp>
        <p:nvSpPr>
          <p:cNvPr id="24582" name="Rectangle 1030"/>
          <p:cNvSpPr/>
          <p:nvPr/>
        </p:nvSpPr>
        <p:spPr>
          <a:xfrm>
            <a:off x="8153400" y="24384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东</a:t>
            </a:r>
          </a:p>
        </p:txBody>
      </p:sp>
      <p:sp>
        <p:nvSpPr>
          <p:cNvPr id="24583" name="Rectangle 1031"/>
          <p:cNvSpPr/>
          <p:nvPr/>
        </p:nvSpPr>
        <p:spPr>
          <a:xfrm>
            <a:off x="0" y="19050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西</a:t>
            </a:r>
          </a:p>
        </p:txBody>
      </p:sp>
      <p:sp>
        <p:nvSpPr>
          <p:cNvPr id="24584" name="Rectangle 1032"/>
          <p:cNvSpPr/>
          <p:nvPr/>
        </p:nvSpPr>
        <p:spPr>
          <a:xfrm>
            <a:off x="5029200" y="152400"/>
            <a:ext cx="990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5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北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全屏显示(4:3)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黑体</vt:lpstr>
      <vt:lpstr>华文彩云</vt:lpstr>
      <vt:lpstr>华文新魏</vt:lpstr>
      <vt:lpstr>华文中宋</vt:lpstr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2004-01-14T04:40:26Z</dcterms:created>
  <dcterms:modified xsi:type="dcterms:W3CDTF">2023-01-16T18:38:34Z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7D55A7DE17B44D95B743217AF5520986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