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4" r:id="rId5"/>
    <p:sldId id="258" r:id="rId6"/>
    <p:sldId id="260" r:id="rId7"/>
    <p:sldId id="261" r:id="rId8"/>
    <p:sldId id="263" r:id="rId9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F276"/>
    <a:srgbClr val="98BCF6"/>
    <a:srgbClr val="D1F3FF"/>
    <a:srgbClr val="8F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130" d="100"/>
          <a:sy n="130" d="100"/>
        </p:scale>
        <p:origin x="-1074" y="-3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首页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双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dministrator\Desktop\图片\08582ba9e289685.jpg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3575" y="-12700"/>
            <a:ext cx="2130425" cy="249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6"/>
          <p:cNvSpPr txBox="1">
            <a:spLocks noChangeArrowheads="1"/>
          </p:cNvSpPr>
          <p:nvPr/>
        </p:nvSpPr>
        <p:spPr bwMode="auto">
          <a:xfrm>
            <a:off x="-8586" y="1033029"/>
            <a:ext cx="9144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  <a:buFontTx/>
              <a:buNone/>
              <a:defRPr/>
            </a:pP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Unit  7 </a:t>
            </a:r>
            <a:r>
              <a:rPr lang="en-US" altLang="zh-CN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  Seasons  </a:t>
            </a:r>
            <a:r>
              <a:rPr lang="zh-CN" alt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习题</a:t>
            </a:r>
            <a:endParaRPr lang="en-US" altLang="zh-CN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/>
              <a:ea typeface="黑体" panose="02010609060101010101" pitchFamily="49" charset="-122"/>
              <a:sym typeface="Times New Roman" panose="02020603050405020304"/>
            </a:endParaRPr>
          </a:p>
          <a:p>
            <a:pPr algn="ctr">
              <a:lnSpc>
                <a:spcPct val="150000"/>
              </a:lnSpc>
              <a:buFontTx/>
              <a:buNone/>
              <a:defRPr/>
            </a:pPr>
            <a:r>
              <a:rPr kumimoji="0"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第</a:t>
            </a:r>
            <a:r>
              <a:rPr kumimoji="0" lang="en-US" altLang="zh-C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6</a:t>
            </a:r>
            <a:r>
              <a:rPr kumimoji="0"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课时</a:t>
            </a:r>
            <a:endParaRPr kumimoji="0" lang="zh-CN" alt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/>
              <a:ea typeface="黑体" panose="02010609060101010101" pitchFamily="49" charset="-122"/>
              <a:sym typeface="Times New Roman" panose="020206030504050203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3867116"/>
            <a:ext cx="9135414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533400" y="628650"/>
            <a:ext cx="8229600" cy="405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  <a:buFontTx/>
              <a:buNone/>
              <a:defRPr/>
            </a:pPr>
            <a:r>
              <a:rPr lang="en-US" altLang="zh-CN" sz="23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Ⅰ. </a:t>
            </a:r>
            <a:r>
              <a:rPr lang="zh-CN" altLang="en-US" sz="23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根据句意、首字母及汉语提示完成单词。</a:t>
            </a:r>
          </a:p>
          <a:p>
            <a:pPr eaLnBrk="1" hangingPunct="1">
              <a:lnSpc>
                <a:spcPct val="140000"/>
              </a:lnSpc>
              <a:buFontTx/>
              <a:buNone/>
              <a:defRPr/>
            </a:pPr>
            <a:r>
              <a:rPr lang="en-US" altLang="zh-CN" sz="23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 It's e_______(</a:t>
            </a:r>
            <a:r>
              <a:rPr lang="zh-CN" altLang="en-US" sz="23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激动人心的</a:t>
            </a:r>
            <a:r>
              <a:rPr lang="en-US" altLang="zh-CN" sz="23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 for children to have a spring outing. </a:t>
            </a:r>
          </a:p>
          <a:p>
            <a:pPr eaLnBrk="1" hangingPunct="1">
              <a:lnSpc>
                <a:spcPct val="140000"/>
              </a:lnSpc>
              <a:buFontTx/>
              <a:buNone/>
              <a:defRPr/>
            </a:pPr>
            <a:r>
              <a:rPr lang="en-US" altLang="zh-CN" sz="23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 —How d________(</a:t>
            </a:r>
            <a:r>
              <a:rPr lang="zh-CN" altLang="en-US" sz="23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深的</a:t>
            </a:r>
            <a:r>
              <a:rPr lang="en-US" altLang="zh-CN" sz="23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 is this river?</a:t>
            </a:r>
          </a:p>
          <a:p>
            <a:pPr indent="0" eaLnBrk="1" hangingPunct="1">
              <a:lnSpc>
                <a:spcPct val="140000"/>
              </a:lnSpc>
              <a:buFontTx/>
              <a:buNone/>
              <a:defRPr/>
            </a:pPr>
            <a:r>
              <a:rPr lang="en-US" altLang="zh-CN" sz="23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—About five metres. You can't swim in the river. It's dangerous. </a:t>
            </a:r>
          </a:p>
          <a:p>
            <a:pPr eaLnBrk="1" hangingPunct="1">
              <a:lnSpc>
                <a:spcPct val="140000"/>
              </a:lnSpc>
              <a:buFontTx/>
              <a:buNone/>
              <a:defRPr/>
            </a:pPr>
            <a:r>
              <a:rPr lang="en-US" altLang="zh-CN" sz="23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3. The elephant is the largest animal on l________(</a:t>
            </a:r>
            <a:r>
              <a:rPr lang="zh-CN" altLang="en-US" sz="23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陆地</a:t>
            </a:r>
            <a:r>
              <a:rPr lang="en-US" altLang="zh-CN" sz="23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). </a:t>
            </a:r>
          </a:p>
          <a:p>
            <a:pPr eaLnBrk="1" hangingPunct="1">
              <a:lnSpc>
                <a:spcPct val="140000"/>
              </a:lnSpc>
              <a:buFontTx/>
              <a:buNone/>
              <a:defRPr/>
            </a:pPr>
            <a:r>
              <a:rPr lang="en-US" altLang="zh-CN" sz="23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4. Liu Ming's bedroom is untidy. The clothes are e_________(</a:t>
            </a:r>
            <a:r>
              <a:rPr lang="zh-CN" altLang="en-US" sz="23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到处</a:t>
            </a:r>
            <a:r>
              <a:rPr lang="en-US" altLang="zh-CN" sz="23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). </a:t>
            </a:r>
          </a:p>
          <a:p>
            <a:pPr eaLnBrk="1" hangingPunct="1">
              <a:lnSpc>
                <a:spcPct val="140000"/>
              </a:lnSpc>
              <a:buFontTx/>
              <a:buNone/>
              <a:defRPr/>
            </a:pPr>
            <a:r>
              <a:rPr lang="en-US" altLang="zh-CN" sz="23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5. The temperature is below zero and the lakes and rivers are f________(</a:t>
            </a:r>
            <a:r>
              <a:rPr lang="zh-CN" altLang="en-US" sz="23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结冰的</a:t>
            </a:r>
            <a:r>
              <a:rPr lang="en-US" altLang="zh-CN" sz="23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). 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368425" y="1204913"/>
            <a:ext cx="1004888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>
                <a:solidFill>
                  <a:srgbClr val="FF0000"/>
                </a:solidFill>
                <a:latin typeface="Times New Roman" panose="02020603050405020304" pitchFamily="18" charset="0"/>
              </a:rPr>
              <a:t>xciting</a:t>
            </a:r>
            <a:endParaRPr lang="zh-CN" altLang="en-US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916113" y="1692275"/>
            <a:ext cx="595312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>
                <a:solidFill>
                  <a:srgbClr val="FF0000"/>
                </a:solidFill>
                <a:latin typeface="Times New Roman" panose="02020603050405020304" pitchFamily="18" charset="0"/>
              </a:rPr>
              <a:t>eep</a:t>
            </a:r>
            <a:endParaRPr lang="zh-CN" alt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5268913" y="2671763"/>
            <a:ext cx="611187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>
                <a:solidFill>
                  <a:srgbClr val="FF0000"/>
                </a:solidFill>
                <a:latin typeface="Times New Roman" panose="02020603050405020304" pitchFamily="18" charset="0"/>
              </a:rPr>
              <a:t>and</a:t>
            </a:r>
            <a:endParaRPr lang="zh-CN" alt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6424613" y="3170238"/>
            <a:ext cx="1430337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>
                <a:solidFill>
                  <a:srgbClr val="FF0000"/>
                </a:solidFill>
                <a:latin typeface="Times New Roman" panose="02020603050405020304" pitchFamily="18" charset="0"/>
              </a:rPr>
              <a:t>verywhere</a:t>
            </a:r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996950" y="4143375"/>
            <a:ext cx="839788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>
                <a:solidFill>
                  <a:srgbClr val="FF0000"/>
                </a:solidFill>
                <a:latin typeface="Times New Roman" panose="02020603050405020304" pitchFamily="18" charset="0"/>
              </a:rPr>
              <a:t>rozen</a:t>
            </a:r>
            <a:endParaRPr lang="zh-CN" altLang="en-US"/>
          </a:p>
        </p:txBody>
      </p:sp>
      <p:pic>
        <p:nvPicPr>
          <p:cNvPr id="8" name="Picture 5" descr="C:\Users\Administrator\Desktop\基础巩固练.png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048000" y="133414"/>
            <a:ext cx="30480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685800" y="590550"/>
            <a:ext cx="8001000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Ⅱ. 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单项选择。</a:t>
            </a:r>
          </a:p>
          <a:p>
            <a:pPr eaLnBrk="1" hangingPunct="1"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6. Students often ________ mobile phones ________ play games instead of calling up their parents now. </a:t>
            </a:r>
          </a:p>
          <a:p>
            <a:pPr eaLnBrk="1" hangingPunct="1"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A. used; to      B. used; for       C. use; to       D. use; for</a:t>
            </a:r>
          </a:p>
          <a:p>
            <a:pPr eaLnBrk="1" hangingPunct="1"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7. (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中考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•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福建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)Don't ________ the waste paper. We can collect and recycle it. </a:t>
            </a:r>
          </a:p>
          <a:p>
            <a:pPr indent="0" eaLnBrk="1" hangingPunct="1"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—You're right. Everyone should be a greener person. </a:t>
            </a:r>
          </a:p>
          <a:p>
            <a:pPr eaLnBrk="1" hangingPunct="1"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A. blow away           B. put away          C. throw away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3352800" y="1217613"/>
            <a:ext cx="382588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3735388" y="2763838"/>
            <a:ext cx="38100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66750"/>
            <a:ext cx="7620000" cy="3859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3050" indent="-273050">
              <a:lnSpc>
                <a:spcPct val="17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8. ________ is necessary to take exercise every day. </a:t>
            </a:r>
          </a:p>
          <a:p>
            <a:pPr marL="273050" indent="-273050">
              <a:lnSpc>
                <a:spcPct val="17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A. That           B. It            C. This           D. One</a:t>
            </a:r>
          </a:p>
          <a:p>
            <a:pPr marL="273050" indent="-273050">
              <a:lnSpc>
                <a:spcPct val="17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9. Look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！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Some kids ________ stones ________ the window. </a:t>
            </a:r>
          </a:p>
          <a:p>
            <a:pPr marL="273050">
              <a:lnSpc>
                <a:spcPct val="17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throw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at                     B. threw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to</a:t>
            </a:r>
          </a:p>
          <a:p>
            <a:pPr marL="273050">
              <a:lnSpc>
                <a:spcPct val="17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C. are throwing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in          D. are throwing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at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628775" y="879475"/>
            <a:ext cx="382588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3897313" y="2130425"/>
            <a:ext cx="398462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42950"/>
            <a:ext cx="7924800" cy="2603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0850" indent="-450850">
              <a:lnSpc>
                <a:spcPct val="17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10. I looked for my mobile phone ________,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but I couldn't find it ________. </a:t>
            </a:r>
          </a:p>
          <a:p>
            <a:pPr marL="450850">
              <a:lnSpc>
                <a:spcPct val="17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anywhere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everywhere    B. somewhere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everywhere</a:t>
            </a:r>
          </a:p>
          <a:p>
            <a:pPr marL="450850">
              <a:lnSpc>
                <a:spcPct val="17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C. everywhere; anywhere      D. everywhere; somewhere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259388" y="933450"/>
            <a:ext cx="533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704850"/>
            <a:ext cx="8305800" cy="4229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55600" indent="-355600"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Ⅲ.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用所给词的适当形式填空。</a:t>
            </a:r>
          </a:p>
          <a:p>
            <a:pPr marL="450850" indent="-450850"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11. It's the most ________(excite) match of the world table tennis. </a:t>
            </a:r>
          </a:p>
          <a:p>
            <a:pPr marL="355600" indent="-355600"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12. Don't take the dictionary away. I ________(use) it. </a:t>
            </a:r>
          </a:p>
          <a:p>
            <a:pPr marL="355600" indent="-355600"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13. Most of the earth is ________(cover)by snow. </a:t>
            </a:r>
          </a:p>
          <a:p>
            <a:pPr marL="450850" indent="-450850"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14. The boy used to ________(throw) rubbish everywhere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but now he doesn't. </a:t>
            </a:r>
          </a:p>
          <a:p>
            <a:pPr marL="450850" indent="-450850"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15. The girl ________(scream) when she suddenly saw a snake in front of her. 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678113" y="1328738"/>
            <a:ext cx="113665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>
                <a:solidFill>
                  <a:srgbClr val="FF0000"/>
                </a:solidFill>
                <a:latin typeface="Times New Roman" panose="02020603050405020304" pitchFamily="18" charset="0"/>
              </a:rPr>
              <a:t>exciting</a:t>
            </a:r>
            <a:endParaRPr lang="zh-CN" altLang="en-US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5110163" y="1844675"/>
            <a:ext cx="1258887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>
                <a:solidFill>
                  <a:srgbClr val="FF0000"/>
                </a:solidFill>
                <a:latin typeface="Times New Roman" panose="02020603050405020304" pitchFamily="18" charset="0"/>
              </a:rPr>
              <a:t>am using</a:t>
            </a:r>
            <a:endParaRPr lang="zh-CN" alt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567113" y="2347913"/>
            <a:ext cx="1119187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>
                <a:solidFill>
                  <a:srgbClr val="FF0000"/>
                </a:solidFill>
                <a:latin typeface="Times New Roman" panose="02020603050405020304" pitchFamily="18" charset="0"/>
              </a:rPr>
              <a:t>covered</a:t>
            </a:r>
            <a:endParaRPr lang="zh-CN" alt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3219450" y="2871788"/>
            <a:ext cx="116840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>
                <a:solidFill>
                  <a:srgbClr val="FF0000"/>
                </a:solidFill>
                <a:latin typeface="Times New Roman" panose="02020603050405020304" pitchFamily="18" charset="0"/>
              </a:rPr>
              <a:t>throw</a:t>
            </a:r>
            <a:r>
              <a:rPr lang="zh-CN" altLang="en-US" sz="230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zh-CN" alt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998663" y="3890963"/>
            <a:ext cx="1374775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>
                <a:solidFill>
                  <a:srgbClr val="FF0000"/>
                </a:solidFill>
                <a:latin typeface="Times New Roman" panose="02020603050405020304" pitchFamily="18" charset="0"/>
              </a:rPr>
              <a:t> screamed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685800" y="685800"/>
            <a:ext cx="7924800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0850" indent="-450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Ⅳ.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根据汉语意思完成句子。</a:t>
            </a:r>
          </a:p>
          <a:p>
            <a:pPr eaLnBrk="1" hangingPunct="1">
              <a:lnSpc>
                <a:spcPct val="16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16.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哈尔滨的冬天通常被大雪覆盖。</a:t>
            </a:r>
          </a:p>
          <a:p>
            <a:pPr indent="0" eaLnBrk="1" hangingPunct="1">
              <a:lnSpc>
                <a:spcPct val="16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Everything is usually ________ ________ heavy snow in winter in Harbin. </a:t>
            </a:r>
          </a:p>
          <a:p>
            <a:pPr eaLnBrk="1" hangingPunct="1">
              <a:lnSpc>
                <a:spcPct val="16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17.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孩子们用苹果做水果沙拉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2400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6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The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children ________ apples to make ________ salads. 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3862388" y="2039938"/>
            <a:ext cx="2225675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>
                <a:solidFill>
                  <a:srgbClr val="FF0000"/>
                </a:solidFill>
                <a:latin typeface="Times New Roman" panose="02020603050405020304" pitchFamily="18" charset="0"/>
              </a:rPr>
              <a:t> covered          by</a:t>
            </a:r>
            <a:endParaRPr lang="zh-CN" altLang="en-US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114675" y="3790950"/>
            <a:ext cx="3806825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>
                <a:solidFill>
                  <a:srgbClr val="FF0000"/>
                </a:solidFill>
                <a:latin typeface="Times New Roman" panose="02020603050405020304" pitchFamily="18" charset="0"/>
              </a:rPr>
              <a:t>use</a:t>
            </a:r>
            <a:r>
              <a:rPr lang="zh-CN" altLang="en-US" sz="2300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                 </a:t>
            </a:r>
            <a:r>
              <a:rPr lang="en-US" altLang="zh-CN" sz="2300">
                <a:solidFill>
                  <a:srgbClr val="FF0000"/>
                </a:solidFill>
                <a:latin typeface="Times New Roman" panose="02020603050405020304" pitchFamily="18" charset="0"/>
              </a:rPr>
              <a:t>fruit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矩形 1"/>
          <p:cNvSpPr>
            <a:spLocks noChangeArrowheads="1"/>
          </p:cNvSpPr>
          <p:nvPr/>
        </p:nvSpPr>
        <p:spPr bwMode="auto">
          <a:xfrm>
            <a:off x="762000" y="590550"/>
            <a:ext cx="8001000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18.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我喜欢今年的艺术节。</a:t>
            </a:r>
          </a:p>
          <a:p>
            <a:pPr indent="450850"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like the ________ ________ of this year. </a:t>
            </a:r>
          </a:p>
          <a:p>
            <a:pPr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19.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南通春天的温度通常在零度以上。</a:t>
            </a:r>
          </a:p>
          <a:p>
            <a:pPr marL="450850"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temperature usually stays ________ ________ in spring in Nantong. </a:t>
            </a:r>
          </a:p>
          <a:p>
            <a:pPr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20.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早晨会是晴朗的，但下午将转多云。</a:t>
            </a:r>
          </a:p>
          <a:p>
            <a:pPr marL="450850"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 will be sunny in the morning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but it will ______ ______  in the afternoon.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819400" y="1200150"/>
            <a:ext cx="210185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>
                <a:solidFill>
                  <a:srgbClr val="FF0000"/>
                </a:solidFill>
                <a:latin typeface="Times New Roman" panose="02020603050405020304" pitchFamily="18" charset="0"/>
              </a:rPr>
              <a:t>Art        Festival</a:t>
            </a:r>
            <a:endParaRPr lang="zh-CN" altLang="en-US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5275263" y="2251075"/>
            <a:ext cx="1912937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>
                <a:solidFill>
                  <a:srgbClr val="FF0000"/>
                </a:solidFill>
                <a:latin typeface="Times New Roman" panose="02020603050405020304" pitchFamily="18" charset="0"/>
              </a:rPr>
              <a:t>above       zero</a:t>
            </a:r>
            <a:endParaRPr lang="zh-CN" alt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6781800" y="3790950"/>
            <a:ext cx="1830388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>
                <a:solidFill>
                  <a:srgbClr val="FF0000"/>
                </a:solidFill>
                <a:latin typeface="Times New Roman" panose="02020603050405020304" pitchFamily="18" charset="0"/>
              </a:rPr>
              <a:t>turn     cloudy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 主题​​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主题​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主题​​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526</Words>
  <Application>Microsoft Office PowerPoint</Application>
  <PresentationFormat>全屏显示(16:9)</PresentationFormat>
  <Paragraphs>61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2018-04-27T09:43:00Z</dcterms:created>
  <dcterms:modified xsi:type="dcterms:W3CDTF">2023-01-16T18:38:55Z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467E900390744C5A98F7C838CF76DEC4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