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25" r:id="rId2"/>
    <p:sldId id="356" r:id="rId3"/>
    <p:sldId id="357" r:id="rId4"/>
    <p:sldId id="354" r:id="rId5"/>
    <p:sldId id="355" r:id="rId6"/>
    <p:sldId id="331" r:id="rId7"/>
    <p:sldId id="330" r:id="rId8"/>
    <p:sldId id="337" r:id="rId9"/>
    <p:sldId id="332" r:id="rId10"/>
    <p:sldId id="333" r:id="rId11"/>
    <p:sldId id="334" r:id="rId12"/>
    <p:sldId id="342" r:id="rId13"/>
    <p:sldId id="338" r:id="rId14"/>
    <p:sldId id="339" r:id="rId15"/>
    <p:sldId id="335" r:id="rId16"/>
    <p:sldId id="343" r:id="rId17"/>
    <p:sldId id="344" r:id="rId18"/>
    <p:sldId id="345" r:id="rId19"/>
    <p:sldId id="346" r:id="rId20"/>
    <p:sldId id="347" r:id="rId21"/>
    <p:sldId id="348" r:id="rId22"/>
    <p:sldId id="349" r:id="rId23"/>
    <p:sldId id="350" r:id="rId24"/>
    <p:sldId id="351" r:id="rId25"/>
    <p:sldId id="352" r:id="rId26"/>
    <p:sldId id="353" r:id="rId27"/>
    <p:sldId id="340" r:id="rId2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60093"/>
    <a:srgbClr val="FAFD7D"/>
    <a:srgbClr val="747404"/>
    <a:srgbClr val="767602"/>
    <a:srgbClr val="6B5B0D"/>
    <a:srgbClr val="6A6F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91" autoAdjust="0"/>
    <p:restoredTop sz="94614" autoAdjust="0"/>
  </p:normalViewPr>
  <p:slideViewPr>
    <p:cSldViewPr>
      <p:cViewPr varScale="1">
        <p:scale>
          <a:sx n="108" d="100"/>
          <a:sy n="108" d="100"/>
        </p:scale>
        <p:origin x="-10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4DF51-536E-4346-B06E-27F6E740916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1FFB0-BA33-4900-8BC6-33E7D1D49AF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1FFB0-BA33-4900-8BC6-33E7D1D49AF6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4600" y="3962400"/>
            <a:ext cx="5638800" cy="1295400"/>
          </a:xfrm>
        </p:spPr>
        <p:txBody>
          <a:bodyPr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486400"/>
            <a:ext cx="5638800" cy="6096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5F6E8-3BF0-474C-8908-C12EAE6288D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85B4B-7098-40FB-AF01-06FC9E59B0B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0BB8C-4D98-4450-A13B-B4BE6DFF1E2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72250" y="90488"/>
            <a:ext cx="203835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90488"/>
            <a:ext cx="5962650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27CC9-44CB-4EDE-9FC2-BE928B27B47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90800" y="90488"/>
            <a:ext cx="6019800" cy="11906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4000500" cy="4572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000500" cy="4572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332E1-F2B6-41E2-8D55-041A67DD11C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90800" y="90488"/>
            <a:ext cx="6019800" cy="11906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371600"/>
            <a:ext cx="8153400" cy="45720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28194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267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7315200" y="6248400"/>
            <a:ext cx="12954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105796-B363-4D07-A1B7-1D566B6751E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标题，内容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90800" y="90488"/>
            <a:ext cx="6019800" cy="11906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00500" cy="4572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610100" y="1371600"/>
            <a:ext cx="4000500" cy="45720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28194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267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7315200" y="6248400"/>
            <a:ext cx="12954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E00CA32-9418-491F-9E99-57E7436D7BC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75782-95FD-4482-8A42-B0C4F775759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552FA-18F7-4AD8-8C06-5A703740973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005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10100" y="1371600"/>
            <a:ext cx="40005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0CC0B-B81D-4BCF-BFA7-9D9C6FC65D7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7B975-9B65-4D1B-A02D-7F46EE16877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88664-D1D2-4E1B-A7AE-EF4C278E3A4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8AE09-7BD5-473B-B96B-ED1334A74A4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0B4C9-462D-44C8-A675-58E186E67BA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90800" y="90488"/>
            <a:ext cx="6019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15340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194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0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67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0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152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5ED723E3-39D2-4B46-8BA7-0C891BD705B1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Tahoma" panose="020B060403050404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1114" y="764704"/>
            <a:ext cx="7056437" cy="792088"/>
          </a:xfrm>
        </p:spPr>
        <p:txBody>
          <a:bodyPr/>
          <a:lstStyle/>
          <a:p>
            <a:pPr algn="ctr" eaLnBrk="1" hangingPunct="1"/>
            <a:r>
              <a:rPr lang="en-US" altLang="zh-CN" sz="4000" b="1" dirty="0" smtClean="0"/>
              <a:t>Module 1  My classmates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678171" y="2348880"/>
            <a:ext cx="776366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5400" b="1" dirty="0"/>
              <a:t>Unit3 Language in use.</a:t>
            </a:r>
          </a:p>
        </p:txBody>
      </p:sp>
      <p:sp>
        <p:nvSpPr>
          <p:cNvPr id="7" name="矩形 6"/>
          <p:cNvSpPr/>
          <p:nvPr/>
        </p:nvSpPr>
        <p:spPr>
          <a:xfrm>
            <a:off x="2912758" y="556517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6013" y="1365250"/>
            <a:ext cx="5543550" cy="5445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solidFill>
                  <a:srgbClr val="000000"/>
                </a:solidFill>
              </a:rPr>
              <a:t>3. I </a:t>
            </a:r>
            <a:r>
              <a:rPr lang="en-US" altLang="zh-CN" sz="2800" dirty="0">
                <a:solidFill>
                  <a:srgbClr val="FF0000"/>
                </a:solidFill>
              </a:rPr>
              <a:t>am </a:t>
            </a:r>
            <a:r>
              <a:rPr lang="en-US" altLang="zh-CN" sz="2800" dirty="0">
                <a:solidFill>
                  <a:srgbClr val="000000"/>
                </a:solidFill>
              </a:rPr>
              <a:t>in Class 3. </a:t>
            </a:r>
            <a:r>
              <a:rPr lang="zh-CN" altLang="en-US" sz="2800" dirty="0">
                <a:solidFill>
                  <a:srgbClr val="000000"/>
                </a:solidFill>
              </a:rPr>
              <a:t>我在三班。</a:t>
            </a:r>
          </a:p>
        </p:txBody>
      </p:sp>
      <p:sp>
        <p:nvSpPr>
          <p:cNvPr id="10243" name="右弧形箭头 2"/>
          <p:cNvSpPr>
            <a:spLocks noChangeArrowheads="1"/>
          </p:cNvSpPr>
          <p:nvPr/>
        </p:nvSpPr>
        <p:spPr bwMode="auto">
          <a:xfrm>
            <a:off x="6011863" y="2060575"/>
            <a:ext cx="719137" cy="998538"/>
          </a:xfrm>
          <a:prstGeom prst="curvedLeftArrow">
            <a:avLst>
              <a:gd name="adj1" fmla="val 25032"/>
              <a:gd name="adj2" fmla="val 50051"/>
              <a:gd name="adj3" fmla="val 25000"/>
            </a:avLst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1619250" y="2341563"/>
            <a:ext cx="3673475" cy="1092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FF0000"/>
                </a:solidFill>
              </a:rPr>
              <a:t>Are</a:t>
            </a:r>
            <a:r>
              <a:rPr lang="en-US" altLang="zh-CN" sz="3200" dirty="0">
                <a:solidFill>
                  <a:srgbClr val="000000"/>
                </a:solidFill>
              </a:rPr>
              <a:t> you in Class 3. </a:t>
            </a:r>
            <a:r>
              <a:rPr lang="zh-CN" altLang="en-US" sz="3200" dirty="0">
                <a:solidFill>
                  <a:srgbClr val="000000"/>
                </a:solidFill>
              </a:rPr>
              <a:t>你是三班的吗？</a:t>
            </a:r>
          </a:p>
        </p:txBody>
      </p:sp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1116013" y="3573463"/>
            <a:ext cx="28797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4. I </a:t>
            </a:r>
            <a:r>
              <a:rPr lang="en-US" altLang="zh-CN" sz="3200" dirty="0">
                <a:solidFill>
                  <a:schemeClr val="accent1"/>
                </a:solidFill>
              </a:rPr>
              <a:t>am </a:t>
            </a:r>
            <a:r>
              <a:rPr lang="en-US" altLang="zh-CN" sz="3200" dirty="0"/>
              <a:t>happy. </a:t>
            </a:r>
            <a:r>
              <a:rPr lang="zh-CN" altLang="en-US" sz="3200" dirty="0"/>
              <a:t>我很幸福。</a:t>
            </a:r>
          </a:p>
        </p:txBody>
      </p:sp>
      <p:sp>
        <p:nvSpPr>
          <p:cNvPr id="10246" name="右弧形箭头 5"/>
          <p:cNvSpPr>
            <a:spLocks noChangeArrowheads="1"/>
          </p:cNvSpPr>
          <p:nvPr/>
        </p:nvSpPr>
        <p:spPr bwMode="auto">
          <a:xfrm>
            <a:off x="4140200" y="4076700"/>
            <a:ext cx="576263" cy="1039813"/>
          </a:xfrm>
          <a:prstGeom prst="curvedLeftArrow">
            <a:avLst>
              <a:gd name="adj1" fmla="val 25003"/>
              <a:gd name="adj2" fmla="val 49997"/>
              <a:gd name="adj3" fmla="val 25000"/>
            </a:avLst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223" name="TextBox 6"/>
          <p:cNvSpPr txBox="1">
            <a:spLocks noChangeArrowheads="1"/>
          </p:cNvSpPr>
          <p:nvPr/>
        </p:nvSpPr>
        <p:spPr bwMode="auto">
          <a:xfrm>
            <a:off x="971550" y="4508500"/>
            <a:ext cx="28797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chemeClr val="accent1"/>
                </a:solidFill>
              </a:rPr>
              <a:t>Are </a:t>
            </a:r>
            <a:r>
              <a:rPr lang="en-US" altLang="zh-CN" sz="3200" dirty="0"/>
              <a:t>you happy?</a:t>
            </a:r>
            <a:r>
              <a:rPr lang="zh-CN" altLang="en-US" sz="3200" dirty="0"/>
              <a:t>你幸福吗？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2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692696"/>
            <a:ext cx="3456384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be</a:t>
            </a:r>
            <a:r>
              <a:rPr lang="zh-CN" altLang="en-US" sz="3200" dirty="0"/>
              <a:t>的否定形式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00113" y="1341438"/>
            <a:ext cx="6769100" cy="6175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dirty="0"/>
              <a:t>在</a:t>
            </a:r>
            <a:r>
              <a:rPr lang="en-US" altLang="zh-CN" sz="3200" dirty="0"/>
              <a:t>be</a:t>
            </a:r>
            <a:r>
              <a:rPr lang="zh-CN" altLang="en-US" sz="3200" dirty="0"/>
              <a:t>后直接加</a:t>
            </a:r>
            <a:r>
              <a:rPr lang="en-US" altLang="zh-CN" sz="3200" dirty="0"/>
              <a:t>not</a:t>
            </a:r>
            <a:r>
              <a:rPr lang="zh-CN" altLang="en-US" sz="3200" dirty="0"/>
              <a:t>（可以缩写）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3850" y="2852738"/>
            <a:ext cx="8569325" cy="10668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She </a:t>
            </a:r>
            <a:r>
              <a:rPr lang="en-US" altLang="zh-CN" sz="3200" dirty="0">
                <a:solidFill>
                  <a:srgbClr val="007EEA"/>
                </a:solidFill>
              </a:rPr>
              <a:t>is</a:t>
            </a:r>
            <a:r>
              <a:rPr lang="en-US" altLang="zh-CN" sz="3200" dirty="0"/>
              <a:t> Chinese.              She </a:t>
            </a:r>
            <a:r>
              <a:rPr lang="en-US" altLang="zh-CN" sz="3200" dirty="0">
                <a:solidFill>
                  <a:srgbClr val="007EEA"/>
                </a:solidFill>
              </a:rPr>
              <a:t>is not </a:t>
            </a:r>
            <a:r>
              <a:rPr lang="en-US" altLang="zh-CN" sz="3200" dirty="0"/>
              <a:t>(</a:t>
            </a:r>
            <a:r>
              <a:rPr lang="en-US" altLang="zh-CN" sz="3200" dirty="0">
                <a:solidFill>
                  <a:srgbClr val="007EEA"/>
                </a:solidFill>
              </a:rPr>
              <a:t>isn’t</a:t>
            </a:r>
            <a:r>
              <a:rPr lang="en-US" altLang="zh-CN" sz="3200" dirty="0"/>
              <a:t>) Chinese</a:t>
            </a:r>
            <a:r>
              <a:rPr lang="en-US" altLang="zh-CN" sz="2800" dirty="0"/>
              <a:t>.</a:t>
            </a:r>
            <a:endParaRPr lang="zh-CN" altLang="en-US" sz="2800" dirty="0"/>
          </a:p>
        </p:txBody>
      </p:sp>
      <p:cxnSp>
        <p:nvCxnSpPr>
          <p:cNvPr id="11271" name="直接箭头连接符 5"/>
          <p:cNvCxnSpPr>
            <a:cxnSpLocks noChangeShapeType="1"/>
          </p:cNvCxnSpPr>
          <p:nvPr/>
        </p:nvCxnSpPr>
        <p:spPr bwMode="auto">
          <a:xfrm>
            <a:off x="3708400" y="3141663"/>
            <a:ext cx="576263" cy="0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73" name="TextBox 8"/>
          <p:cNvSpPr txBox="1">
            <a:spLocks noChangeArrowheads="1"/>
          </p:cNvSpPr>
          <p:nvPr/>
        </p:nvSpPr>
        <p:spPr bwMode="auto">
          <a:xfrm>
            <a:off x="179388" y="4005263"/>
            <a:ext cx="35290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/>
              <a:t>They </a:t>
            </a:r>
            <a:r>
              <a:rPr lang="en-US" altLang="zh-CN" sz="2800" dirty="0">
                <a:solidFill>
                  <a:srgbClr val="FF0000"/>
                </a:solidFill>
              </a:rPr>
              <a:t>are </a:t>
            </a:r>
            <a:r>
              <a:rPr lang="en-US" altLang="zh-CN" sz="2800" dirty="0"/>
              <a:t>in Class 2.</a:t>
            </a:r>
            <a:endParaRPr lang="zh-CN" altLang="en-US" sz="2800" dirty="0"/>
          </a:p>
        </p:txBody>
      </p:sp>
      <p:cxnSp>
        <p:nvCxnSpPr>
          <p:cNvPr id="11274" name="直接箭头连接符 10"/>
          <p:cNvCxnSpPr>
            <a:cxnSpLocks noChangeShapeType="1"/>
          </p:cNvCxnSpPr>
          <p:nvPr/>
        </p:nvCxnSpPr>
        <p:spPr bwMode="auto">
          <a:xfrm>
            <a:off x="3779838" y="4149725"/>
            <a:ext cx="647700" cy="0"/>
          </a:xfrm>
          <a:prstGeom prst="straightConnector1">
            <a:avLst/>
          </a:prstGeom>
          <a:noFill/>
          <a:ln w="12700" cap="sq" algn="ctr">
            <a:solidFill>
              <a:schemeClr val="tx1"/>
            </a:solidFill>
            <a:round/>
            <a:headEnd type="none" w="sm" len="sm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51" name="TextBox 11"/>
          <p:cNvSpPr txBox="1">
            <a:spLocks noChangeArrowheads="1"/>
          </p:cNvSpPr>
          <p:nvPr/>
        </p:nvSpPr>
        <p:spPr bwMode="auto">
          <a:xfrm>
            <a:off x="4535488" y="3860800"/>
            <a:ext cx="460851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/>
              <a:t>They </a:t>
            </a:r>
            <a:r>
              <a:rPr lang="en-US" altLang="zh-CN" sz="2800" dirty="0">
                <a:solidFill>
                  <a:srgbClr val="FF0000"/>
                </a:solidFill>
              </a:rPr>
              <a:t>are not</a:t>
            </a:r>
            <a:r>
              <a:rPr lang="en-US" altLang="zh-CN" sz="2800" dirty="0"/>
              <a:t>( </a:t>
            </a:r>
            <a:r>
              <a:rPr lang="en-US" altLang="zh-CN" sz="2800" dirty="0">
                <a:solidFill>
                  <a:srgbClr val="FF0000"/>
                </a:solidFill>
              </a:rPr>
              <a:t>aren’</a:t>
            </a:r>
            <a:r>
              <a:rPr lang="en-US" altLang="zh-CN" sz="2800" dirty="0"/>
              <a:t>t) in Class 2.</a:t>
            </a:r>
            <a:endParaRPr lang="zh-CN" alt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940425" y="3429000"/>
            <a:ext cx="2160588" cy="4222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>
                <a:solidFill>
                  <a:srgbClr val="000000"/>
                </a:solidFill>
              </a:rPr>
              <a:t>括号内为缩写</a:t>
            </a:r>
          </a:p>
        </p:txBody>
      </p:sp>
      <p:sp>
        <p:nvSpPr>
          <p:cNvPr id="11278" name="TextBox 15"/>
          <p:cNvSpPr txBox="1">
            <a:spLocks noChangeArrowheads="1"/>
          </p:cNvSpPr>
          <p:nvPr/>
        </p:nvSpPr>
        <p:spPr bwMode="auto">
          <a:xfrm>
            <a:off x="468313" y="5010150"/>
            <a:ext cx="25193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620713" y="5012871"/>
            <a:ext cx="5246687" cy="5794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0000FF"/>
                </a:solidFill>
              </a:rPr>
              <a:t>Are</a:t>
            </a:r>
            <a:r>
              <a:rPr lang="en-US" altLang="zh-CN" sz="3200" dirty="0"/>
              <a:t> you Tom?</a:t>
            </a:r>
            <a:r>
              <a:rPr lang="zh-CN" altLang="en-US" sz="3200" dirty="0"/>
              <a:t>你是汤姆吗？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4213" y="5532438"/>
            <a:ext cx="3743325" cy="57943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No, I </a:t>
            </a:r>
            <a:r>
              <a:rPr lang="en-US" altLang="zh-CN" sz="3200" dirty="0">
                <a:solidFill>
                  <a:srgbClr val="0000FF"/>
                </a:solidFill>
              </a:rPr>
              <a:t>am not.</a:t>
            </a:r>
            <a:r>
              <a:rPr lang="en-US" altLang="zh-CN" sz="3200" dirty="0">
                <a:solidFill>
                  <a:srgbClr val="B2E389"/>
                </a:solidFill>
              </a:rPr>
              <a:t> .</a:t>
            </a:r>
            <a:endParaRPr lang="zh-CN" alt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1073969" y="2275359"/>
            <a:ext cx="3808040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 dirty="0">
                <a:solidFill>
                  <a:srgbClr val="FFFFFF"/>
                </a:solidFill>
              </a:rPr>
              <a:t>注意：</a:t>
            </a:r>
            <a:r>
              <a:rPr lang="en-US" altLang="zh-CN" sz="2000" b="1" dirty="0">
                <a:solidFill>
                  <a:srgbClr val="FFFFFF"/>
                </a:solidFill>
              </a:rPr>
              <a:t>am not </a:t>
            </a:r>
            <a:r>
              <a:rPr lang="zh-CN" altLang="en-US" sz="2000" b="1" dirty="0">
                <a:solidFill>
                  <a:srgbClr val="FFFFFF"/>
                </a:solidFill>
              </a:rPr>
              <a:t>一般不缩写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251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755650" y="2349500"/>
            <a:ext cx="7632700" cy="345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I am = I’m                You are = You’re</a:t>
            </a:r>
          </a:p>
          <a:p>
            <a:pPr eaLnBrk="1" hangingPunct="1">
              <a:lnSpc>
                <a:spcPct val="12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He is = He’s              She is = She’s</a:t>
            </a:r>
          </a:p>
          <a:p>
            <a:pPr eaLnBrk="1" hangingPunct="1">
              <a:lnSpc>
                <a:spcPct val="12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What is= What’s      It is = It’s </a:t>
            </a:r>
          </a:p>
          <a:p>
            <a:pPr eaLnBrk="1" hangingPunct="1">
              <a:lnSpc>
                <a:spcPct val="12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is not = isn’t              are not = aren’t</a:t>
            </a:r>
          </a:p>
          <a:p>
            <a:pPr eaLnBrk="1" hangingPunct="1">
              <a:lnSpc>
                <a:spcPct val="120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My name is = My name’s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900113" y="981075"/>
            <a:ext cx="7200900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/>
            <a:r>
              <a:rPr kumimoji="1" lang="zh-CN" altLang="en-US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注意</a:t>
            </a:r>
            <a:r>
              <a:rPr kumimoji="1"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: </a:t>
            </a:r>
            <a:r>
              <a:rPr kumimoji="1" lang="en-US" altLang="en-US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②</a:t>
            </a:r>
            <a:r>
              <a:rPr kumimoji="1" lang="en-US" altLang="zh-CN" sz="36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 </a:t>
            </a:r>
            <a:r>
              <a:rPr kumimoji="1"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be</a:t>
            </a:r>
            <a:r>
              <a:rPr kumimoji="1" lang="zh-CN" altLang="en-US" sz="36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动词</a:t>
            </a:r>
            <a:r>
              <a:rPr kumimoji="1"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am</a:t>
            </a:r>
            <a:r>
              <a:rPr kumimoji="1" lang="zh-CN" altLang="en-US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，</a:t>
            </a:r>
            <a:r>
              <a:rPr kumimoji="1"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is</a:t>
            </a:r>
            <a:r>
              <a:rPr kumimoji="1" lang="zh-CN" altLang="en-US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，</a:t>
            </a:r>
            <a:r>
              <a:rPr kumimoji="1"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are</a:t>
            </a:r>
            <a:r>
              <a:rPr kumimoji="1" lang="zh-CN" altLang="en-US" sz="36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与其前</a:t>
            </a:r>
          </a:p>
          <a:p>
            <a:pPr marL="342900" indent="-342900"/>
            <a:r>
              <a:rPr kumimoji="1" lang="zh-CN" altLang="en-US" sz="36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后词的合写。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389438" y="376238"/>
            <a:ext cx="2581275" cy="736600"/>
          </a:xfrm>
          <a:solidFill>
            <a:srgbClr val="FF3399"/>
          </a:solidFill>
        </p:spPr>
        <p:txBody>
          <a:bodyPr/>
          <a:lstStyle/>
          <a:p>
            <a:r>
              <a:rPr lang="zh-CN" altLang="en-US" sz="3200" b="0" smtClean="0">
                <a:solidFill>
                  <a:schemeClr val="bg1"/>
                </a:solidFill>
              </a:rPr>
              <a:t>一般现在时</a:t>
            </a:r>
          </a:p>
        </p:txBody>
      </p:sp>
      <p:sp>
        <p:nvSpPr>
          <p:cNvPr id="27651" name="AutoShape 3"/>
          <p:cNvSpPr/>
          <p:nvPr/>
        </p:nvSpPr>
        <p:spPr bwMode="auto">
          <a:xfrm>
            <a:off x="3995738" y="3716338"/>
            <a:ext cx="287337" cy="2087562"/>
          </a:xfrm>
          <a:prstGeom prst="leftBrace">
            <a:avLst>
              <a:gd name="adj1" fmla="val 60543"/>
              <a:gd name="adj2" fmla="val 50000"/>
            </a:avLst>
          </a:prstGeom>
          <a:noFill/>
          <a:ln w="9525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684213" y="4292600"/>
            <a:ext cx="33131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3333FF"/>
                </a:solidFill>
              </a:rPr>
              <a:t>肯定句</a:t>
            </a:r>
            <a:r>
              <a:rPr lang="en-US" altLang="zh-CN" sz="3600" b="1">
                <a:solidFill>
                  <a:srgbClr val="3333FF"/>
                </a:solidFill>
              </a:rPr>
              <a:t>:</a:t>
            </a:r>
            <a:r>
              <a:rPr lang="en-US" altLang="zh-CN" sz="3600" b="1">
                <a:solidFill>
                  <a:srgbClr val="FF3300"/>
                </a:solidFill>
              </a:rPr>
              <a:t> </a:t>
            </a:r>
            <a:r>
              <a:rPr lang="zh-CN" altLang="en-US" sz="3600" b="1"/>
              <a:t>主</a:t>
            </a:r>
            <a:r>
              <a:rPr lang="en-US" altLang="zh-CN" sz="3600" b="1">
                <a:latin typeface="Times New Roman" panose="02020603050405020304" pitchFamily="18" charset="0"/>
              </a:rPr>
              <a:t>+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 be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4356100" y="3573463"/>
            <a:ext cx="86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am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4500563" y="4365625"/>
            <a:ext cx="27352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is     + …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4356100" y="5229225"/>
            <a:ext cx="936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are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827088" y="2420938"/>
            <a:ext cx="71802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3600" b="1">
                <a:latin typeface="Times New Roman" panose="02020603050405020304" pitchFamily="18" charset="0"/>
              </a:rPr>
              <a:t> 用来表示人或事物的性质、状态。</a:t>
            </a:r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755650" y="1557338"/>
            <a:ext cx="1584325" cy="641350"/>
          </a:xfrm>
          <a:prstGeom prst="rect">
            <a:avLst/>
          </a:prstGeom>
          <a:solidFill>
            <a:srgbClr val="CC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zh-CN" altLang="en-US" sz="3600" b="1">
                <a:solidFill>
                  <a:schemeClr val="bg1"/>
                </a:solidFill>
                <a:latin typeface="Times New Roman" panose="02020603050405020304" pitchFamily="18" charset="0"/>
              </a:rPr>
              <a:t>定义：</a:t>
            </a:r>
          </a:p>
        </p:txBody>
      </p:sp>
      <p:sp>
        <p:nvSpPr>
          <p:cNvPr id="27658" name="Rectangle 10"/>
          <p:cNvSpPr>
            <a:spLocks noChangeArrowheads="1"/>
          </p:cNvSpPr>
          <p:nvPr/>
        </p:nvSpPr>
        <p:spPr bwMode="auto">
          <a:xfrm>
            <a:off x="755650" y="3357563"/>
            <a:ext cx="1584325" cy="641350"/>
          </a:xfrm>
          <a:prstGeom prst="rect">
            <a:avLst/>
          </a:prstGeom>
          <a:solidFill>
            <a:srgbClr val="CC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zh-CN" altLang="en-US" sz="3600" b="1">
                <a:solidFill>
                  <a:schemeClr val="bg1"/>
                </a:solidFill>
                <a:latin typeface="Times New Roman" panose="02020603050405020304" pitchFamily="18" charset="0"/>
              </a:rPr>
              <a:t>构成：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nimBg="1"/>
      <p:bldP spid="27651" grpId="0" animBg="1"/>
      <p:bldP spid="27652" grpId="0"/>
      <p:bldP spid="27653" grpId="0"/>
      <p:bldP spid="27654" grpId="0"/>
      <p:bldP spid="27655" grpId="0"/>
      <p:bldP spid="27656" grpId="0"/>
      <p:bldP spid="27657" grpId="0" animBg="1"/>
      <p:bldP spid="2765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692275" y="1222375"/>
            <a:ext cx="6408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否定句</a:t>
            </a: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:</a:t>
            </a:r>
            <a:r>
              <a:rPr lang="en-US" altLang="zh-CN" sz="3600" b="1">
                <a:latin typeface="Times New Roman" panose="02020603050405020304" pitchFamily="18" charset="0"/>
              </a:rPr>
              <a:t> </a:t>
            </a:r>
            <a:r>
              <a:rPr lang="zh-CN" altLang="en-US" sz="3600" b="1">
                <a:latin typeface="Times New Roman" panose="02020603050405020304" pitchFamily="18" charset="0"/>
              </a:rPr>
              <a:t>主 </a:t>
            </a:r>
            <a:r>
              <a:rPr lang="en-US" altLang="zh-CN" sz="3600" b="1">
                <a:latin typeface="Times New Roman" panose="02020603050405020304" pitchFamily="18" charset="0"/>
              </a:rPr>
              <a:t>+ 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be</a:t>
            </a:r>
            <a:r>
              <a:rPr lang="en-US" altLang="zh-CN" sz="3600" b="1">
                <a:latin typeface="Times New Roman" panose="02020603050405020304" pitchFamily="18" charset="0"/>
              </a:rPr>
              <a:t> + not + …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827088" y="2014538"/>
            <a:ext cx="51133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一般疑问句</a:t>
            </a: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:</a:t>
            </a:r>
            <a:r>
              <a:rPr lang="en-US" altLang="zh-CN" sz="3600" b="1"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Be</a:t>
            </a:r>
            <a:r>
              <a:rPr lang="en-US" altLang="zh-CN" sz="3600" b="1">
                <a:latin typeface="Times New Roman" panose="02020603050405020304" pitchFamily="18" charset="0"/>
              </a:rPr>
              <a:t>+</a:t>
            </a:r>
            <a:r>
              <a:rPr lang="zh-CN" altLang="en-US" sz="3600" b="1">
                <a:latin typeface="Times New Roman" panose="02020603050405020304" pitchFamily="18" charset="0"/>
              </a:rPr>
              <a:t>主</a:t>
            </a:r>
            <a:r>
              <a:rPr lang="en-US" altLang="zh-CN" sz="3600" b="1">
                <a:latin typeface="Times New Roman" panose="02020603050405020304" pitchFamily="18" charset="0"/>
              </a:rPr>
              <a:t>+…?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421063" y="2735263"/>
            <a:ext cx="31670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Yes, </a:t>
            </a:r>
            <a:r>
              <a:rPr lang="zh-CN" altLang="en-US" sz="3600" b="1">
                <a:latin typeface="Times New Roman" panose="02020603050405020304" pitchFamily="18" charset="0"/>
              </a:rPr>
              <a:t>主 </a:t>
            </a:r>
            <a:r>
              <a:rPr lang="en-US" altLang="zh-CN" sz="3600" b="1">
                <a:latin typeface="Times New Roman" panose="02020603050405020304" pitchFamily="18" charset="0"/>
              </a:rPr>
              <a:t>+ 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be</a:t>
            </a:r>
            <a:r>
              <a:rPr lang="en-US" altLang="zh-CN" sz="3600" b="1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563938" y="3527425"/>
            <a:ext cx="3708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No, </a:t>
            </a:r>
            <a:r>
              <a:rPr lang="zh-CN" altLang="en-US" sz="3600" b="1">
                <a:latin typeface="Times New Roman" panose="02020603050405020304" pitchFamily="18" charset="0"/>
              </a:rPr>
              <a:t>主 </a:t>
            </a:r>
            <a:r>
              <a:rPr lang="en-US" altLang="zh-CN" sz="3600" b="1">
                <a:latin typeface="Times New Roman" panose="02020603050405020304" pitchFamily="18" charset="0"/>
              </a:rPr>
              <a:t>+ 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be</a:t>
            </a:r>
            <a:r>
              <a:rPr lang="en-US" altLang="zh-CN" sz="3600" b="1">
                <a:latin typeface="Times New Roman" panose="02020603050405020304" pitchFamily="18" charset="0"/>
              </a:rPr>
              <a:t> + 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not</a:t>
            </a:r>
            <a:r>
              <a:rPr lang="en-US" altLang="zh-CN" sz="3600" b="1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900113" y="4464050"/>
            <a:ext cx="73437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特殊疑问句</a:t>
            </a: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:</a:t>
            </a:r>
            <a:r>
              <a:rPr lang="en-US" altLang="zh-CN" sz="3600" b="1">
                <a:latin typeface="Times New Roman" panose="02020603050405020304" pitchFamily="18" charset="0"/>
              </a:rPr>
              <a:t> </a:t>
            </a:r>
            <a:r>
              <a:rPr lang="zh-CN" altLang="en-US" sz="3600" b="1">
                <a:solidFill>
                  <a:srgbClr val="FF3300"/>
                </a:solidFill>
                <a:latin typeface="Times New Roman" panose="02020603050405020304" pitchFamily="18" charset="0"/>
              </a:rPr>
              <a:t>疑问词</a:t>
            </a:r>
            <a:r>
              <a:rPr lang="zh-CN" altLang="en-US" sz="3600" b="1"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latin typeface="Times New Roman" panose="02020603050405020304" pitchFamily="18" charset="0"/>
              </a:rPr>
              <a:t>+ </a:t>
            </a:r>
            <a:r>
              <a:rPr lang="zh-CN" altLang="en-US" sz="3600" b="1">
                <a:latin typeface="Times New Roman" panose="02020603050405020304" pitchFamily="18" charset="0"/>
              </a:rPr>
              <a:t>一般疑问句</a:t>
            </a:r>
            <a:r>
              <a:rPr lang="en-US" altLang="zh-CN" sz="3600" b="1">
                <a:latin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/>
      <p:bldP spid="28676" grpId="0"/>
      <p:bldP spid="28677" grpId="0"/>
      <p:bldP spid="2867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388" y="404813"/>
            <a:ext cx="8785225" cy="5572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solidFill>
                  <a:srgbClr val="0000FF"/>
                </a:solidFill>
              </a:rPr>
              <a:t>在一般现在时的表达中，</a:t>
            </a:r>
            <a:r>
              <a:rPr lang="en-US" altLang="zh-CN" sz="2800" dirty="0">
                <a:solidFill>
                  <a:srgbClr val="0000FF"/>
                </a:solidFill>
              </a:rPr>
              <a:t>be</a:t>
            </a:r>
            <a:r>
              <a:rPr lang="zh-CN" altLang="en-US" sz="2800" dirty="0">
                <a:solidFill>
                  <a:srgbClr val="0000FF"/>
                </a:solidFill>
              </a:rPr>
              <a:t>可以用于以下几种情况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0825" y="1125538"/>
            <a:ext cx="8137525" cy="1373187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US" altLang="zh-CN" sz="2800" dirty="0">
                <a:solidFill>
                  <a:srgbClr val="0000FF"/>
                </a:solidFill>
              </a:rPr>
              <a:t>be+</a:t>
            </a:r>
            <a:r>
              <a:rPr lang="zh-CN" altLang="en-US" sz="2800" dirty="0">
                <a:solidFill>
                  <a:srgbClr val="0000FF"/>
                </a:solidFill>
              </a:rPr>
              <a:t>形容词</a:t>
            </a:r>
            <a:endParaRPr lang="en-US" altLang="zh-CN" sz="2800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zh-CN" sz="2800" dirty="0"/>
              <a:t>He is very kind. </a:t>
            </a:r>
            <a:r>
              <a:rPr lang="zh-CN" altLang="en-US" sz="2800" dirty="0"/>
              <a:t>他人非常好。</a:t>
            </a:r>
            <a:endParaRPr lang="en-US" altLang="zh-CN" sz="2800" dirty="0"/>
          </a:p>
          <a:p>
            <a:pPr eaLnBrk="1" hangingPunct="1"/>
            <a:r>
              <a:rPr lang="en-US" altLang="zh-CN" sz="2800" dirty="0"/>
              <a:t>The fruit is very fresh. </a:t>
            </a:r>
            <a:r>
              <a:rPr lang="zh-CN" altLang="en-US" sz="2800" dirty="0"/>
              <a:t>这水果很新鲜</a:t>
            </a:r>
            <a:r>
              <a:rPr lang="zh-CN" altLang="en-US" sz="2000" dirty="0"/>
              <a:t>。</a:t>
            </a:r>
            <a:endParaRPr lang="en-US" altLang="zh-CN" sz="2000" dirty="0"/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250825" y="2420938"/>
            <a:ext cx="8066088" cy="167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/>
              <a:t>2.  </a:t>
            </a:r>
            <a:r>
              <a:rPr lang="en-US" altLang="zh-CN" sz="2800" dirty="0">
                <a:solidFill>
                  <a:srgbClr val="0000FF"/>
                </a:solidFill>
              </a:rPr>
              <a:t>be+</a:t>
            </a:r>
            <a:r>
              <a:rPr lang="zh-CN" altLang="en-US" sz="2800" dirty="0">
                <a:solidFill>
                  <a:srgbClr val="0000FF"/>
                </a:solidFill>
              </a:rPr>
              <a:t>名词</a:t>
            </a:r>
            <a:endParaRPr lang="en-US" altLang="zh-CN" sz="2800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zh-CN" sz="2800" dirty="0"/>
              <a:t>They are my friends. </a:t>
            </a:r>
            <a:r>
              <a:rPr lang="zh-CN" altLang="en-US" sz="2800" dirty="0"/>
              <a:t>他们是我的朋友。</a:t>
            </a:r>
            <a:endParaRPr lang="en-US" altLang="zh-CN" sz="2800" dirty="0"/>
          </a:p>
          <a:p>
            <a:pPr eaLnBrk="1" hangingPunct="1"/>
            <a:r>
              <a:rPr lang="en-US" altLang="zh-CN" sz="2800" dirty="0"/>
              <a:t>It’s my book. </a:t>
            </a:r>
            <a:r>
              <a:rPr lang="zh-CN" altLang="en-US" sz="2800" dirty="0"/>
              <a:t>这是我的书。</a:t>
            </a:r>
            <a:endParaRPr lang="en-US" altLang="zh-CN" sz="2800" dirty="0"/>
          </a:p>
          <a:p>
            <a:pPr eaLnBrk="1" hangingPunct="1"/>
            <a:endParaRPr lang="zh-CN" altLang="en-US" sz="2000" dirty="0"/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395288" y="3860800"/>
            <a:ext cx="662622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/>
              <a:t>3. </a:t>
            </a:r>
            <a:r>
              <a:rPr lang="en-US" altLang="zh-CN" sz="2800" dirty="0">
                <a:solidFill>
                  <a:srgbClr val="0000FF"/>
                </a:solidFill>
              </a:rPr>
              <a:t>be+</a:t>
            </a:r>
            <a:r>
              <a:rPr lang="zh-CN" altLang="en-US" sz="2800" dirty="0">
                <a:solidFill>
                  <a:srgbClr val="0000FF"/>
                </a:solidFill>
              </a:rPr>
              <a:t>介词短语</a:t>
            </a:r>
            <a:endParaRPr lang="en-US" altLang="zh-CN" sz="2800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zh-CN" sz="2800" dirty="0"/>
              <a:t>The book is on the desk. </a:t>
            </a:r>
            <a:r>
              <a:rPr lang="zh-CN" altLang="en-US" sz="2800" dirty="0"/>
              <a:t>书在桌子上。</a:t>
            </a:r>
            <a:endParaRPr lang="en-US" altLang="zh-CN" sz="2800" dirty="0"/>
          </a:p>
          <a:p>
            <a:pPr eaLnBrk="1" hangingPunct="1"/>
            <a:r>
              <a:rPr lang="en-US" altLang="zh-CN" sz="2800" dirty="0"/>
              <a:t>She is in the park. </a:t>
            </a:r>
            <a:r>
              <a:rPr lang="zh-CN" altLang="en-US" sz="2800" dirty="0"/>
              <a:t>她现在在公园。</a:t>
            </a:r>
          </a:p>
        </p:txBody>
      </p:sp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395288" y="5300663"/>
            <a:ext cx="45370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/>
              <a:t>4</a:t>
            </a:r>
            <a:r>
              <a:rPr lang="en-US" altLang="zh-CN" sz="2800" dirty="0">
                <a:solidFill>
                  <a:srgbClr val="0000FF"/>
                </a:solidFill>
              </a:rPr>
              <a:t>.be+</a:t>
            </a:r>
            <a:r>
              <a:rPr lang="zh-CN" altLang="en-US" sz="2800" dirty="0">
                <a:solidFill>
                  <a:srgbClr val="0000FF"/>
                </a:solidFill>
              </a:rPr>
              <a:t>副词</a:t>
            </a:r>
            <a:endParaRPr lang="en-US" altLang="zh-CN" sz="2800" dirty="0">
              <a:solidFill>
                <a:srgbClr val="0000FF"/>
              </a:solidFill>
            </a:endParaRPr>
          </a:p>
          <a:p>
            <a:pPr eaLnBrk="1" hangingPunct="1"/>
            <a:r>
              <a:rPr lang="en-US" altLang="zh-CN" sz="2800" dirty="0"/>
              <a:t>Class is over. </a:t>
            </a:r>
            <a:r>
              <a:rPr lang="zh-CN" altLang="en-US" sz="2800" dirty="0"/>
              <a:t>下课了。</a:t>
            </a:r>
            <a:endParaRPr lang="en-US" altLang="zh-CN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  <p:bldP spid="11269" grpId="0"/>
      <p:bldP spid="1127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676400" y="1295400"/>
            <a:ext cx="2838450" cy="1800225"/>
          </a:xfrm>
          <a:prstGeom prst="rect">
            <a:avLst/>
          </a:prstGeom>
          <a:solidFill>
            <a:srgbClr val="E1FFFF">
              <a:alpha val="82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 b="1">
                <a:latin typeface="Times New Roman" panose="02020603050405020304" pitchFamily="18" charset="0"/>
              </a:rPr>
              <a:t>Sam</a:t>
            </a:r>
          </a:p>
          <a:p>
            <a:pPr algn="ctr"/>
            <a:r>
              <a:rPr lang="en-US" altLang="zh-CN" sz="2800" b="1">
                <a:latin typeface="Times New Roman" panose="02020603050405020304" pitchFamily="18" charset="0"/>
              </a:rPr>
              <a:t>twelve,</a:t>
            </a:r>
          </a:p>
          <a:p>
            <a:pPr algn="ctr"/>
            <a:r>
              <a:rPr kumimoji="1" lang="en-US" altLang="zh-CN" sz="2800" b="1">
                <a:latin typeface="Times New Roman" panose="02020603050405020304" pitchFamily="18" charset="0"/>
              </a:rPr>
              <a:t>England</a:t>
            </a:r>
          </a:p>
          <a:p>
            <a:pPr algn="ctr"/>
            <a:r>
              <a:rPr kumimoji="1" lang="en-US" altLang="zh-CN" sz="2800" b="1">
                <a:latin typeface="Times New Roman" panose="02020603050405020304" pitchFamily="18" charset="0"/>
              </a:rPr>
              <a:t>Class 1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title"/>
          </p:nvPr>
        </p:nvSpPr>
        <p:spPr>
          <a:xfrm>
            <a:off x="439756" y="42528"/>
            <a:ext cx="7372604" cy="1143000"/>
          </a:xfrm>
        </p:spPr>
        <p:txBody>
          <a:bodyPr/>
          <a:lstStyle/>
          <a:p>
            <a:r>
              <a:rPr lang="en-US" altLang="zh-CN" sz="2000" b="0" dirty="0" smtClean="0">
                <a:solidFill>
                  <a:srgbClr val="FF0000"/>
                </a:solidFill>
              </a:rPr>
              <a:t>1</a:t>
            </a:r>
            <a:r>
              <a:rPr lang="en-US" altLang="zh-CN" sz="2000" dirty="0" smtClean="0">
                <a:solidFill>
                  <a:srgbClr val="FF0000"/>
                </a:solidFill>
              </a:rPr>
              <a:t>.Look at the pictures and introduce</a:t>
            </a:r>
            <a:r>
              <a:rPr lang="en-US" altLang="zh-CN" sz="2000" dirty="0">
                <a:solidFill>
                  <a:srgbClr val="FF0000"/>
                </a:solidFill>
              </a:rPr>
              <a:t> </a:t>
            </a:r>
            <a:r>
              <a:rPr lang="en-US" altLang="zh-CN" sz="2000" dirty="0" smtClean="0">
                <a:solidFill>
                  <a:srgbClr val="FF0000"/>
                </a:solidFill>
              </a:rPr>
              <a:t>the three people to your class.</a:t>
            </a: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19200"/>
            <a:ext cx="1855788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381000" y="3581400"/>
            <a:ext cx="40322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</a:rPr>
              <a:t>This is Sam.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He’s twelve.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He’s from England.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He’s in Class 1.</a:t>
            </a:r>
          </a:p>
        </p:txBody>
      </p:sp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295400"/>
            <a:ext cx="1712913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6305550" y="1371600"/>
            <a:ext cx="2838450" cy="1800225"/>
          </a:xfrm>
          <a:prstGeom prst="rect">
            <a:avLst/>
          </a:prstGeom>
          <a:solidFill>
            <a:srgbClr val="E1FFFF">
              <a:alpha val="82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 b="1">
                <a:latin typeface="Times New Roman" panose="02020603050405020304" pitchFamily="18" charset="0"/>
              </a:rPr>
              <a:t>Emma</a:t>
            </a:r>
          </a:p>
          <a:p>
            <a:pPr algn="ctr"/>
            <a:r>
              <a:rPr lang="en-US" altLang="zh-CN" sz="2800" b="1">
                <a:latin typeface="Times New Roman" panose="02020603050405020304" pitchFamily="18" charset="0"/>
              </a:rPr>
              <a:t>thirteen,</a:t>
            </a:r>
          </a:p>
          <a:p>
            <a:pPr algn="ctr"/>
            <a:r>
              <a:rPr kumimoji="1" lang="en-US" altLang="zh-CN" sz="2800" b="1">
                <a:latin typeface="Times New Roman" panose="02020603050405020304" pitchFamily="18" charset="0"/>
              </a:rPr>
              <a:t>America</a:t>
            </a:r>
          </a:p>
          <a:p>
            <a:pPr algn="ctr"/>
            <a:r>
              <a:rPr kumimoji="1" lang="en-US" altLang="zh-CN" sz="2800" b="1">
                <a:latin typeface="Times New Roman" panose="02020603050405020304" pitchFamily="18" charset="0"/>
              </a:rPr>
              <a:t>Class 4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4572000" y="3429000"/>
            <a:ext cx="428307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latin typeface="Times New Roman" panose="02020603050405020304" pitchFamily="18" charset="0"/>
              </a:rPr>
              <a:t>____________________________________________________________________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4648200" y="3505200"/>
            <a:ext cx="42100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</a:rPr>
              <a:t>This is Emma.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She’s thirteen.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She’s from America.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She’s in Class 4.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  <p:bldP spid="32771" grpId="0"/>
      <p:bldP spid="32773" grpId="0"/>
      <p:bldP spid="32775" grpId="0" animBg="1"/>
      <p:bldP spid="32776" grpId="0"/>
      <p:bldP spid="3277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2209800" y="533400"/>
            <a:ext cx="2667000" cy="2041525"/>
          </a:xfrm>
          <a:prstGeom prst="rect">
            <a:avLst/>
          </a:prstGeom>
          <a:solidFill>
            <a:srgbClr val="E1FFFF">
              <a:alpha val="78999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200" b="1">
                <a:solidFill>
                  <a:srgbClr val="740074"/>
                </a:solidFill>
                <a:latin typeface="Times New Roman" panose="02020603050405020304" pitchFamily="18" charset="0"/>
              </a:rPr>
              <a:t>Xu Kexin</a:t>
            </a:r>
          </a:p>
          <a:p>
            <a:pPr algn="ctr"/>
            <a:r>
              <a:rPr lang="en-US" altLang="zh-CN" sz="3200" b="1">
                <a:solidFill>
                  <a:srgbClr val="740074"/>
                </a:solidFill>
                <a:latin typeface="Times New Roman" panose="02020603050405020304" pitchFamily="18" charset="0"/>
              </a:rPr>
              <a:t>thirteen,</a:t>
            </a:r>
          </a:p>
          <a:p>
            <a:pPr algn="ctr"/>
            <a:r>
              <a:rPr kumimoji="1" lang="en-US" altLang="zh-CN" sz="3200" b="1">
                <a:solidFill>
                  <a:srgbClr val="740074"/>
                </a:solidFill>
                <a:latin typeface="Times New Roman" panose="02020603050405020304" pitchFamily="18" charset="0"/>
              </a:rPr>
              <a:t>China</a:t>
            </a:r>
          </a:p>
          <a:p>
            <a:pPr algn="ctr"/>
            <a:r>
              <a:rPr kumimoji="1" lang="en-US" altLang="zh-CN" sz="3200" b="1">
                <a:solidFill>
                  <a:srgbClr val="740074"/>
                </a:solidFill>
                <a:latin typeface="Times New Roman" panose="02020603050405020304" pitchFamily="18" charset="0"/>
              </a:rPr>
              <a:t>Class 3</a:t>
            </a:r>
          </a:p>
        </p:txBody>
      </p:sp>
      <p:pic>
        <p:nvPicPr>
          <p:cNvPr id="3379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381000"/>
            <a:ext cx="2157413" cy="2209800"/>
          </a:xfrm>
          <a:noFill/>
        </p:spPr>
      </p:pic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533400" y="2590800"/>
            <a:ext cx="41910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latin typeface="Times New Roman" panose="02020603050405020304" pitchFamily="18" charset="0"/>
              </a:rPr>
              <a:t>____________________________________________________________________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593725" y="2686050"/>
            <a:ext cx="3332163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This is Xu Kexin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She’s thirteen.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She’s from China.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She’s in Class 3.</a:t>
            </a:r>
          </a:p>
        </p:txBody>
      </p:sp>
      <p:sp>
        <p:nvSpPr>
          <p:cNvPr id="33798" name="Text Box 6"/>
          <p:cNvSpPr txBox="1">
            <a:spLocks noGrp="1" noChangeArrowheads="1"/>
          </p:cNvSpPr>
          <p:nvPr>
            <p:ph type="title"/>
          </p:nvPr>
        </p:nvSpPr>
        <p:spPr>
          <a:xfrm>
            <a:off x="6227763" y="620713"/>
            <a:ext cx="2916237" cy="1981200"/>
          </a:xfrm>
          <a:solidFill>
            <a:srgbClr val="FFFFCC"/>
          </a:solidFill>
        </p:spPr>
        <p:txBody>
          <a:bodyPr/>
          <a:lstStyle/>
          <a:p>
            <a:r>
              <a:rPr lang="en-US" altLang="zh-CN" sz="2000" b="0" i="1" dirty="0" smtClean="0"/>
              <a:t>David Beckham</a:t>
            </a:r>
            <a:br>
              <a:rPr lang="en-US" altLang="zh-CN" sz="2000" b="0" i="1" dirty="0" smtClean="0"/>
            </a:br>
            <a:r>
              <a:rPr lang="en-US" altLang="zh-CN" sz="2000" b="0" i="1" dirty="0" smtClean="0"/>
              <a:t>England, </a:t>
            </a:r>
            <a:br>
              <a:rPr lang="en-US" altLang="zh-CN" sz="2000" b="0" i="1" dirty="0" smtClean="0"/>
            </a:br>
            <a:r>
              <a:rPr lang="en-US" altLang="zh-CN" sz="2000" b="0" i="1" dirty="0" smtClean="0"/>
              <a:t>English,</a:t>
            </a:r>
            <a:br>
              <a:rPr lang="en-US" altLang="zh-CN" sz="2000" b="0" i="1" dirty="0" smtClean="0"/>
            </a:br>
            <a:r>
              <a:rPr lang="en-US" altLang="zh-CN" sz="2000" b="0" i="1" dirty="0" smtClean="0"/>
              <a:t>thirty-seven</a:t>
            </a:r>
          </a:p>
        </p:txBody>
      </p:sp>
      <p:pic>
        <p:nvPicPr>
          <p:cNvPr id="33799" name="Picture 7" descr="beckham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95800" y="6858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4876800" y="3124200"/>
            <a:ext cx="3978275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latin typeface="Times New Roman" panose="02020603050405020304" pitchFamily="18" charset="0"/>
              </a:rPr>
              <a:t>————————————————————————————————________________</a:t>
            </a: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4572000" y="2895600"/>
            <a:ext cx="43957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3200" b="1"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>
                <a:latin typeface="Times New Roman" panose="02020603050405020304" pitchFamily="18" charset="0"/>
              </a:rPr>
              <a:t>This is David Beckham.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4648200" y="3429000"/>
            <a:ext cx="37179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3200" b="1"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>
                <a:latin typeface="Times New Roman" panose="02020603050405020304" pitchFamily="18" charset="0"/>
              </a:rPr>
              <a:t>He’s from England</a:t>
            </a:r>
            <a:r>
              <a:rPr kumimoji="1" lang="en-US" altLang="zh-CN" sz="3600" b="1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4648200" y="4495800"/>
            <a:ext cx="3886200" cy="186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kumimoji="1" lang="zh-CN" altLang="en-US" sz="3200" b="1">
                <a:latin typeface="Times New Roman" panose="02020603050405020304" pitchFamily="18" charset="0"/>
              </a:rPr>
              <a:t> </a:t>
            </a:r>
            <a:r>
              <a:rPr kumimoji="1" lang="en-US" altLang="zh-CN" sz="3200" b="1">
                <a:latin typeface="Times New Roman" panose="02020603050405020304" pitchFamily="18" charset="0"/>
              </a:rPr>
              <a:t>He’s thirty- seven</a:t>
            </a:r>
          </a:p>
          <a:p>
            <a:pPr>
              <a:lnSpc>
                <a:spcPct val="125000"/>
              </a:lnSpc>
            </a:pPr>
            <a:r>
              <a:rPr kumimoji="1" lang="en-US" altLang="zh-CN" sz="3200" b="1">
                <a:latin typeface="Times New Roman" panose="02020603050405020304" pitchFamily="18" charset="0"/>
              </a:rPr>
              <a:t> years old.</a:t>
            </a:r>
          </a:p>
          <a:p>
            <a:endParaRPr lang="zh-CN" altLang="en-US" sz="3600" b="1">
              <a:latin typeface="Times New Roman" panose="02020603050405020304" pitchFamily="18" charset="0"/>
            </a:endParaRP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4724400" y="4038600"/>
            <a:ext cx="25003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He’s English</a:t>
            </a:r>
            <a:r>
              <a:rPr lang="en-US" altLang="zh-CN" sz="3600" b="1"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33805" name="Picture 13" descr="u=2999162796,1982081760&amp;fm=0&amp;gp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5181600"/>
            <a:ext cx="4038600" cy="127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/>
      <p:bldP spid="33797" grpId="0"/>
      <p:bldP spid="33798" grpId="0" animBg="1"/>
      <p:bldP spid="33801" grpId="0"/>
      <p:bldP spid="33802" grpId="0"/>
      <p:bldP spid="33803" grpId="0"/>
      <p:bldP spid="3380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00608"/>
            <a:ext cx="8229600" cy="1143000"/>
          </a:xfrm>
        </p:spPr>
        <p:txBody>
          <a:bodyPr/>
          <a:lstStyle/>
          <a:p>
            <a:r>
              <a:rPr lang="en-US" altLang="zh-CN" sz="2400" b="0" dirty="0" smtClean="0">
                <a:solidFill>
                  <a:srgbClr val="0000FF"/>
                </a:solidFill>
              </a:rPr>
              <a:t>2.Look</a:t>
            </a:r>
            <a:r>
              <a:rPr lang="en-US" altLang="zh-CN" sz="2400" dirty="0" smtClean="0">
                <a:solidFill>
                  <a:srgbClr val="0000FF"/>
                </a:solidFill>
              </a:rPr>
              <a:t> at the pictures in Activity 1</a:t>
            </a:r>
            <a:r>
              <a:rPr lang="en-US" altLang="zh-CN" sz="2400" dirty="0">
                <a:solidFill>
                  <a:srgbClr val="0000FF"/>
                </a:solidFill>
              </a:rPr>
              <a:t/>
            </a:r>
            <a:br>
              <a:rPr lang="en-US" altLang="zh-CN" sz="2400" dirty="0">
                <a:solidFill>
                  <a:srgbClr val="0000FF"/>
                </a:solidFill>
              </a:rPr>
            </a:br>
            <a:r>
              <a:rPr lang="en-US" altLang="zh-CN" sz="2400" dirty="0" smtClean="0">
                <a:solidFill>
                  <a:srgbClr val="0000FF"/>
                </a:solidFill>
              </a:rPr>
              <a:t>and complete the sentences.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229600" cy="4525963"/>
          </a:xfrm>
        </p:spPr>
        <p:txBody>
          <a:bodyPr/>
          <a:lstStyle/>
          <a:p>
            <a:r>
              <a:rPr lang="en-US" altLang="zh-CN" sz="2800" dirty="0" smtClean="0"/>
              <a:t>1. This is ____. Sam __ ______years old</a:t>
            </a:r>
          </a:p>
          <a:p>
            <a:r>
              <a:rPr lang="en-US" altLang="zh-CN" sz="2800" dirty="0" smtClean="0"/>
              <a:t> and he __ from _______.He ___in Class1.</a:t>
            </a:r>
          </a:p>
          <a:p>
            <a:r>
              <a:rPr lang="en-US" altLang="zh-CN" sz="2800" dirty="0" smtClean="0"/>
              <a:t>2. This __ Emma. Emma __ ____ from England. She __ from America. She ___thirteen years old and she is __ Class 4.</a:t>
            </a:r>
          </a:p>
          <a:p>
            <a:r>
              <a:rPr lang="en-US" altLang="zh-CN" sz="2800" dirty="0" smtClean="0"/>
              <a:t>3.--__ </a:t>
            </a:r>
            <a:r>
              <a:rPr lang="en-US" altLang="zh-CN" sz="2800" dirty="0" err="1" smtClean="0"/>
              <a:t>Xu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Kexin</a:t>
            </a:r>
            <a:r>
              <a:rPr lang="en-US" altLang="zh-CN" sz="2800" dirty="0" smtClean="0"/>
              <a:t> from England?</a:t>
            </a:r>
          </a:p>
          <a:p>
            <a:r>
              <a:rPr lang="en-US" altLang="zh-CN" sz="2800" dirty="0" smtClean="0"/>
              <a:t>  -- No, she ___.   She __ from _______.</a:t>
            </a:r>
          </a:p>
          <a:p>
            <a:r>
              <a:rPr lang="en-US" altLang="zh-CN" sz="2800" dirty="0" smtClean="0"/>
              <a:t>4.-- ___ </a:t>
            </a:r>
            <a:r>
              <a:rPr lang="en-US" altLang="zh-CN" sz="2800" dirty="0" err="1" smtClean="0"/>
              <a:t>Xu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Kexin</a:t>
            </a:r>
            <a:r>
              <a:rPr lang="en-US" altLang="zh-CN" sz="2800" dirty="0" smtClean="0"/>
              <a:t> in Class 3?</a:t>
            </a:r>
          </a:p>
          <a:p>
            <a:r>
              <a:rPr lang="en-US" altLang="zh-CN" sz="2800" dirty="0" smtClean="0"/>
              <a:t>  -- Yes, ___ ___.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422525" y="1466850"/>
            <a:ext cx="9509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Sam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4114800" y="1371600"/>
            <a:ext cx="187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is  twelve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2117725" y="1949450"/>
            <a:ext cx="488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3352800" y="1981200"/>
            <a:ext cx="165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England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5257800" y="1905000"/>
            <a:ext cx="488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2041525" y="2330450"/>
            <a:ext cx="488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4800600" y="2362200"/>
            <a:ext cx="1352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 not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1524000" y="2895600"/>
            <a:ext cx="488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</a:p>
        </p:txBody>
      </p:sp>
      <p:sp>
        <p:nvSpPr>
          <p:cNvPr id="34828" name="Text Box 12"/>
          <p:cNvSpPr txBox="1">
            <a:spLocks noChangeArrowheads="1"/>
          </p:cNvSpPr>
          <p:nvPr/>
        </p:nvSpPr>
        <p:spPr bwMode="auto">
          <a:xfrm>
            <a:off x="5089525" y="2787650"/>
            <a:ext cx="488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</a:p>
        </p:txBody>
      </p:sp>
      <p:sp>
        <p:nvSpPr>
          <p:cNvPr id="34829" name="Text Box 13"/>
          <p:cNvSpPr txBox="1">
            <a:spLocks noChangeArrowheads="1"/>
          </p:cNvSpPr>
          <p:nvPr/>
        </p:nvSpPr>
        <p:spPr bwMode="auto">
          <a:xfrm>
            <a:off x="2574925" y="3244850"/>
            <a:ext cx="565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in</a:t>
            </a:r>
          </a:p>
        </p:txBody>
      </p:sp>
      <p:sp>
        <p:nvSpPr>
          <p:cNvPr id="34830" name="Text Box 14"/>
          <p:cNvSpPr txBox="1">
            <a:spLocks noChangeArrowheads="1"/>
          </p:cNvSpPr>
          <p:nvPr/>
        </p:nvSpPr>
        <p:spPr bwMode="auto">
          <a:xfrm>
            <a:off x="1431925" y="4768850"/>
            <a:ext cx="539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1279525" y="3702050"/>
            <a:ext cx="539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2667000" y="4343400"/>
            <a:ext cx="1047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isn’t</a:t>
            </a: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4403725" y="4235450"/>
            <a:ext cx="488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is</a:t>
            </a:r>
          </a:p>
        </p:txBody>
      </p:sp>
      <p:sp>
        <p:nvSpPr>
          <p:cNvPr id="34834" name="Text Box 18"/>
          <p:cNvSpPr txBox="1">
            <a:spLocks noChangeArrowheads="1"/>
          </p:cNvSpPr>
          <p:nvPr/>
        </p:nvSpPr>
        <p:spPr bwMode="auto">
          <a:xfrm>
            <a:off x="5638800" y="4267200"/>
            <a:ext cx="1377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China</a:t>
            </a:r>
          </a:p>
        </p:txBody>
      </p:sp>
      <p:sp>
        <p:nvSpPr>
          <p:cNvPr id="34835" name="Text Box 19"/>
          <p:cNvSpPr txBox="1">
            <a:spLocks noChangeArrowheads="1"/>
          </p:cNvSpPr>
          <p:nvPr/>
        </p:nvSpPr>
        <p:spPr bwMode="auto">
          <a:xfrm>
            <a:off x="2057400" y="5257800"/>
            <a:ext cx="1238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she is</a:t>
            </a:r>
          </a:p>
        </p:txBody>
      </p:sp>
      <p:pic>
        <p:nvPicPr>
          <p:cNvPr id="34836" name="Picture 20" descr="u=2108183372,3324640409&amp;fm=52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5029200"/>
            <a:ext cx="3124200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4821" grpId="0"/>
      <p:bldP spid="34822" grpId="0"/>
      <p:bldP spid="34823" grpId="0"/>
      <p:bldP spid="34824" grpId="0"/>
      <p:bldP spid="34825" grpId="0"/>
      <p:bldP spid="34826" grpId="0"/>
      <p:bldP spid="34827" grpId="0"/>
      <p:bldP spid="34828" grpId="0"/>
      <p:bldP spid="34829" grpId="0"/>
      <p:bldP spid="34830" grpId="0"/>
      <p:bldP spid="34831" grpId="0"/>
      <p:bldP spid="34832" grpId="0"/>
      <p:bldP spid="34833" grpId="0"/>
      <p:bldP spid="34834" grpId="0"/>
      <p:bldP spid="3483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13160" y="13995"/>
            <a:ext cx="8215064" cy="1190625"/>
          </a:xfrm>
        </p:spPr>
        <p:txBody>
          <a:bodyPr/>
          <a:lstStyle/>
          <a:p>
            <a:r>
              <a:rPr lang="en-US" altLang="zh-CN" b="0" dirty="0" smtClean="0">
                <a:solidFill>
                  <a:srgbClr val="0000FF"/>
                </a:solidFill>
              </a:rPr>
              <a:t>3.</a:t>
            </a:r>
            <a:r>
              <a:rPr lang="en-US" altLang="zh-CN" dirty="0" smtClean="0">
                <a:solidFill>
                  <a:srgbClr val="0000FF"/>
                </a:solidFill>
              </a:rPr>
              <a:t> Complete the conversation</a:t>
            </a:r>
            <a:r>
              <a:rPr lang="en-US" altLang="zh-CN" dirty="0" smtClean="0"/>
              <a:t>.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19200"/>
            <a:ext cx="9067800" cy="4525963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zh-CN" altLang="en-US" sz="2800" dirty="0" smtClean="0"/>
              <a:t>     </a:t>
            </a:r>
            <a:r>
              <a:rPr lang="en-US" altLang="zh-CN" sz="2800" dirty="0" smtClean="0"/>
              <a:t>Jack: Hi, my name is Jack. What’s your name?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800" dirty="0" err="1" smtClean="0"/>
              <a:t>Lingling</a:t>
            </a:r>
            <a:r>
              <a:rPr lang="en-US" altLang="zh-CN" sz="2800" dirty="0" smtClean="0"/>
              <a:t>: Hi, Jack____ </a:t>
            </a:r>
            <a:r>
              <a:rPr lang="en-US" altLang="zh-CN" sz="2800" dirty="0" err="1" smtClean="0"/>
              <a:t>Lingling</a:t>
            </a:r>
            <a:r>
              <a:rPr lang="en-US" altLang="zh-CN" sz="2800" dirty="0" smtClean="0"/>
              <a:t>. Where are you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800" dirty="0" smtClean="0"/>
              <a:t>              from 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800" dirty="0" smtClean="0"/>
              <a:t>    Jack: I’m ____ England. _____ ___ ___ ____?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800" dirty="0" err="1" smtClean="0"/>
              <a:t>Lingling</a:t>
            </a:r>
            <a:r>
              <a:rPr lang="en-US" altLang="zh-CN" sz="2800" dirty="0" smtClean="0"/>
              <a:t>: I’m from China. ____ ____ are you 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800" dirty="0" smtClean="0"/>
              <a:t>     Jack: I’m thirteen. How old are you 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800" dirty="0" err="1" smtClean="0"/>
              <a:t>Lingling</a:t>
            </a:r>
            <a:r>
              <a:rPr lang="en-US" altLang="zh-CN" sz="2800" dirty="0" smtClean="0"/>
              <a:t>: I’m _________, too. I’m in Class ___,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800" dirty="0" smtClean="0"/>
              <a:t>              Grade 7. What about you 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800" dirty="0" smtClean="0"/>
              <a:t>     Jack: I’m in Class 3. Nice to meet you.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CN" sz="2800" dirty="0" err="1" smtClean="0"/>
              <a:t>Lingling</a:t>
            </a:r>
            <a:r>
              <a:rPr lang="en-US" altLang="zh-CN" sz="2800" dirty="0" smtClean="0"/>
              <a:t>: Nice to meet you, too.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2971800" y="1600200"/>
            <a:ext cx="6969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I’m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828800" y="2362200"/>
            <a:ext cx="104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from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4191000" y="2362200"/>
            <a:ext cx="3717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Where are you from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3946525" y="2838450"/>
            <a:ext cx="16398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How old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2117725" y="3600450"/>
            <a:ext cx="15605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thirteen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6765925" y="3549650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pic>
        <p:nvPicPr>
          <p:cNvPr id="35850" name="Picture 10" descr="u=2310879450,88631874&amp;fm=3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5257800"/>
            <a:ext cx="2628900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  <p:bldP spid="35845" grpId="0"/>
      <p:bldP spid="35846" grpId="0"/>
      <p:bldP spid="35847" grpId="0"/>
      <p:bldP spid="35848" grpId="0"/>
      <p:bldP spid="3584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WordArt 2"/>
          <p:cNvSpPr>
            <a:spLocks noChangeArrowheads="1" noChangeShapeType="1" noTextEdit="1"/>
          </p:cNvSpPr>
          <p:nvPr/>
        </p:nvSpPr>
        <p:spPr bwMode="auto">
          <a:xfrm>
            <a:off x="5334000" y="533400"/>
            <a:ext cx="2133600" cy="6731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altLang="zh-CN" sz="4000" b="1" kern="10" dirty="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Revision</a:t>
            </a:r>
            <a:endParaRPr lang="zh-CN" altLang="en-US" sz="4000" b="1" kern="10" dirty="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609600" y="1143000"/>
            <a:ext cx="3308350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zh-CN" altLang="en-US" sz="2400" b="1" dirty="0">
                <a:latin typeface="Times New Roman" panose="02020603050405020304" pitchFamily="18" charset="0"/>
              </a:rPr>
              <a:t>来自</a:t>
            </a:r>
          </a:p>
          <a:p>
            <a:pPr eaLnBrk="1" hangingPunct="1">
              <a:buFontTx/>
              <a:buAutoNum type="arabicPeriod"/>
            </a:pPr>
            <a:r>
              <a:rPr lang="en-US" altLang="zh-CN" sz="2400" b="1" dirty="0">
                <a:latin typeface="Times New Roman" panose="02020603050405020304" pitchFamily="18" charset="0"/>
              </a:rPr>
              <a:t>…</a:t>
            </a:r>
            <a:r>
              <a:rPr lang="zh-CN" altLang="en-US" sz="2400" b="1" dirty="0">
                <a:latin typeface="Times New Roman" panose="02020603050405020304" pitchFamily="18" charset="0"/>
              </a:rPr>
              <a:t>怎么样？</a:t>
            </a:r>
          </a:p>
          <a:p>
            <a:pPr eaLnBrk="1" hangingPunct="1">
              <a:buFontTx/>
              <a:buAutoNum type="arabicPeriod"/>
            </a:pPr>
            <a:r>
              <a:rPr lang="zh-CN" altLang="en-US" sz="2400" b="1" dirty="0">
                <a:latin typeface="Times New Roman" panose="02020603050405020304" pitchFamily="18" charset="0"/>
              </a:rPr>
              <a:t>我们的朋友们</a:t>
            </a:r>
          </a:p>
          <a:p>
            <a:pPr eaLnBrk="1" hangingPunct="1">
              <a:buFontTx/>
              <a:buAutoNum type="arabicPeriod"/>
            </a:pPr>
            <a:r>
              <a:rPr lang="zh-CN" altLang="en-US" sz="2400" b="1" dirty="0">
                <a:latin typeface="Times New Roman" panose="02020603050405020304" pitchFamily="18" charset="0"/>
              </a:rPr>
              <a:t>欢迎来到。。。</a:t>
            </a:r>
          </a:p>
          <a:p>
            <a:pPr eaLnBrk="1" hangingPunct="1">
              <a:buFontTx/>
              <a:buAutoNum type="arabicPeriod"/>
            </a:pPr>
            <a:r>
              <a:rPr lang="zh-CN" altLang="en-US" sz="2400" b="1" dirty="0">
                <a:latin typeface="Times New Roman" panose="02020603050405020304" pitchFamily="18" charset="0"/>
              </a:rPr>
              <a:t>日常英语</a:t>
            </a:r>
          </a:p>
          <a:p>
            <a:pPr eaLnBrk="1" hangingPunct="1">
              <a:buFontTx/>
              <a:buAutoNum type="arabicPeriod"/>
            </a:pPr>
            <a:r>
              <a:rPr lang="zh-CN" altLang="en-US" sz="2400" b="1" dirty="0">
                <a:latin typeface="Times New Roman" panose="02020603050405020304" pitchFamily="18" charset="0"/>
              </a:rPr>
              <a:t>。。。岁</a:t>
            </a:r>
          </a:p>
          <a:p>
            <a:pPr eaLnBrk="1" hangingPunct="1">
              <a:buFontTx/>
              <a:buAutoNum type="arabicPeriod"/>
            </a:pPr>
            <a:r>
              <a:rPr lang="zh-CN" altLang="en-US" sz="2400" b="1" dirty="0">
                <a:solidFill>
                  <a:srgbClr val="0000FA"/>
                </a:solidFill>
                <a:latin typeface="Times New Roman" panose="02020603050405020304" pitchFamily="18" charset="0"/>
              </a:rPr>
              <a:t>。。。的首都</a:t>
            </a:r>
          </a:p>
          <a:p>
            <a:pPr eaLnBrk="1" hangingPunct="1">
              <a:buFontTx/>
              <a:buAutoNum type="arabicPeriod"/>
            </a:pPr>
            <a:r>
              <a:rPr lang="zh-CN" altLang="en-US" sz="2400" b="1" dirty="0">
                <a:solidFill>
                  <a:srgbClr val="0000FA"/>
                </a:solidFill>
                <a:latin typeface="Times New Roman" panose="02020603050405020304" pitchFamily="18" charset="0"/>
              </a:rPr>
              <a:t>在我的班上</a:t>
            </a:r>
          </a:p>
          <a:p>
            <a:pPr eaLnBrk="1" hangingPunct="1">
              <a:buFontTx/>
              <a:buAutoNum type="arabicPeriod"/>
            </a:pPr>
            <a:r>
              <a:rPr lang="zh-CN" altLang="en-US" sz="2400" b="1" dirty="0">
                <a:solidFill>
                  <a:srgbClr val="0000FA"/>
                </a:solidFill>
                <a:latin typeface="Times New Roman" panose="02020603050405020304" pitchFamily="18" charset="0"/>
              </a:rPr>
              <a:t>一个很大的城市</a:t>
            </a:r>
          </a:p>
          <a:p>
            <a:pPr eaLnBrk="1" hangingPunct="1">
              <a:buFontTx/>
              <a:buAutoNum type="arabicPeriod"/>
            </a:pPr>
            <a:r>
              <a:rPr lang="zh-CN" altLang="en-US" sz="2400" b="1" dirty="0">
                <a:solidFill>
                  <a:srgbClr val="0000FA"/>
                </a:solidFill>
                <a:latin typeface="Times New Roman" panose="02020603050405020304" pitchFamily="18" charset="0"/>
              </a:rPr>
              <a:t>名字（</a:t>
            </a:r>
            <a:r>
              <a:rPr lang="en-US" altLang="zh-CN" sz="2400" b="1" dirty="0">
                <a:solidFill>
                  <a:srgbClr val="0000FA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400" b="1" dirty="0">
                <a:solidFill>
                  <a:srgbClr val="0000FA"/>
                </a:solidFill>
                <a:latin typeface="Times New Roman" panose="02020603050405020304" pitchFamily="18" charset="0"/>
              </a:rPr>
              <a:t>种）</a:t>
            </a:r>
          </a:p>
          <a:p>
            <a:pPr eaLnBrk="1" hangingPunct="1">
              <a:buFontTx/>
              <a:buAutoNum type="arabicPeriod"/>
            </a:pPr>
            <a:r>
              <a:rPr lang="zh-CN" altLang="en-US" sz="2400" b="1" dirty="0">
                <a:solidFill>
                  <a:srgbClr val="0000FA"/>
                </a:solidFill>
                <a:latin typeface="Times New Roman" panose="02020603050405020304" pitchFamily="18" charset="0"/>
              </a:rPr>
              <a:t>姓氏（</a:t>
            </a:r>
            <a:r>
              <a:rPr lang="en-US" altLang="zh-CN" sz="2400" b="1" dirty="0">
                <a:solidFill>
                  <a:srgbClr val="0000FA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400" b="1" dirty="0">
                <a:solidFill>
                  <a:srgbClr val="0000FA"/>
                </a:solidFill>
                <a:latin typeface="Times New Roman" panose="02020603050405020304" pitchFamily="18" charset="0"/>
              </a:rPr>
              <a:t>种）</a:t>
            </a:r>
          </a:p>
          <a:p>
            <a:pPr eaLnBrk="1" hangingPunct="1">
              <a:buFontTx/>
              <a:buAutoNum type="arabicPeriod"/>
            </a:pPr>
            <a:r>
              <a:rPr lang="zh-CN" altLang="en-US" sz="2400" b="1" dirty="0">
                <a:solidFill>
                  <a:srgbClr val="0000FA"/>
                </a:solidFill>
                <a:latin typeface="Times New Roman" panose="02020603050405020304" pitchFamily="18" charset="0"/>
              </a:rPr>
              <a:t>向。。。介绍你自己</a:t>
            </a:r>
          </a:p>
          <a:p>
            <a:pPr eaLnBrk="1" hangingPunct="1">
              <a:buFontTx/>
              <a:buAutoNum type="arabicPeriod"/>
            </a:pPr>
            <a:r>
              <a:rPr lang="zh-CN" altLang="en-US" sz="2400" b="1" dirty="0">
                <a:solidFill>
                  <a:srgbClr val="0000FA"/>
                </a:solidFill>
                <a:latin typeface="Times New Roman" panose="02020603050405020304" pitchFamily="18" charset="0"/>
              </a:rPr>
              <a:t>几岁</a:t>
            </a:r>
          </a:p>
          <a:p>
            <a:pPr eaLnBrk="1" hangingPunct="1"/>
            <a:endParaRPr lang="zh-CN" altLang="en-US" sz="2400" b="1" dirty="0">
              <a:solidFill>
                <a:srgbClr val="0000FA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419600" y="1219200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 sz="3600" b="1">
              <a:latin typeface="Times New Roman" panose="02020603050405020304" pitchFamily="18" charset="0"/>
            </a:endParaRP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762000" y="257175"/>
            <a:ext cx="2895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 dirty="0">
                <a:solidFill>
                  <a:srgbClr val="660066"/>
                </a:solidFill>
                <a:latin typeface="Times New Roman" panose="02020603050405020304" pitchFamily="18" charset="0"/>
              </a:rPr>
              <a:t>Translation: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/>
          <a:lstStyle/>
          <a:p>
            <a:r>
              <a:rPr lang="en-US" altLang="zh-CN" sz="3200" b="0" smtClean="0">
                <a:solidFill>
                  <a:srgbClr val="FF0000"/>
                </a:solidFill>
              </a:rPr>
              <a:t>4. </a:t>
            </a:r>
            <a:r>
              <a:rPr lang="en-US" altLang="zh-CN" sz="2800" b="0" smtClean="0">
                <a:solidFill>
                  <a:srgbClr val="CC00FF"/>
                </a:solidFill>
                <a:latin typeface="Times New Roman" panose="02020603050405020304" pitchFamily="18" charset="0"/>
              </a:rPr>
              <a:t>Complete the table with these words</a:t>
            </a:r>
            <a:endParaRPr lang="en-US" altLang="zh-CN" sz="3200" b="0" smtClean="0">
              <a:solidFill>
                <a:srgbClr val="FF0000"/>
              </a:solidFill>
            </a:endParaRPr>
          </a:p>
        </p:txBody>
      </p:sp>
      <p:graphicFrame>
        <p:nvGraphicFramePr>
          <p:cNvPr id="36867" name="Group 3"/>
          <p:cNvGraphicFramePr>
            <a:graphicFrameLocks noGrp="1"/>
          </p:cNvGraphicFramePr>
          <p:nvPr>
            <p:ph type="tbl" idx="1"/>
          </p:nvPr>
        </p:nvGraphicFramePr>
        <p:xfrm>
          <a:off x="381000" y="2895600"/>
          <a:ext cx="6248400" cy="1295400"/>
        </p:xfrm>
        <a:graphic>
          <a:graphicData uri="http://schemas.openxmlformats.org/drawingml/2006/table">
            <a:tbl>
              <a:tblPr/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China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American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</a:t>
                      </a: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English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881" name="Text Box 17"/>
          <p:cNvSpPr txBox="1">
            <a:spLocks noChangeArrowheads="1"/>
          </p:cNvSpPr>
          <p:nvPr/>
        </p:nvSpPr>
        <p:spPr bwMode="auto">
          <a:xfrm>
            <a:off x="609600" y="3429000"/>
            <a:ext cx="1733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Chinese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2514600" y="2768600"/>
            <a:ext cx="1860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latin typeface="Times New Roman" panose="02020603050405020304" pitchFamily="18" charset="0"/>
              </a:rPr>
              <a:t>America</a:t>
            </a: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4648200" y="2895600"/>
            <a:ext cx="1651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England</a:t>
            </a:r>
          </a:p>
        </p:txBody>
      </p:sp>
      <p:sp>
        <p:nvSpPr>
          <p:cNvPr id="36884" name="Text Box 20"/>
          <p:cNvSpPr txBox="1">
            <a:spLocks noChangeArrowheads="1"/>
          </p:cNvSpPr>
          <p:nvPr/>
        </p:nvSpPr>
        <p:spPr bwMode="auto">
          <a:xfrm>
            <a:off x="6705600" y="2819400"/>
            <a:ext cx="15605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u="sng">
                <a:latin typeface="Times New Roman" panose="02020603050405020304" pitchFamily="18" charset="0"/>
              </a:rPr>
              <a:t>国家名</a:t>
            </a:r>
          </a:p>
        </p:txBody>
      </p:sp>
      <p:sp>
        <p:nvSpPr>
          <p:cNvPr id="36885" name="Text Box 21"/>
          <p:cNvSpPr txBox="1">
            <a:spLocks noChangeArrowheads="1"/>
          </p:cNvSpPr>
          <p:nvPr/>
        </p:nvSpPr>
        <p:spPr bwMode="auto">
          <a:xfrm>
            <a:off x="7010400" y="3352800"/>
            <a:ext cx="145732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…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国人</a:t>
            </a:r>
          </a:p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…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国的</a:t>
            </a:r>
          </a:p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…</a:t>
            </a:r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语</a:t>
            </a:r>
          </a:p>
        </p:txBody>
      </p:sp>
      <p:sp>
        <p:nvSpPr>
          <p:cNvPr id="36886" name="AutoShape 22"/>
          <p:cNvSpPr/>
          <p:nvPr/>
        </p:nvSpPr>
        <p:spPr bwMode="auto">
          <a:xfrm>
            <a:off x="6629400" y="3581400"/>
            <a:ext cx="304800" cy="1143000"/>
          </a:xfrm>
          <a:prstGeom prst="leftBrace">
            <a:avLst>
              <a:gd name="adj1" fmla="val 31250"/>
              <a:gd name="adj2" fmla="val 50000"/>
            </a:avLst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6887" name="Rectangle 23"/>
          <p:cNvSpPr>
            <a:spLocks noChangeArrowheads="1"/>
          </p:cNvSpPr>
          <p:nvPr/>
        </p:nvSpPr>
        <p:spPr bwMode="auto">
          <a:xfrm>
            <a:off x="457200" y="1600200"/>
            <a:ext cx="6048375" cy="676275"/>
          </a:xfrm>
          <a:prstGeom prst="rect">
            <a:avLst/>
          </a:prstGeom>
          <a:solidFill>
            <a:srgbClr val="99FF33">
              <a:alpha val="80000"/>
            </a:srgbClr>
          </a:solidFill>
          <a:ln w="9525" algn="ctr">
            <a:solidFill>
              <a:srgbClr val="FFCC66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America    Chinese     English</a:t>
            </a:r>
          </a:p>
        </p:txBody>
      </p:sp>
      <p:sp>
        <p:nvSpPr>
          <p:cNvPr id="36888" name="Text Box 24"/>
          <p:cNvSpPr txBox="1">
            <a:spLocks noChangeArrowheads="1"/>
          </p:cNvSpPr>
          <p:nvPr/>
        </p:nvSpPr>
        <p:spPr bwMode="auto">
          <a:xfrm>
            <a:off x="533400" y="5029200"/>
            <a:ext cx="76549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>
                <a:latin typeface="Times New Roman" panose="02020603050405020304" pitchFamily="18" charset="0"/>
              </a:rPr>
              <a:t>如：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I’m from </a:t>
            </a:r>
            <a:r>
              <a:rPr lang="en-US" altLang="zh-CN" sz="3600" b="1" u="sng">
                <a:solidFill>
                  <a:srgbClr val="FF0066"/>
                </a:solidFill>
                <a:latin typeface="Times New Roman" panose="02020603050405020304" pitchFamily="18" charset="0"/>
              </a:rPr>
              <a:t>China</a:t>
            </a:r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 and I’m </a:t>
            </a:r>
            <a:r>
              <a:rPr lang="en-US" altLang="zh-CN" sz="3600" b="1" u="sng">
                <a:solidFill>
                  <a:srgbClr val="FF0066"/>
                </a:solidFill>
                <a:latin typeface="Times New Roman" panose="02020603050405020304" pitchFamily="18" charset="0"/>
              </a:rPr>
              <a:t>Chinese</a:t>
            </a:r>
            <a:r>
              <a:rPr lang="en-US" altLang="zh-CN" sz="3600" b="1" u="sng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6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6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6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6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6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881" grpId="0"/>
      <p:bldP spid="36882" grpId="0"/>
      <p:bldP spid="36883" grpId="0"/>
      <p:bldP spid="36884" grpId="0"/>
      <p:bldP spid="36885" grpId="0"/>
      <p:bldP spid="36886" grpId="0" animBg="1"/>
      <p:bldP spid="36887" grpId="0" animBg="1"/>
      <p:bldP spid="3688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Around the world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628800"/>
            <a:ext cx="8153400" cy="4572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b="1" u="sng" dirty="0" smtClean="0">
                <a:solidFill>
                  <a:srgbClr val="006600"/>
                </a:solidFill>
              </a:rPr>
              <a:t>Family name</a:t>
            </a:r>
            <a:r>
              <a:rPr lang="en-US" altLang="zh-CN" b="1" dirty="0" smtClean="0">
                <a:solidFill>
                  <a:srgbClr val="006600"/>
                </a:solidFill>
              </a:rPr>
              <a:t> and </a:t>
            </a:r>
            <a:r>
              <a:rPr lang="en-US" altLang="zh-CN" b="1" u="sng" dirty="0" smtClean="0">
                <a:solidFill>
                  <a:srgbClr val="006600"/>
                </a:solidFill>
              </a:rPr>
              <a:t>given name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dirty="0" smtClean="0">
                <a:solidFill>
                  <a:srgbClr val="0000FF"/>
                </a:solidFill>
              </a:rPr>
              <a:t>In Chinese</a:t>
            </a:r>
            <a:r>
              <a:rPr lang="en-US" altLang="zh-CN" dirty="0" smtClean="0">
                <a:solidFill>
                  <a:srgbClr val="FF0000"/>
                </a:solidFill>
              </a:rPr>
              <a:t>,</a:t>
            </a:r>
            <a:r>
              <a:rPr lang="en-US" altLang="zh-CN" dirty="0" smtClean="0"/>
              <a:t> the family name is</a:t>
            </a:r>
            <a:r>
              <a:rPr lang="en-US" altLang="zh-CN" u="sng" dirty="0" smtClean="0"/>
              <a:t> first</a:t>
            </a:r>
            <a:r>
              <a:rPr lang="en-US" altLang="zh-CN" dirty="0" smtClean="0"/>
              <a:t> and the given name is </a:t>
            </a:r>
            <a:r>
              <a:rPr lang="en-US" altLang="zh-CN" u="sng" dirty="0" smtClean="0"/>
              <a:t>last.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dirty="0" smtClean="0">
                <a:solidFill>
                  <a:srgbClr val="FF0066"/>
                </a:solidFill>
              </a:rPr>
              <a:t>Family name (Last name)+ Given name (First name)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dirty="0" smtClean="0">
                <a:solidFill>
                  <a:srgbClr val="0000FF"/>
                </a:solidFill>
              </a:rPr>
              <a:t>In English</a:t>
            </a:r>
            <a:r>
              <a:rPr lang="en-US" altLang="zh-CN" dirty="0" smtClean="0"/>
              <a:t>, the given name is </a:t>
            </a:r>
            <a:r>
              <a:rPr lang="en-US" altLang="zh-CN" u="sng" dirty="0" smtClean="0"/>
              <a:t>first</a:t>
            </a:r>
            <a:r>
              <a:rPr lang="en-US" altLang="zh-CN" dirty="0" smtClean="0"/>
              <a:t> and the family name is </a:t>
            </a:r>
            <a:r>
              <a:rPr lang="en-US" altLang="zh-CN" u="sng" dirty="0" smtClean="0"/>
              <a:t>last.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dirty="0" smtClean="0">
                <a:solidFill>
                  <a:srgbClr val="FF0066"/>
                </a:solidFill>
              </a:rPr>
              <a:t>Given name (First name) + Family name (Last name)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1524000" y="1066800"/>
            <a:ext cx="419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dirty="0">
                <a:latin typeface="Times New Roman" panose="02020603050405020304" pitchFamily="18" charset="0"/>
              </a:rPr>
              <a:t>姓           和        名字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3492500" y="1196975"/>
            <a:ext cx="5400675" cy="3671888"/>
          </a:xfrm>
        </p:spPr>
        <p:txBody>
          <a:bodyPr/>
          <a:lstStyle/>
          <a:p>
            <a:pPr algn="ctr">
              <a:lnSpc>
                <a:spcPct val="180000"/>
              </a:lnSpc>
              <a:spcBef>
                <a:spcPct val="0"/>
              </a:spcBef>
              <a:buFontTx/>
              <a:buNone/>
            </a:pPr>
            <a:r>
              <a:rPr lang="en-US" altLang="zh-CN" sz="3600" b="1" smtClean="0">
                <a:solidFill>
                  <a:srgbClr val="FF0066"/>
                </a:solidFill>
                <a:latin typeface="Times New Roman" panose="02020603050405020304" pitchFamily="18" charset="0"/>
              </a:rPr>
              <a:t>Chinese name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600" b="1" smtClean="0">
                <a:latin typeface="Times New Roman" panose="02020603050405020304" pitchFamily="18" charset="0"/>
              </a:rPr>
              <a:t>Yang Liwei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zh-CN" sz="3600" b="1" smtClean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36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Family name  Given name</a:t>
            </a:r>
          </a:p>
        </p:txBody>
      </p:sp>
      <p:pic>
        <p:nvPicPr>
          <p:cNvPr id="38915" name="Picture 3" descr="杨利伟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lum contrast="12000"/>
          </a:blip>
          <a:srcRect/>
          <a:stretch>
            <a:fillRect/>
          </a:stretch>
        </p:blipFill>
        <p:spPr>
          <a:xfrm>
            <a:off x="609600" y="1371600"/>
            <a:ext cx="2882900" cy="3937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8916" name="Line 4"/>
          <p:cNvSpPr>
            <a:spLocks noChangeShapeType="1"/>
          </p:cNvSpPr>
          <p:nvPr/>
        </p:nvSpPr>
        <p:spPr bwMode="auto">
          <a:xfrm flipV="1">
            <a:off x="4716463" y="2997200"/>
            <a:ext cx="936625" cy="1152525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 flipH="1" flipV="1">
            <a:off x="6732588" y="2924175"/>
            <a:ext cx="935037" cy="1296988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4343400" y="4752975"/>
            <a:ext cx="3736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>
                <a:latin typeface="Times New Roman" panose="02020603050405020304" pitchFamily="18" charset="0"/>
              </a:rPr>
              <a:t>姓在前       名在后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914400" y="304800"/>
            <a:ext cx="6908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400" b="1">
                <a:solidFill>
                  <a:srgbClr val="FF0000"/>
                </a:solidFill>
                <a:latin typeface="Times New Roman" panose="02020603050405020304" pitchFamily="18" charset="0"/>
              </a:rPr>
              <a:t>中文名字与英文名字的区别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nimBg="1"/>
      <p:bldP spid="38917" grpId="0" animBg="1"/>
      <p:bldP spid="389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0" smtClean="0">
                <a:solidFill>
                  <a:srgbClr val="FF0000"/>
                </a:solidFill>
              </a:rPr>
              <a:t>中文名字与英文名字的区别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5029200" y="1905000"/>
            <a:ext cx="38258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English name</a:t>
            </a:r>
          </a:p>
          <a:p>
            <a:r>
              <a:rPr lang="en-US" altLang="zh-CN" sz="3600" b="1">
                <a:latin typeface="Times New Roman" panose="02020603050405020304" pitchFamily="18" charset="0"/>
              </a:rPr>
              <a:t>      Bill Gates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962400" y="3581400"/>
            <a:ext cx="2451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u="sng">
                <a:latin typeface="Times New Roman" panose="02020603050405020304" pitchFamily="18" charset="0"/>
              </a:rPr>
              <a:t>Family name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6553200" y="3657600"/>
            <a:ext cx="22717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u="sng">
                <a:latin typeface="Times New Roman" panose="02020603050405020304" pitchFamily="18" charset="0"/>
              </a:rPr>
              <a:t>Given name</a:t>
            </a:r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 flipV="1">
            <a:off x="6019800" y="2971800"/>
            <a:ext cx="1371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 flipH="1" flipV="1">
            <a:off x="6172200" y="3048000"/>
            <a:ext cx="1219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4708525" y="4387850"/>
            <a:ext cx="35083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>
                <a:latin typeface="Times New Roman" panose="02020603050405020304" pitchFamily="18" charset="0"/>
              </a:rPr>
              <a:t>姓在后     名在前</a:t>
            </a:r>
          </a:p>
        </p:txBody>
      </p:sp>
      <p:pic>
        <p:nvPicPr>
          <p:cNvPr id="39945" name="Picture 9" descr="u=1298736607,3933294659&amp;fm=51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524000"/>
            <a:ext cx="2913063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0" animBg="1"/>
      <p:bldP spid="39943" grpId="0" animBg="1"/>
      <p:bldP spid="3994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48680"/>
            <a:ext cx="8208912" cy="1190625"/>
          </a:xfrm>
        </p:spPr>
        <p:txBody>
          <a:bodyPr/>
          <a:lstStyle/>
          <a:p>
            <a:r>
              <a:rPr lang="en-US" altLang="zh-CN" sz="3200" b="0" dirty="0" smtClean="0">
                <a:solidFill>
                  <a:srgbClr val="FF0000"/>
                </a:solidFill>
              </a:rPr>
              <a:t>5</a:t>
            </a:r>
            <a:r>
              <a:rPr lang="en-US" altLang="zh-CN" sz="3200" dirty="0" smtClean="0">
                <a:solidFill>
                  <a:srgbClr val="FF0000"/>
                </a:solidFill>
              </a:rPr>
              <a:t>. Work in pairs. Ask and answer questions about a friend.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204864"/>
            <a:ext cx="8153400" cy="349756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dirty="0" smtClean="0"/>
              <a:t>A: What’s his/ her name?</a:t>
            </a:r>
          </a:p>
          <a:p>
            <a:pPr>
              <a:buFontTx/>
              <a:buNone/>
            </a:pPr>
            <a:r>
              <a:rPr lang="en-US" altLang="zh-CN" dirty="0" smtClean="0"/>
              <a:t>B: He’s/ She’s ….</a:t>
            </a:r>
          </a:p>
          <a:p>
            <a:pPr>
              <a:buFontTx/>
              <a:buNone/>
            </a:pPr>
            <a:r>
              <a:rPr lang="en-US" altLang="zh-CN" dirty="0" smtClean="0"/>
              <a:t>A: Where’s he/ she from ?</a:t>
            </a:r>
          </a:p>
          <a:p>
            <a:pPr>
              <a:buFontTx/>
              <a:buNone/>
            </a:pPr>
            <a:r>
              <a:rPr lang="en-US" altLang="zh-CN" dirty="0" smtClean="0"/>
              <a:t>B: He’s/ She’s from ….</a:t>
            </a:r>
          </a:p>
          <a:p>
            <a:pPr>
              <a:buFontTx/>
              <a:buNone/>
            </a:pPr>
            <a:r>
              <a:rPr lang="en-US" altLang="zh-CN" dirty="0" smtClean="0"/>
              <a:t>A: How old is he/ she ?</a:t>
            </a:r>
          </a:p>
          <a:p>
            <a:pPr>
              <a:buFontTx/>
              <a:buNone/>
            </a:pPr>
            <a:r>
              <a:rPr lang="en-US" altLang="zh-CN" dirty="0" smtClean="0"/>
              <a:t>B: He’s/ She’s … years old.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541337" y="1000125"/>
            <a:ext cx="8602663" cy="647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60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2800" b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一、根据汉语提示或首字母完成单词。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575" y="1887538"/>
            <a:ext cx="8447088" cy="46656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66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kumimoji="1" lang="en-US" altLang="zh-CN" sz="3600" b="1" dirty="0" smtClean="0">
                <a:latin typeface="Times New Roman" panose="02020603050405020304" pitchFamily="18" charset="0"/>
              </a:rPr>
              <a:t>1. Peter is from New York and he’s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zh-CN" sz="3600" b="1" dirty="0" smtClean="0">
                <a:latin typeface="Times New Roman" panose="02020603050405020304" pitchFamily="18" charset="0"/>
              </a:rPr>
              <a:t>    _________(</a:t>
            </a:r>
            <a:r>
              <a:rPr kumimoji="1" lang="zh-CN" altLang="en-US" sz="3600" b="1" dirty="0" smtClean="0">
                <a:latin typeface="Times New Roman" panose="02020603050405020304" pitchFamily="18" charset="0"/>
              </a:rPr>
              <a:t>美国人</a:t>
            </a:r>
            <a:r>
              <a:rPr kumimoji="1" lang="en-US" altLang="zh-CN" sz="3600" b="1" dirty="0" smtClean="0">
                <a:latin typeface="Times New Roman" panose="02020603050405020304" pitchFamily="18" charset="0"/>
              </a:rPr>
              <a:t>).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zh-CN" sz="3600" b="1" dirty="0" smtClean="0">
                <a:latin typeface="Times New Roman" panose="02020603050405020304" pitchFamily="18" charset="0"/>
              </a:rPr>
              <a:t>2. We _____(</a:t>
            </a:r>
            <a:r>
              <a:rPr kumimoji="1" lang="zh-CN" altLang="en-US" sz="3600" b="1" dirty="0" smtClean="0">
                <a:latin typeface="Times New Roman" panose="02020603050405020304" pitchFamily="18" charset="0"/>
              </a:rPr>
              <a:t>写</a:t>
            </a:r>
            <a:r>
              <a:rPr kumimoji="1" lang="en-US" altLang="zh-CN" sz="3600" b="1" dirty="0" smtClean="0">
                <a:latin typeface="Times New Roman" panose="02020603050405020304" pitchFamily="18" charset="0"/>
              </a:rPr>
              <a:t>) English words on the notebook.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zh-CN" sz="3600" b="1" dirty="0" smtClean="0">
                <a:latin typeface="Times New Roman" panose="02020603050405020304" pitchFamily="18" charset="0"/>
              </a:rPr>
              <a:t>3. Yang </a:t>
            </a:r>
            <a:r>
              <a:rPr kumimoji="1" lang="en-US" altLang="zh-CN" sz="3600" b="1" dirty="0" err="1" smtClean="0">
                <a:latin typeface="Times New Roman" panose="02020603050405020304" pitchFamily="18" charset="0"/>
              </a:rPr>
              <a:t>Liwei’s</a:t>
            </a:r>
            <a:r>
              <a:rPr kumimoji="1" lang="en-US" altLang="zh-CN" sz="3600" b="1" dirty="0" smtClean="0">
                <a:latin typeface="Times New Roman" panose="02020603050405020304" pitchFamily="18" charset="0"/>
              </a:rPr>
              <a:t> _____ name(</a:t>
            </a:r>
            <a:r>
              <a:rPr kumimoji="1" lang="zh-CN" altLang="en-US" sz="3600" b="1" dirty="0" smtClean="0">
                <a:latin typeface="Times New Roman" panose="02020603050405020304" pitchFamily="18" charset="0"/>
              </a:rPr>
              <a:t>名</a:t>
            </a:r>
            <a:r>
              <a:rPr kumimoji="1" lang="en-US" altLang="zh-CN" sz="3600" b="1" dirty="0" smtClean="0">
                <a:latin typeface="Times New Roman" panose="02020603050405020304" pitchFamily="18" charset="0"/>
              </a:rPr>
              <a:t>) is </a:t>
            </a:r>
            <a:r>
              <a:rPr kumimoji="1" lang="en-US" altLang="zh-CN" sz="3600" b="1" dirty="0" err="1" smtClean="0">
                <a:latin typeface="Times New Roman" panose="02020603050405020304" pitchFamily="18" charset="0"/>
              </a:rPr>
              <a:t>Liwei</a:t>
            </a:r>
            <a:r>
              <a:rPr kumimoji="1" lang="en-US" altLang="zh-CN" sz="3600" b="1" dirty="0" smtClean="0">
                <a:latin typeface="Times New Roman" panose="02020603050405020304" pitchFamily="18" charset="0"/>
              </a:rPr>
              <a:t>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zh-CN" sz="3600" b="1" dirty="0" smtClean="0">
                <a:latin typeface="Times New Roman" panose="02020603050405020304" pitchFamily="18" charset="0"/>
              </a:rPr>
              <a:t>4. Sunday is the 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f</a:t>
            </a:r>
            <a:r>
              <a:rPr kumimoji="1" lang="en-US" altLang="zh-CN" sz="3600" b="1" dirty="0" smtClean="0">
                <a:latin typeface="Times New Roman" panose="02020603050405020304" pitchFamily="18" charset="0"/>
              </a:rPr>
              <a:t>___ day of the week.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zh-CN" sz="3600" b="1" dirty="0" smtClean="0">
                <a:latin typeface="Times New Roman" panose="02020603050405020304" pitchFamily="18" charset="0"/>
              </a:rPr>
              <a:t>5. Where is Michael Jackson 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f</a:t>
            </a:r>
            <a:r>
              <a:rPr kumimoji="1" lang="en-US" altLang="zh-CN" sz="3600" b="1" dirty="0" smtClean="0">
                <a:latin typeface="Times New Roman" panose="02020603050405020304" pitchFamily="18" charset="0"/>
              </a:rPr>
              <a:t>____?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zh-CN" sz="3600" b="1" dirty="0" smtClean="0">
                <a:latin typeface="Times New Roman" panose="02020603050405020304" pitchFamily="18" charset="0"/>
              </a:rPr>
              <a:t>6. I o___ the door for him.</a:t>
            </a:r>
            <a:r>
              <a:rPr kumimoji="1" lang="en-US" altLang="zh-CN" sz="3600" dirty="0" smtClean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963613" y="2462213"/>
            <a:ext cx="2232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American</a:t>
            </a:r>
          </a:p>
        </p:txBody>
      </p:sp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1820863" y="3016250"/>
            <a:ext cx="120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write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3719513" y="4038600"/>
            <a:ext cx="1225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given</a:t>
            </a:r>
          </a:p>
        </p:txBody>
      </p: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3878263" y="4692650"/>
            <a:ext cx="10080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irst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6392863" y="5181600"/>
            <a:ext cx="1081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rom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1516063" y="5715000"/>
            <a:ext cx="895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66"/>
                </a:solidFill>
                <a:latin typeface="Times New Roman" panose="02020603050405020304" pitchFamily="18" charset="0"/>
              </a:rPr>
              <a:t>pen</a:t>
            </a:r>
          </a:p>
        </p:txBody>
      </p:sp>
      <p:pic>
        <p:nvPicPr>
          <p:cNvPr id="41996" name="Picture 12" descr="u=3192832015,865476614&amp;fm=0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32240" y="381000"/>
            <a:ext cx="2009775" cy="942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  <p:bldP spid="41989" grpId="0"/>
      <p:bldP spid="41990" grpId="0"/>
      <p:bldP spid="41991" grpId="0"/>
      <p:bldP spid="41992" grpId="0"/>
      <p:bldP spid="4199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534400" cy="777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60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2800" b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二、用所给单词的适当形式填空。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82675"/>
            <a:ext cx="8763000" cy="5394325"/>
          </a:xfrm>
          <a:solidFill>
            <a:srgbClr val="FFFFFF">
              <a:alpha val="50000"/>
            </a:srgbClr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CCFF66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kumimoji="1" lang="en-US" altLang="zh-CN" b="1" dirty="0" smtClean="0">
                <a:latin typeface="Times New Roman" panose="02020603050405020304" pitchFamily="18" charset="0"/>
              </a:rPr>
              <a:t>1. He and I _____(be) in the same class.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kumimoji="1" lang="en-US" altLang="zh-CN" b="1" dirty="0" smtClean="0">
                <a:latin typeface="Times New Roman" panose="02020603050405020304" pitchFamily="18" charset="0"/>
              </a:rPr>
              <a:t>2. I’m from _____ and I’m _______.(China)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kumimoji="1" lang="en-US" altLang="zh-CN" b="1" dirty="0" smtClean="0">
                <a:latin typeface="Times New Roman" panose="02020603050405020304" pitchFamily="18" charset="0"/>
              </a:rPr>
              <a:t>3. </a:t>
            </a:r>
            <a:r>
              <a:rPr kumimoji="1" lang="en-US" altLang="zh-CN" b="1" dirty="0" err="1" smtClean="0">
                <a:latin typeface="Times New Roman" panose="02020603050405020304" pitchFamily="18" charset="0"/>
              </a:rPr>
              <a:t>Lingling</a:t>
            </a:r>
            <a:r>
              <a:rPr kumimoji="1" lang="en-US" altLang="zh-CN" b="1" dirty="0" smtClean="0">
                <a:latin typeface="Times New Roman" panose="02020603050405020304" pitchFamily="18" charset="0"/>
              </a:rPr>
              <a:t> is not from _______ and she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kumimoji="1" lang="en-US" altLang="zh-CN" b="1" dirty="0" smtClean="0">
                <a:latin typeface="Times New Roman" panose="02020603050405020304" pitchFamily="18" charset="0"/>
              </a:rPr>
              <a:t>    isn’t _______ .(English)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kumimoji="1" lang="en-US" altLang="zh-CN" b="1" dirty="0" smtClean="0">
                <a:latin typeface="Times New Roman" panose="02020603050405020304" pitchFamily="18" charset="0"/>
              </a:rPr>
              <a:t>4. Tom is _____ </a:t>
            </a:r>
            <a:r>
              <a:rPr kumimoji="1" lang="zh-CN" altLang="en-US" b="1" dirty="0" smtClean="0">
                <a:latin typeface="Times New Roman" panose="02020603050405020304" pitchFamily="18" charset="0"/>
              </a:rPr>
              <a:t>（</a:t>
            </a:r>
            <a:r>
              <a:rPr kumimoji="1" lang="en-US" altLang="zh-CN" b="1" dirty="0" smtClean="0">
                <a:latin typeface="Times New Roman" panose="02020603050405020304" pitchFamily="18" charset="0"/>
              </a:rPr>
              <a:t>15</a:t>
            </a:r>
            <a:r>
              <a:rPr kumimoji="1" lang="zh-CN" altLang="en-US" b="1" dirty="0" smtClean="0">
                <a:latin typeface="Times New Roman" panose="02020603050405020304" pitchFamily="18" charset="0"/>
              </a:rPr>
              <a:t>岁）</a:t>
            </a:r>
            <a:r>
              <a:rPr kumimoji="1" lang="en-US" altLang="zh-CN" b="1" dirty="0" smtClean="0">
                <a:latin typeface="Times New Roman" panose="02020603050405020304" pitchFamily="18" charset="0"/>
              </a:rPr>
              <a:t>years old.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kumimoji="1" lang="en-US" altLang="zh-CN" b="1" dirty="0" smtClean="0">
                <a:latin typeface="Times New Roman" panose="02020603050405020304" pitchFamily="18" charset="0"/>
              </a:rPr>
              <a:t>5. We ___(be) students. We ____ _____(</a:t>
            </a:r>
            <a:r>
              <a:rPr kumimoji="1" lang="zh-CN" altLang="en-US" b="1" dirty="0" smtClean="0">
                <a:latin typeface="Times New Roman" panose="02020603050405020304" pitchFamily="18" charset="0"/>
              </a:rPr>
              <a:t>来自） </a:t>
            </a:r>
            <a:r>
              <a:rPr kumimoji="1" lang="en-US" altLang="zh-CN" b="1" dirty="0" smtClean="0">
                <a:latin typeface="Times New Roman" panose="02020603050405020304" pitchFamily="18" charset="0"/>
              </a:rPr>
              <a:t>Beijing.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kumimoji="1" lang="en-US" altLang="zh-CN" b="1" dirty="0" smtClean="0">
                <a:latin typeface="Times New Roman" panose="02020603050405020304" pitchFamily="18" charset="0"/>
              </a:rPr>
              <a:t>6. She ___ a student, and she is______ 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kumimoji="1" lang="en-US" altLang="zh-CN" b="1" dirty="0" smtClean="0">
                <a:latin typeface="Times New Roman" panose="02020603050405020304" pitchFamily="18" charset="0"/>
              </a:rPr>
              <a:t>   (12</a:t>
            </a:r>
            <a:r>
              <a:rPr kumimoji="1" lang="zh-CN" altLang="en-US" b="1" dirty="0" smtClean="0">
                <a:latin typeface="Times New Roman" panose="02020603050405020304" pitchFamily="18" charset="0"/>
              </a:rPr>
              <a:t>岁</a:t>
            </a:r>
            <a:r>
              <a:rPr kumimoji="1" lang="en-US" altLang="zh-CN" b="1" dirty="0" smtClean="0">
                <a:latin typeface="Times New Roman" panose="02020603050405020304" pitchFamily="18" charset="0"/>
              </a:rPr>
              <a:t>)years old.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2362200" y="1600200"/>
            <a:ext cx="14398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China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4876800" y="1676400"/>
            <a:ext cx="18700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Chinese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4191000" y="2286000"/>
            <a:ext cx="1943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England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1676400" y="2819400"/>
            <a:ext cx="172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English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2362200" y="1066800"/>
            <a:ext cx="819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are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5791200" y="5105400"/>
            <a:ext cx="1428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twelve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1447800" y="5105400"/>
            <a:ext cx="488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is</a:t>
            </a: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1371600" y="3962400"/>
            <a:ext cx="819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are</a:t>
            </a: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5029200" y="3962400"/>
            <a:ext cx="1200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come</a:t>
            </a: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6172200" y="4038600"/>
            <a:ext cx="1149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from</a:t>
            </a: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1981200" y="3505200"/>
            <a:ext cx="1428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fifteen</a:t>
            </a:r>
          </a:p>
        </p:txBody>
      </p:sp>
      <p:pic>
        <p:nvPicPr>
          <p:cNvPr id="43023" name="Picture 15" descr="u=2511899688,3952563426&amp;fm=52&amp;gp=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239000" y="5181600"/>
            <a:ext cx="1562100" cy="139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  <p:bldP spid="43013" grpId="0"/>
      <p:bldP spid="43014" grpId="0"/>
      <p:bldP spid="43015" grpId="0"/>
      <p:bldP spid="43016" grpId="0"/>
      <p:bldP spid="43017" grpId="0"/>
      <p:bldP spid="43018" grpId="0"/>
      <p:bldP spid="43019" grpId="0"/>
      <p:bldP spid="43020" grpId="0"/>
      <p:bldP spid="43021" grpId="0"/>
      <p:bldP spid="4302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814388"/>
            <a:ext cx="4724400" cy="6334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600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zh-CN" altLang="en-US" sz="2800" b="0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三、连词成句。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50" y="1411288"/>
            <a:ext cx="7920038" cy="3800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FF66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 smtClean="0">
                <a:latin typeface="Times New Roman" panose="02020603050405020304" pitchFamily="18" charset="0"/>
              </a:rPr>
              <a:t>1. twelve, old, Peter, is, years.</a:t>
            </a:r>
          </a:p>
          <a:p>
            <a:pPr marL="609600" indent="-609600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 smtClean="0">
                <a:latin typeface="Times New Roman" panose="02020603050405020304" pitchFamily="18" charset="0"/>
              </a:rPr>
              <a:t>2. </a:t>
            </a:r>
            <a:r>
              <a:rPr kumimoji="1" lang="en-US" altLang="zh-CN" sz="3600" b="1" dirty="0" err="1" smtClean="0">
                <a:latin typeface="Times New Roman" panose="02020603050405020304" pitchFamily="18" charset="0"/>
              </a:rPr>
              <a:t>Lingling</a:t>
            </a:r>
            <a:r>
              <a:rPr kumimoji="1" lang="en-US" altLang="zh-CN" sz="3600" b="1" dirty="0" smtClean="0">
                <a:latin typeface="Times New Roman" panose="02020603050405020304" pitchFamily="18" charset="0"/>
              </a:rPr>
              <a:t>, in, is, Class 2?</a:t>
            </a:r>
          </a:p>
          <a:p>
            <a:pPr marL="609600" indent="-609600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 smtClean="0">
                <a:latin typeface="Times New Roman" panose="02020603050405020304" pitchFamily="18" charset="0"/>
              </a:rPr>
              <a:t>3. from, the teacher, where, is?</a:t>
            </a:r>
          </a:p>
          <a:p>
            <a:pPr marL="609600" indent="-609600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 smtClean="0">
                <a:latin typeface="Times New Roman" panose="02020603050405020304" pitchFamily="18" charset="0"/>
              </a:rPr>
              <a:t>4. friend, English, my, teacher, is, an.</a:t>
            </a:r>
          </a:p>
          <a:p>
            <a:pPr marL="609600" indent="-609600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 smtClean="0">
                <a:latin typeface="Times New Roman" panose="02020603050405020304" pitchFamily="18" charset="0"/>
              </a:rPr>
              <a:t>5. your, from, is, father, England?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447800" y="1446213"/>
            <a:ext cx="7080250" cy="779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Peter is twelve years old.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524000" y="2360613"/>
            <a:ext cx="5976938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Is </a:t>
            </a:r>
            <a:r>
              <a:rPr lang="en-US" altLang="zh-CN" sz="3600" b="1" dirty="0" err="1">
                <a:solidFill>
                  <a:srgbClr val="FF0066"/>
                </a:solidFill>
                <a:latin typeface="Times New Roman" panose="02020603050405020304" pitchFamily="18" charset="0"/>
              </a:rPr>
              <a:t>Lingling</a:t>
            </a: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in Class 2?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1524000" y="3046413"/>
            <a:ext cx="60960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Where is the teacher from?</a:t>
            </a: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1524000" y="3808413"/>
            <a:ext cx="67818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My friend is an English teacher.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1524000" y="4570413"/>
            <a:ext cx="63373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Is your father from England</a:t>
            </a:r>
            <a:r>
              <a:rPr lang="en-US" altLang="zh-CN" sz="3600" b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? </a:t>
            </a:r>
            <a:endParaRPr lang="en-US" altLang="zh-CN" sz="36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  <p:bldP spid="29701" grpId="0" animBg="1"/>
      <p:bldP spid="29702" grpId="0" animBg="1"/>
      <p:bldP spid="29703" grpId="0" animBg="1"/>
      <p:bldP spid="2970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2"/>
          <p:cNvSpPr txBox="1">
            <a:spLocks noChangeArrowheads="1"/>
          </p:cNvSpPr>
          <p:nvPr/>
        </p:nvSpPr>
        <p:spPr bwMode="auto">
          <a:xfrm>
            <a:off x="441325" y="457200"/>
            <a:ext cx="6645275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</a:rPr>
              <a:t>1.</a:t>
            </a:r>
            <a:r>
              <a:rPr lang="zh-CN" altLang="en-US" sz="3600" b="1" dirty="0">
                <a:latin typeface="Times New Roman" panose="02020603050405020304" pitchFamily="18" charset="0"/>
              </a:rPr>
              <a:t>你来自哪里？</a:t>
            </a:r>
            <a:r>
              <a:rPr lang="en-US" altLang="zh-CN" sz="3600" b="1" dirty="0">
                <a:latin typeface="Times New Roman" panose="02020603050405020304" pitchFamily="18" charset="0"/>
              </a:rPr>
              <a:t>-</a:t>
            </a:r>
            <a:r>
              <a:rPr lang="zh-CN" altLang="en-US" sz="3600" b="1" dirty="0">
                <a:latin typeface="Times New Roman" panose="02020603050405020304" pitchFamily="18" charset="0"/>
              </a:rPr>
              <a:t>我来自北京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2.</a:t>
            </a:r>
            <a:r>
              <a:rPr lang="zh-CN" altLang="en-US" sz="3600" b="1" dirty="0">
                <a:latin typeface="Times New Roman" panose="02020603050405020304" pitchFamily="18" charset="0"/>
              </a:rPr>
              <a:t>认识你很高兴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3.</a:t>
            </a:r>
            <a:r>
              <a:rPr lang="zh-CN" altLang="en-US" sz="3600" b="1" dirty="0">
                <a:latin typeface="Times New Roman" panose="02020603050405020304" pitchFamily="18" charset="0"/>
              </a:rPr>
              <a:t>欢迎来到</a:t>
            </a:r>
            <a:r>
              <a:rPr lang="en-US" altLang="zh-CN" sz="3600" b="1" dirty="0">
                <a:latin typeface="Times New Roman" panose="02020603050405020304" pitchFamily="18" charset="0"/>
              </a:rPr>
              <a:t>7</a:t>
            </a:r>
            <a:r>
              <a:rPr lang="zh-CN" altLang="en-US" sz="3600" b="1" dirty="0">
                <a:latin typeface="Times New Roman" panose="02020603050405020304" pitchFamily="18" charset="0"/>
              </a:rPr>
              <a:t>年级</a:t>
            </a:r>
            <a:r>
              <a:rPr lang="en-US" altLang="zh-CN" sz="3600" b="1" dirty="0">
                <a:latin typeface="Times New Roman" panose="02020603050405020304" pitchFamily="18" charset="0"/>
              </a:rPr>
              <a:t>4</a:t>
            </a:r>
            <a:r>
              <a:rPr lang="zh-CN" altLang="en-US" sz="3600" b="1" dirty="0">
                <a:latin typeface="Times New Roman" panose="02020603050405020304" pitchFamily="18" charset="0"/>
              </a:rPr>
              <a:t>班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4.</a:t>
            </a:r>
            <a:r>
              <a:rPr lang="zh-CN" altLang="en-US" sz="3600" b="1" dirty="0">
                <a:latin typeface="Times New Roman" panose="02020603050405020304" pitchFamily="18" charset="0"/>
              </a:rPr>
              <a:t>那么你呢？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5.</a:t>
            </a:r>
            <a:r>
              <a:rPr lang="zh-CN" altLang="en-US" sz="3600" b="1" dirty="0">
                <a:latin typeface="Times New Roman" panose="02020603050405020304" pitchFamily="18" charset="0"/>
              </a:rPr>
              <a:t>你来自中国吗？</a:t>
            </a:r>
            <a:r>
              <a:rPr lang="en-US" altLang="zh-CN" sz="3600" b="1" dirty="0">
                <a:latin typeface="Times New Roman" panose="02020603050405020304" pitchFamily="18" charset="0"/>
              </a:rPr>
              <a:t>-</a:t>
            </a:r>
            <a:r>
              <a:rPr lang="zh-CN" altLang="en-US" sz="3600" b="1" dirty="0">
                <a:latin typeface="Times New Roman" panose="02020603050405020304" pitchFamily="18" charset="0"/>
              </a:rPr>
              <a:t>是的</a:t>
            </a:r>
            <a:r>
              <a:rPr lang="en-US" altLang="zh-CN" sz="3600" b="1" dirty="0">
                <a:latin typeface="Times New Roman" panose="02020603050405020304" pitchFamily="18" charset="0"/>
              </a:rPr>
              <a:t>|</a:t>
            </a:r>
            <a:r>
              <a:rPr lang="zh-CN" altLang="en-US" sz="3600" b="1" dirty="0">
                <a:latin typeface="Times New Roman" panose="02020603050405020304" pitchFamily="18" charset="0"/>
              </a:rPr>
              <a:t>不是</a:t>
            </a:r>
          </a:p>
          <a:p>
            <a:r>
              <a:rPr lang="en-US" altLang="zh-CN" sz="3600" b="1" dirty="0">
                <a:latin typeface="Times New Roman" panose="02020603050405020304" pitchFamily="18" charset="0"/>
              </a:rPr>
              <a:t>6.</a:t>
            </a:r>
            <a:r>
              <a:rPr lang="zh-CN" altLang="en-US" sz="3600" b="1" dirty="0">
                <a:latin typeface="Times New Roman" panose="02020603050405020304" pitchFamily="18" charset="0"/>
              </a:rPr>
              <a:t>你几岁了？</a:t>
            </a:r>
            <a:r>
              <a:rPr lang="en-US" altLang="zh-CN" sz="3600" b="1" dirty="0">
                <a:latin typeface="Times New Roman" panose="02020603050405020304" pitchFamily="18" charset="0"/>
              </a:rPr>
              <a:t>-</a:t>
            </a:r>
            <a:r>
              <a:rPr lang="zh-CN" altLang="en-US" sz="3600" b="1" dirty="0">
                <a:latin typeface="Times New Roman" panose="02020603050405020304" pitchFamily="18" charset="0"/>
              </a:rPr>
              <a:t>我</a:t>
            </a:r>
            <a:r>
              <a:rPr lang="en-US" altLang="zh-CN" sz="3600" b="1" dirty="0">
                <a:latin typeface="Times New Roman" panose="02020603050405020304" pitchFamily="18" charset="0"/>
              </a:rPr>
              <a:t>13</a:t>
            </a:r>
            <a:r>
              <a:rPr lang="zh-CN" altLang="en-US" sz="3600" b="1" dirty="0">
                <a:latin typeface="Times New Roman" panose="02020603050405020304" pitchFamily="18" charset="0"/>
              </a:rPr>
              <a:t>岁。</a:t>
            </a:r>
          </a:p>
          <a:p>
            <a:r>
              <a:rPr lang="en-US" altLang="zh-CN" sz="3600" b="1" dirty="0">
                <a:solidFill>
                  <a:srgbClr val="0000FA"/>
                </a:solidFill>
                <a:latin typeface="Times New Roman" panose="02020603050405020304" pitchFamily="18" charset="0"/>
              </a:rPr>
              <a:t>7.</a:t>
            </a:r>
            <a:r>
              <a:rPr lang="zh-CN" altLang="en-US" sz="3600" b="1" dirty="0">
                <a:solidFill>
                  <a:srgbClr val="0000FA"/>
                </a:solidFill>
                <a:latin typeface="Times New Roman" panose="02020603050405020304" pitchFamily="18" charset="0"/>
              </a:rPr>
              <a:t>很高兴见到你。</a:t>
            </a:r>
          </a:p>
          <a:p>
            <a:r>
              <a:rPr lang="en-US" altLang="zh-CN" sz="3600" b="1" dirty="0">
                <a:solidFill>
                  <a:srgbClr val="0000FA"/>
                </a:solidFill>
                <a:latin typeface="Times New Roman" panose="02020603050405020304" pitchFamily="18" charset="0"/>
              </a:rPr>
              <a:t>8.</a:t>
            </a:r>
            <a:r>
              <a:rPr lang="zh-CN" altLang="en-US" sz="3600" b="1" dirty="0">
                <a:solidFill>
                  <a:srgbClr val="0000FA"/>
                </a:solidFill>
                <a:latin typeface="Times New Roman" panose="02020603050405020304" pitchFamily="18" charset="0"/>
              </a:rPr>
              <a:t>它是英国的一个小城市。</a:t>
            </a:r>
          </a:p>
          <a:p>
            <a:r>
              <a:rPr lang="en-US" altLang="zh-CN" sz="3600" b="1" dirty="0">
                <a:solidFill>
                  <a:srgbClr val="0000FA"/>
                </a:solidFill>
                <a:latin typeface="Times New Roman" panose="02020603050405020304" pitchFamily="18" charset="0"/>
              </a:rPr>
              <a:t>9.</a:t>
            </a:r>
            <a:r>
              <a:rPr lang="zh-CN" altLang="en-US" sz="3600" b="1" dirty="0">
                <a:solidFill>
                  <a:srgbClr val="0000FA"/>
                </a:solidFill>
                <a:latin typeface="Times New Roman" panose="02020603050405020304" pitchFamily="18" charset="0"/>
              </a:rPr>
              <a:t>托尼是我的名字，史密斯是我的姓。</a:t>
            </a:r>
          </a:p>
          <a:p>
            <a:r>
              <a:rPr lang="en-US" altLang="zh-CN" sz="3600" b="1" dirty="0">
                <a:solidFill>
                  <a:srgbClr val="0000FA"/>
                </a:solidFill>
                <a:latin typeface="Times New Roman" panose="02020603050405020304" pitchFamily="18" charset="0"/>
              </a:rPr>
              <a:t>10.</a:t>
            </a:r>
            <a:r>
              <a:rPr lang="zh-CN" altLang="en-US" sz="3600" b="1" dirty="0">
                <a:solidFill>
                  <a:srgbClr val="0000FA"/>
                </a:solidFill>
                <a:latin typeface="Times New Roman" panose="02020603050405020304" pitchFamily="18" charset="0"/>
              </a:rPr>
              <a:t>中文的姓在前而名字在后</a:t>
            </a:r>
            <a:r>
              <a:rPr lang="zh-CN" altLang="en-US" sz="3600" b="1" dirty="0" smtClean="0">
                <a:solidFill>
                  <a:srgbClr val="0000FA"/>
                </a:solidFill>
                <a:latin typeface="Times New Roman" panose="02020603050405020304" pitchFamily="18" charset="0"/>
              </a:rPr>
              <a:t>。</a:t>
            </a:r>
            <a:endParaRPr lang="zh-CN" altLang="en-US" sz="3600" b="1" dirty="0">
              <a:solidFill>
                <a:srgbClr val="0000FA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CN" altLang="en-US" b="0" smtClean="0">
                <a:solidFill>
                  <a:srgbClr val="FF0000"/>
                </a:solidFill>
              </a:rPr>
              <a:t>人称代词</a:t>
            </a:r>
          </a:p>
        </p:txBody>
      </p:sp>
      <p:graphicFrame>
        <p:nvGraphicFramePr>
          <p:cNvPr id="44035" name="Group 3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626864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第一人称单数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第二人称单数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第三人称单数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第一人称复数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第二人称复数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第三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人称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复数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作用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9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主格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you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she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you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they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作主语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8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宾格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you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him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her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you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them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作宾语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CN" altLang="en-US" sz="3200" b="0" smtClean="0">
                <a:solidFill>
                  <a:srgbClr val="FF0000"/>
                </a:solidFill>
              </a:rPr>
              <a:t>物主代词</a:t>
            </a:r>
            <a:br>
              <a:rPr lang="zh-CN" altLang="en-US" sz="3200" b="0" smtClean="0">
                <a:solidFill>
                  <a:srgbClr val="FF0000"/>
                </a:solidFill>
              </a:rPr>
            </a:br>
            <a:r>
              <a:rPr lang="zh-CN" altLang="en-US" sz="3200" b="0" smtClean="0">
                <a:solidFill>
                  <a:srgbClr val="FF0000"/>
                </a:solidFill>
              </a:rPr>
              <a:t>（</a:t>
            </a:r>
            <a:r>
              <a:rPr lang="zh-CN" altLang="en-US" sz="2000" b="0" smtClean="0">
                <a:solidFill>
                  <a:srgbClr val="FF0000"/>
                </a:solidFill>
              </a:rPr>
              <a:t>有</a:t>
            </a:r>
            <a:r>
              <a:rPr lang="zh-CN" altLang="en-US" sz="2000" b="0" smtClean="0">
                <a:solidFill>
                  <a:srgbClr val="0000FF"/>
                </a:solidFill>
              </a:rPr>
              <a:t>形容词性</a:t>
            </a:r>
            <a:r>
              <a:rPr lang="zh-CN" altLang="en-US" sz="2000" b="0" smtClean="0">
                <a:solidFill>
                  <a:srgbClr val="FF0000"/>
                </a:solidFill>
              </a:rPr>
              <a:t>物主代词和</a:t>
            </a:r>
            <a:r>
              <a:rPr lang="zh-CN" altLang="en-US" sz="2000" b="0" smtClean="0">
                <a:solidFill>
                  <a:srgbClr val="0000FF"/>
                </a:solidFill>
              </a:rPr>
              <a:t>名词性</a:t>
            </a:r>
            <a:r>
              <a:rPr lang="zh-CN" altLang="en-US" sz="2000" b="0" smtClean="0">
                <a:solidFill>
                  <a:srgbClr val="FF0000"/>
                </a:solidFill>
              </a:rPr>
              <a:t>物主代词两种）</a:t>
            </a:r>
          </a:p>
        </p:txBody>
      </p:sp>
      <p:graphicFrame>
        <p:nvGraphicFramePr>
          <p:cNvPr id="45059" name="Group 3"/>
          <p:cNvGraphicFramePr>
            <a:graphicFrameLocks noGrp="1"/>
          </p:cNvGraphicFramePr>
          <p:nvPr>
            <p:ph idx="4294967295"/>
          </p:nvPr>
        </p:nvGraphicFramePr>
        <p:xfrm>
          <a:off x="228600" y="1600200"/>
          <a:ext cx="8458200" cy="4354513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67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第一人称单数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第二人称单数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第三人称单数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第一人称复数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第二人称复数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第三人称复数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作用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98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形容词性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your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his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her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its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our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your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their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名词前做定语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38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名词性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mine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yours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theirs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ours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yours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theirs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独立使用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635735"/>
            <a:ext cx="7272808" cy="523220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/>
              <a:t>be: am , is , are (</a:t>
            </a:r>
            <a:r>
              <a:rPr lang="zh-CN" altLang="en-US" sz="2800" dirty="0"/>
              <a:t>说明身份、状态、年龄等）</a:t>
            </a:r>
          </a:p>
        </p:txBody>
      </p:sp>
      <p:graphicFrame>
        <p:nvGraphicFramePr>
          <p:cNvPr id="7191" name="Group 2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11188" y="1412875"/>
          <a:ext cx="7127875" cy="3932064"/>
        </p:xfrm>
        <a:graphic>
          <a:graphicData uri="http://schemas.openxmlformats.org/drawingml/2006/table">
            <a:tbl>
              <a:tblPr/>
              <a:tblGrid>
                <a:gridCol w="3563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3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 </a:t>
                      </a:r>
                      <a:r>
                        <a:rPr kumimoji="0" lang="zh-CN" alt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我</a:t>
                      </a:r>
                    </a:p>
                  </a:txBody>
                  <a:tcPr marL="91428" marR="91428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am</a:t>
                      </a:r>
                      <a:endParaRPr kumimoji="0" lang="zh-CN" alt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28" marR="91428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He/She/It  </a:t>
                      </a:r>
                      <a:r>
                        <a:rPr kumimoji="0" lang="zh-CN" alt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他</a:t>
                      </a:r>
                      <a:r>
                        <a:rPr kumimoji="0" lang="en-US" altLang="zh-CN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她</a:t>
                      </a:r>
                      <a:r>
                        <a:rPr kumimoji="0" lang="en-US" altLang="zh-CN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它</a:t>
                      </a:r>
                    </a:p>
                  </a:txBody>
                  <a:tcPr marL="91428" marR="91428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is</a:t>
                      </a:r>
                      <a:endParaRPr kumimoji="0" lang="zh-CN" alt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28" marR="91428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They/We/You </a:t>
                      </a:r>
                      <a:r>
                        <a:rPr kumimoji="0" lang="zh-CN" alt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他们</a:t>
                      </a:r>
                      <a:r>
                        <a:rPr kumimoji="0" lang="en-US" altLang="zh-CN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我们</a:t>
                      </a:r>
                      <a:r>
                        <a:rPr kumimoji="0" lang="en-US" altLang="zh-CN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/</a:t>
                      </a:r>
                      <a:r>
                        <a:rPr kumimoji="0" lang="zh-CN" alt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你，你们</a:t>
                      </a:r>
                    </a:p>
                  </a:txBody>
                  <a:tcPr marL="91428" marR="91428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are</a:t>
                      </a:r>
                      <a:endParaRPr kumimoji="0" lang="zh-CN" altLang="en-US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28" marR="91428" marT="45744" marB="4574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00113" y="5734050"/>
            <a:ext cx="6840537" cy="457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/>
              <a:t>注意系动词</a:t>
            </a:r>
            <a:r>
              <a:rPr lang="en-US" altLang="zh-CN" sz="2400" b="1" dirty="0"/>
              <a:t>be</a:t>
            </a:r>
            <a:r>
              <a:rPr lang="zh-CN" altLang="en-US" sz="2400" b="1" dirty="0"/>
              <a:t>的形式随</a:t>
            </a:r>
            <a:r>
              <a:rPr lang="zh-CN" altLang="en-US" sz="2400" b="1" dirty="0">
                <a:solidFill>
                  <a:srgbClr val="0000FF"/>
                </a:solidFill>
              </a:rPr>
              <a:t>主语</a:t>
            </a:r>
            <a:r>
              <a:rPr lang="zh-CN" altLang="en-US" sz="2400" b="1" dirty="0"/>
              <a:t>的不同而有所变化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04813"/>
            <a:ext cx="8153400" cy="5538787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altLang="zh-CN" dirty="0" smtClean="0"/>
              <a:t>I </a:t>
            </a:r>
            <a:r>
              <a:rPr lang="en-US" altLang="zh-CN" dirty="0" smtClean="0">
                <a:solidFill>
                  <a:srgbClr val="0000FF"/>
                </a:solidFill>
              </a:rPr>
              <a:t>am</a:t>
            </a:r>
            <a:r>
              <a:rPr lang="en-US" altLang="zh-CN" dirty="0" smtClean="0"/>
              <a:t> miss  Yang. </a:t>
            </a:r>
            <a:r>
              <a:rPr lang="zh-CN" altLang="en-US" dirty="0" smtClean="0"/>
              <a:t>我是杨老师。</a:t>
            </a:r>
            <a:endParaRPr lang="en-US" altLang="zh-CN" dirty="0" smtClean="0"/>
          </a:p>
          <a:p>
            <a:pPr marL="514350" indent="-514350">
              <a:buFontTx/>
              <a:buAutoNum type="arabicPeriod"/>
            </a:pPr>
            <a:r>
              <a:rPr lang="en-US" altLang="zh-CN" dirty="0" smtClean="0"/>
              <a:t>I </a:t>
            </a:r>
            <a:r>
              <a:rPr lang="en-US" altLang="zh-CN" dirty="0" smtClean="0">
                <a:solidFill>
                  <a:srgbClr val="0000FF"/>
                </a:solidFill>
              </a:rPr>
              <a:t>am </a:t>
            </a:r>
            <a:r>
              <a:rPr lang="en-US" altLang="zh-CN" dirty="0" smtClean="0"/>
              <a:t>from Fujian.</a:t>
            </a:r>
            <a:r>
              <a:rPr lang="zh-CN" altLang="en-US" dirty="0" smtClean="0"/>
              <a:t>我来自福建。</a:t>
            </a:r>
            <a:endParaRPr lang="en-US" altLang="zh-CN" dirty="0" smtClean="0"/>
          </a:p>
          <a:p>
            <a:pPr marL="514350" indent="-514350">
              <a:buFontTx/>
              <a:buAutoNum type="arabicPeriod"/>
            </a:pPr>
            <a:r>
              <a:rPr lang="en-US" altLang="zh-CN" dirty="0" smtClean="0"/>
              <a:t> I </a:t>
            </a:r>
            <a:r>
              <a:rPr lang="en-US" altLang="zh-CN" dirty="0" smtClean="0">
                <a:solidFill>
                  <a:srgbClr val="0000FF"/>
                </a:solidFill>
              </a:rPr>
              <a:t>am</a:t>
            </a:r>
            <a:r>
              <a:rPr lang="en-US" altLang="zh-CN" dirty="0" smtClean="0"/>
              <a:t> 22 years old.</a:t>
            </a:r>
            <a:r>
              <a:rPr lang="zh-CN" altLang="en-US" dirty="0" smtClean="0"/>
              <a:t>我</a:t>
            </a:r>
            <a:r>
              <a:rPr lang="en-US" altLang="zh-CN" dirty="0" smtClean="0"/>
              <a:t>22</a:t>
            </a:r>
            <a:r>
              <a:rPr lang="zh-CN" altLang="en-US" dirty="0" smtClean="0"/>
              <a:t>岁了。</a:t>
            </a:r>
            <a:endParaRPr lang="en-US" altLang="zh-CN" dirty="0" smtClean="0"/>
          </a:p>
          <a:p>
            <a:pPr marL="514350" indent="-514350">
              <a:buFontTx/>
              <a:buAutoNum type="arabicPeriod"/>
            </a:pPr>
            <a:r>
              <a:rPr lang="en-US" altLang="zh-CN" dirty="0" smtClean="0"/>
              <a:t>I </a:t>
            </a:r>
            <a:r>
              <a:rPr lang="en-US" altLang="zh-CN" dirty="0" smtClean="0">
                <a:solidFill>
                  <a:srgbClr val="0000FF"/>
                </a:solidFill>
              </a:rPr>
              <a:t>am</a:t>
            </a:r>
            <a:r>
              <a:rPr lang="en-US" altLang="zh-CN" dirty="0" smtClean="0"/>
              <a:t> very happy . </a:t>
            </a:r>
            <a:r>
              <a:rPr lang="zh-CN" altLang="en-US" dirty="0" smtClean="0"/>
              <a:t>我很幸福。</a:t>
            </a:r>
            <a:endParaRPr lang="en-US" altLang="zh-CN" dirty="0" smtClean="0"/>
          </a:p>
          <a:p>
            <a:pPr marL="514350" indent="-514350">
              <a:buFontTx/>
              <a:buAutoNum type="arabicPeriod"/>
            </a:pPr>
            <a:r>
              <a:rPr lang="en-US" altLang="zh-CN" dirty="0" smtClean="0"/>
              <a:t>I </a:t>
            </a:r>
            <a:r>
              <a:rPr lang="en-US" altLang="zh-CN" dirty="0" smtClean="0">
                <a:solidFill>
                  <a:srgbClr val="0000FF"/>
                </a:solidFill>
              </a:rPr>
              <a:t>am</a:t>
            </a:r>
            <a:r>
              <a:rPr lang="en-US" altLang="zh-CN" dirty="0" smtClean="0"/>
              <a:t> in Class Three.</a:t>
            </a:r>
            <a:r>
              <a:rPr lang="zh-CN" altLang="en-US" dirty="0" smtClean="0"/>
              <a:t>我是三班的。</a:t>
            </a:r>
            <a:endParaRPr lang="en-US" altLang="zh-CN" dirty="0" smtClean="0"/>
          </a:p>
          <a:p>
            <a:pPr marL="514350" indent="-514350">
              <a:buFontTx/>
              <a:buAutoNum type="arabicPeriod"/>
            </a:pPr>
            <a:r>
              <a:rPr lang="en-US" altLang="zh-CN" dirty="0" smtClean="0"/>
              <a:t>She </a:t>
            </a:r>
            <a:r>
              <a:rPr lang="en-US" altLang="zh-CN" dirty="0" smtClean="0">
                <a:solidFill>
                  <a:srgbClr val="0000FF"/>
                </a:solidFill>
              </a:rPr>
              <a:t>is</a:t>
            </a:r>
            <a:r>
              <a:rPr lang="en-US" altLang="zh-CN" dirty="0" smtClean="0">
                <a:solidFill>
                  <a:srgbClr val="FED46C"/>
                </a:solidFill>
              </a:rPr>
              <a:t> </a:t>
            </a:r>
            <a:r>
              <a:rPr lang="en-US" altLang="zh-CN" dirty="0" smtClean="0"/>
              <a:t>my classmate.</a:t>
            </a:r>
            <a:r>
              <a:rPr lang="zh-CN" altLang="en-US" dirty="0" smtClean="0"/>
              <a:t>她是我的同学。</a:t>
            </a:r>
            <a:endParaRPr lang="en-US" altLang="zh-CN" dirty="0" smtClean="0"/>
          </a:p>
          <a:p>
            <a:pPr marL="514350" indent="-514350">
              <a:buFontTx/>
              <a:buAutoNum type="arabicPeriod"/>
            </a:pPr>
            <a:r>
              <a:rPr lang="en-US" altLang="zh-CN" dirty="0" smtClean="0"/>
              <a:t>He </a:t>
            </a:r>
            <a:r>
              <a:rPr lang="en-US" altLang="zh-CN" dirty="0" smtClean="0">
                <a:solidFill>
                  <a:srgbClr val="0000FF"/>
                </a:solidFill>
              </a:rPr>
              <a:t>is</a:t>
            </a:r>
            <a:r>
              <a:rPr lang="en-US" altLang="zh-CN" dirty="0" smtClean="0"/>
              <a:t> my friend.</a:t>
            </a:r>
            <a:r>
              <a:rPr lang="zh-CN" altLang="en-US" dirty="0" smtClean="0"/>
              <a:t>他是我的朋友。</a:t>
            </a:r>
            <a:endParaRPr lang="en-US" altLang="zh-CN" dirty="0" smtClean="0"/>
          </a:p>
          <a:p>
            <a:pPr marL="514350" indent="-514350">
              <a:buFontTx/>
              <a:buAutoNum type="arabicPeriod"/>
            </a:pPr>
            <a:r>
              <a:rPr lang="en-US" altLang="zh-CN" dirty="0" smtClean="0"/>
              <a:t>We </a:t>
            </a:r>
            <a:r>
              <a:rPr lang="en-US" altLang="zh-CN" dirty="0" smtClean="0">
                <a:solidFill>
                  <a:srgbClr val="007EEA"/>
                </a:solidFill>
              </a:rPr>
              <a:t>are</a:t>
            </a:r>
            <a:r>
              <a:rPr lang="en-US" altLang="zh-CN" dirty="0" smtClean="0"/>
              <a:t> Chinese. </a:t>
            </a:r>
            <a:r>
              <a:rPr lang="zh-CN" altLang="en-US" dirty="0" smtClean="0"/>
              <a:t>我们是中国人。</a:t>
            </a:r>
            <a:endParaRPr lang="en-US" altLang="zh-CN" dirty="0" smtClean="0"/>
          </a:p>
          <a:p>
            <a:pPr marL="514350" indent="-514350">
              <a:buFontTx/>
              <a:buAutoNum type="arabicPeriod"/>
            </a:pPr>
            <a:r>
              <a:rPr lang="en-US" altLang="zh-CN" dirty="0" smtClean="0"/>
              <a:t>You </a:t>
            </a:r>
            <a:r>
              <a:rPr lang="en-US" altLang="zh-CN" dirty="0" smtClean="0">
                <a:solidFill>
                  <a:srgbClr val="007EEA"/>
                </a:solidFill>
              </a:rPr>
              <a:t>are</a:t>
            </a:r>
            <a:r>
              <a:rPr lang="en-US" altLang="zh-CN" dirty="0" smtClean="0"/>
              <a:t> Chinese, too. </a:t>
            </a:r>
            <a:r>
              <a:rPr lang="zh-CN" altLang="en-US" dirty="0" smtClean="0"/>
              <a:t>你们也是中国人。</a:t>
            </a: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j022938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5400000">
            <a:off x="2232025" y="-314325"/>
            <a:ext cx="467995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3913" y="2128838"/>
            <a:ext cx="7348537" cy="3783012"/>
          </a:xfrm>
          <a:solidFill>
            <a:srgbClr val="FFFFFF">
              <a:alpha val="50000"/>
            </a:srgbClr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CCFF66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 smtClean="0">
                <a:latin typeface="Times New Roman" panose="02020603050405020304" pitchFamily="18" charset="0"/>
              </a:rPr>
              <a:t>1. I </a:t>
            </a:r>
            <a:r>
              <a:rPr kumimoji="1" lang="en-US" altLang="zh-CN" sz="3600" b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am not</a:t>
            </a:r>
            <a:r>
              <a:rPr kumimoji="1" lang="en-US" altLang="zh-CN" sz="3600" b="1" dirty="0" smtClean="0">
                <a:latin typeface="Times New Roman" panose="02020603050405020304" pitchFamily="18" charset="0"/>
              </a:rPr>
              <a:t> Chinese.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 smtClean="0">
                <a:latin typeface="Times New Roman" panose="02020603050405020304" pitchFamily="18" charset="0"/>
              </a:rPr>
              <a:t>2. He </a:t>
            </a:r>
            <a:r>
              <a:rPr kumimoji="1" lang="en-US" altLang="zh-CN" sz="3600" b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is not (isn’t)</a:t>
            </a:r>
            <a:r>
              <a:rPr kumimoji="1" lang="en-US" altLang="zh-CN" sz="3600" b="1" dirty="0" smtClean="0">
                <a:latin typeface="Times New Roman" panose="02020603050405020304" pitchFamily="18" charset="0"/>
              </a:rPr>
              <a:t> an English boy.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 smtClean="0">
                <a:latin typeface="Times New Roman" panose="02020603050405020304" pitchFamily="18" charset="0"/>
              </a:rPr>
              <a:t>3. We </a:t>
            </a:r>
            <a:r>
              <a:rPr kumimoji="1" lang="en-US" altLang="zh-CN" sz="3600" b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are not (aren’t)</a:t>
            </a:r>
            <a:r>
              <a:rPr kumimoji="1" lang="en-US" altLang="zh-CN" sz="3600" b="1" dirty="0" smtClean="0">
                <a:latin typeface="Times New Roman" panose="02020603050405020304" pitchFamily="18" charset="0"/>
              </a:rPr>
              <a:t> from America.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 smtClean="0">
                <a:latin typeface="Times New Roman" panose="02020603050405020304" pitchFamily="18" charset="0"/>
              </a:rPr>
              <a:t>4. </a:t>
            </a:r>
            <a:r>
              <a:rPr kumimoji="1" lang="en-US" altLang="zh-CN" sz="3600" b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Are you</a:t>
            </a:r>
            <a:r>
              <a:rPr kumimoji="1" lang="en-US" altLang="zh-CN" sz="3600" b="1" dirty="0" smtClean="0">
                <a:latin typeface="Times New Roman" panose="02020603050405020304" pitchFamily="18" charset="0"/>
              </a:rPr>
              <a:t> Chinese?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 smtClean="0">
                <a:latin typeface="Times New Roman" panose="02020603050405020304" pitchFamily="18" charset="0"/>
              </a:rPr>
              <a:t>5. </a:t>
            </a:r>
            <a:r>
              <a:rPr kumimoji="1" lang="en-US" altLang="zh-CN" sz="3600" b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Is he</a:t>
            </a:r>
            <a:r>
              <a:rPr kumimoji="1" lang="en-US" altLang="zh-CN" sz="3600" b="1" dirty="0" smtClean="0">
                <a:latin typeface="Times New Roman" panose="02020603050405020304" pitchFamily="18" charset="0"/>
              </a:rPr>
              <a:t> an English boy?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kumimoji="1" lang="en-US" altLang="zh-CN" sz="3600" b="1" dirty="0" smtClean="0">
                <a:latin typeface="Times New Roman" panose="02020603050405020304" pitchFamily="18" charset="0"/>
              </a:rPr>
              <a:t>6. </a:t>
            </a:r>
            <a:r>
              <a:rPr kumimoji="1" lang="en-US" altLang="zh-CN" sz="3600" b="1" dirty="0" smtClean="0">
                <a:solidFill>
                  <a:srgbClr val="FF0066"/>
                </a:solidFill>
                <a:latin typeface="Times New Roman" panose="02020603050405020304" pitchFamily="18" charset="0"/>
              </a:rPr>
              <a:t>Are you</a:t>
            </a:r>
            <a:r>
              <a:rPr kumimoji="1" lang="en-US" altLang="zh-CN" sz="3600" b="1" dirty="0" smtClean="0">
                <a:latin typeface="Times New Roman" panose="02020603050405020304" pitchFamily="18" charset="0"/>
              </a:rPr>
              <a:t> from America?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11188" y="549275"/>
            <a:ext cx="7848600" cy="1223963"/>
          </a:xfrm>
          <a:prstGeom prst="rect">
            <a:avLst/>
          </a:prstGeom>
          <a:solidFill>
            <a:srgbClr val="66FF33">
              <a:alpha val="7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CCFF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05000"/>
              </a:lnSpc>
            </a:pPr>
            <a:r>
              <a:rPr kumimoji="1"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be</a:t>
            </a:r>
            <a:r>
              <a:rPr kumimoji="1" lang="zh-CN" altLang="en-US" sz="36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的一般现在时的否定句式和疑问句</a:t>
            </a:r>
          </a:p>
          <a:p>
            <a:pPr marL="342900" indent="-342900">
              <a:lnSpc>
                <a:spcPct val="105000"/>
              </a:lnSpc>
            </a:pPr>
            <a:r>
              <a:rPr kumimoji="1" lang="zh-CN" altLang="en-US" sz="3600" b="1" dirty="0">
                <a:solidFill>
                  <a:srgbClr val="9933FF"/>
                </a:solidFill>
                <a:latin typeface="Times New Roman" panose="02020603050405020304" pitchFamily="18" charset="0"/>
              </a:rPr>
              <a:t>式是什么呢？请看下面的句子。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66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7980" y="566807"/>
            <a:ext cx="5256584" cy="523221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dirty="0">
                <a:solidFill>
                  <a:srgbClr val="0000FF"/>
                </a:solidFill>
              </a:rPr>
              <a:t>be</a:t>
            </a:r>
            <a:r>
              <a:rPr lang="zh-CN" altLang="en-US" sz="3600" dirty="0">
                <a:solidFill>
                  <a:srgbClr val="0000FF"/>
                </a:solidFill>
              </a:rPr>
              <a:t>的一般疑问句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04317" y="1341658"/>
            <a:ext cx="5472608" cy="436806"/>
          </a:xfrm>
          <a:prstGeom prst="rect">
            <a:avLst/>
          </a:prstGeom>
          <a:noFill/>
          <a:effectLst>
            <a:glow rad="63500">
              <a:schemeClr val="accent6">
                <a:satMod val="175000"/>
                <a:alpha val="40000"/>
              </a:schemeClr>
            </a:glow>
          </a:effec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/>
              <a:t>形式：把</a:t>
            </a:r>
            <a:r>
              <a:rPr lang="en-US" altLang="zh-CN" sz="2800" b="1" dirty="0"/>
              <a:t>be</a:t>
            </a:r>
            <a:r>
              <a:rPr lang="zh-CN" altLang="en-US" sz="2800" b="1" dirty="0"/>
              <a:t>提至句首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8313" y="1989138"/>
            <a:ext cx="6551612" cy="5847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1. </a:t>
            </a:r>
            <a:r>
              <a:rPr lang="en-US" altLang="zh-CN" sz="3200" b="1" dirty="0"/>
              <a:t>We </a:t>
            </a:r>
            <a:r>
              <a:rPr lang="en-US" altLang="zh-CN" sz="3200" b="1" dirty="0">
                <a:solidFill>
                  <a:srgbClr val="007EEA"/>
                </a:solidFill>
              </a:rPr>
              <a:t>are</a:t>
            </a:r>
            <a:r>
              <a:rPr lang="en-US" altLang="zh-CN" sz="3200" b="1" dirty="0"/>
              <a:t> Chinese. </a:t>
            </a:r>
            <a:r>
              <a:rPr lang="zh-CN" altLang="en-US" sz="3200" b="1" dirty="0"/>
              <a:t>我们是中国人</a:t>
            </a:r>
            <a:r>
              <a:rPr lang="zh-CN" altLang="en-US" dirty="0" smtClean="0"/>
              <a:t>。</a:t>
            </a:r>
            <a:endParaRPr lang="en-US" altLang="zh-CN" dirty="0"/>
          </a:p>
        </p:txBody>
      </p:sp>
      <p:sp>
        <p:nvSpPr>
          <p:cNvPr id="9225" name="右弧形箭头 14"/>
          <p:cNvSpPr>
            <a:spLocks noChangeArrowheads="1"/>
          </p:cNvSpPr>
          <p:nvPr/>
        </p:nvSpPr>
        <p:spPr bwMode="auto">
          <a:xfrm rot="1194456">
            <a:off x="6084888" y="2565400"/>
            <a:ext cx="1223962" cy="1295400"/>
          </a:xfrm>
          <a:prstGeom prst="curvedLeftArrow">
            <a:avLst>
              <a:gd name="adj1" fmla="val 20060"/>
              <a:gd name="adj2" fmla="val 49978"/>
              <a:gd name="adj3" fmla="val 25000"/>
            </a:avLst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9226" name="TextBox 15"/>
          <p:cNvSpPr txBox="1">
            <a:spLocks noChangeArrowheads="1"/>
          </p:cNvSpPr>
          <p:nvPr/>
        </p:nvSpPr>
        <p:spPr bwMode="auto">
          <a:xfrm>
            <a:off x="5724525" y="3860800"/>
            <a:ext cx="216058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/>
              <a:t>转换成一般疑问句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27088" y="2852738"/>
            <a:ext cx="3887787" cy="10668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007EEA"/>
                </a:solidFill>
              </a:rPr>
              <a:t>Are</a:t>
            </a:r>
            <a:r>
              <a:rPr lang="en-US" altLang="zh-CN" sz="3200" dirty="0"/>
              <a:t> you Chinese?</a:t>
            </a:r>
            <a:r>
              <a:rPr lang="zh-CN" altLang="en-US" sz="3200" dirty="0"/>
              <a:t>你们是中国人吗</a:t>
            </a:r>
            <a:r>
              <a:rPr lang="zh-CN" altLang="en-US" dirty="0"/>
              <a:t>？</a:t>
            </a:r>
          </a:p>
        </p:txBody>
      </p:sp>
      <p:sp>
        <p:nvSpPr>
          <p:cNvPr id="9228" name="TextBox 17"/>
          <p:cNvSpPr txBox="1">
            <a:spLocks noChangeArrowheads="1"/>
          </p:cNvSpPr>
          <p:nvPr/>
        </p:nvSpPr>
        <p:spPr bwMode="auto">
          <a:xfrm>
            <a:off x="539750" y="4076700"/>
            <a:ext cx="50403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/>
              <a:t>2. I </a:t>
            </a:r>
            <a:r>
              <a:rPr lang="en-US" altLang="zh-CN" sz="3200" dirty="0">
                <a:solidFill>
                  <a:srgbClr val="C00000"/>
                </a:solidFill>
              </a:rPr>
              <a:t>am </a:t>
            </a:r>
            <a:r>
              <a:rPr lang="en-US" altLang="zh-CN" sz="3200" dirty="0"/>
              <a:t>Tom. </a:t>
            </a:r>
            <a:r>
              <a:rPr lang="zh-CN" altLang="en-US" sz="3200" dirty="0"/>
              <a:t>我是汤姆。</a:t>
            </a:r>
          </a:p>
        </p:txBody>
      </p:sp>
      <p:sp>
        <p:nvSpPr>
          <p:cNvPr id="9229" name="右弧形箭头 18"/>
          <p:cNvSpPr>
            <a:spLocks noChangeArrowheads="1"/>
          </p:cNvSpPr>
          <p:nvPr/>
        </p:nvSpPr>
        <p:spPr bwMode="auto">
          <a:xfrm rot="1093550">
            <a:off x="4572000" y="4581525"/>
            <a:ext cx="776288" cy="1327150"/>
          </a:xfrm>
          <a:prstGeom prst="curvedLeftArrow">
            <a:avLst>
              <a:gd name="adj1" fmla="val 25011"/>
              <a:gd name="adj2" fmla="val 50006"/>
              <a:gd name="adj3" fmla="val 25000"/>
            </a:avLst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8206" name="TextBox 19"/>
          <p:cNvSpPr txBox="1">
            <a:spLocks noChangeArrowheads="1"/>
          </p:cNvSpPr>
          <p:nvPr/>
        </p:nvSpPr>
        <p:spPr bwMode="auto">
          <a:xfrm>
            <a:off x="900113" y="5157788"/>
            <a:ext cx="28797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C00000"/>
                </a:solidFill>
              </a:rPr>
              <a:t>Are</a:t>
            </a:r>
            <a:r>
              <a:rPr lang="en-US" altLang="zh-CN" sz="3200" dirty="0"/>
              <a:t> you Tom?</a:t>
            </a:r>
            <a:r>
              <a:rPr lang="zh-CN" altLang="en-US" sz="3200" dirty="0"/>
              <a:t>你是汤姆吗？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820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443e632f-3135-4922-a48d-3d9e67c95620}"/>
</p:tagLst>
</file>

<file path=ppt/theme/theme1.xml><?xml version="1.0" encoding="utf-8"?>
<a:theme xmlns:a="http://schemas.openxmlformats.org/drawingml/2006/main" name="WWW.2PPT.COM&#10;">
  <a:themeElements>
    <a:clrScheme name="穿越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麦田夕照">
      <a:majorFont>
        <a:latin typeface="Tahoma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麦田夕照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麦田夕照 2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CC9900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B98A00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麦田夕照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麦田夕照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C5B3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麦田夕照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麦田夕照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D4D4D4"/>
        </a:accent6>
        <a:hlink>
          <a:srgbClr val="CC6600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麦田夕照 7">
        <a:dk1>
          <a:srgbClr val="003366"/>
        </a:dk1>
        <a:lt1>
          <a:srgbClr val="361B00"/>
        </a:lt1>
        <a:dk2>
          <a:srgbClr val="000099"/>
        </a:dk2>
        <a:lt2>
          <a:srgbClr val="333333"/>
        </a:lt2>
        <a:accent1>
          <a:srgbClr val="3366CC"/>
        </a:accent1>
        <a:accent2>
          <a:srgbClr val="F09A00"/>
        </a:accent2>
        <a:accent3>
          <a:srgbClr val="AAAACA"/>
        </a:accent3>
        <a:accent4>
          <a:srgbClr val="2D1500"/>
        </a:accent4>
        <a:accent5>
          <a:srgbClr val="ADB8E2"/>
        </a:accent5>
        <a:accent6>
          <a:srgbClr val="D98B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麦田夕照 8">
        <a:dk1>
          <a:srgbClr val="777777"/>
        </a:dk1>
        <a:lt1>
          <a:srgbClr val="926C00"/>
        </a:lt1>
        <a:dk2>
          <a:srgbClr val="686B5D"/>
        </a:dk2>
        <a:lt2>
          <a:srgbClr val="4D4D4D"/>
        </a:lt2>
        <a:accent1>
          <a:srgbClr val="B2B2B2"/>
        </a:accent1>
        <a:accent2>
          <a:srgbClr val="809EA8"/>
        </a:accent2>
        <a:accent3>
          <a:srgbClr val="B9BAB6"/>
        </a:accent3>
        <a:accent4>
          <a:srgbClr val="7C5B00"/>
        </a:accent4>
        <a:accent5>
          <a:srgbClr val="D5D5D5"/>
        </a:accent5>
        <a:accent6>
          <a:srgbClr val="738F98"/>
        </a:accent6>
        <a:hlink>
          <a:srgbClr val="FFCC66"/>
        </a:hlink>
        <a:folHlink>
          <a:srgbClr val="F7F3E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麦田夕照 9">
        <a:dk1>
          <a:srgbClr val="005A58"/>
        </a:dk1>
        <a:lt1>
          <a:srgbClr val="CC9900"/>
        </a:lt1>
        <a:dk2>
          <a:srgbClr val="008080"/>
        </a:dk2>
        <a:lt2>
          <a:srgbClr val="006666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AE8200"/>
        </a:accent4>
        <a:accent5>
          <a:srgbClr val="AAB8B7"/>
        </a:accent5>
        <a:accent6>
          <a:srgbClr val="6264B4"/>
        </a:accent6>
        <a:hlink>
          <a:srgbClr val="FFC41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麦田夕照 10">
        <a:dk1>
          <a:srgbClr val="111111"/>
        </a:dk1>
        <a:lt1>
          <a:srgbClr val="800000"/>
        </a:lt1>
        <a:dk2>
          <a:srgbClr val="663300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0D0D0D"/>
        </a:accent4>
        <a:accent5>
          <a:srgbClr val="E2ADAA"/>
        </a:accent5>
        <a:accent6>
          <a:srgbClr val="AC6D56"/>
        </a:accent6>
        <a:hlink>
          <a:srgbClr val="FFCC66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麦田夕照 11">
        <a:dk1>
          <a:srgbClr val="1C1C1C"/>
        </a:dk1>
        <a:lt1>
          <a:srgbClr val="523E26"/>
        </a:lt1>
        <a:dk2>
          <a:srgbClr val="654A1D"/>
        </a:dk2>
        <a:lt2>
          <a:srgbClr val="2D2015"/>
        </a:lt2>
        <a:accent1>
          <a:srgbClr val="B1A59D"/>
        </a:accent1>
        <a:accent2>
          <a:srgbClr val="8F5F2F"/>
        </a:accent2>
        <a:accent3>
          <a:srgbClr val="B3AFAC"/>
        </a:accent3>
        <a:accent4>
          <a:srgbClr val="161616"/>
        </a:accent4>
        <a:accent5>
          <a:srgbClr val="D5CFCC"/>
        </a:accent5>
        <a:accent6>
          <a:srgbClr val="81552A"/>
        </a:accent6>
        <a:hlink>
          <a:srgbClr val="F4D700"/>
        </a:hlink>
        <a:folHlink>
          <a:srgbClr val="E7EBE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CDESIGNF</Template>
  <TotalTime>0</TotalTime>
  <Words>1707</Words>
  <Application>Microsoft Office PowerPoint</Application>
  <PresentationFormat>全屏显示(4:3)</PresentationFormat>
  <Paragraphs>321</Paragraphs>
  <Slides>27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4" baseType="lpstr">
      <vt:lpstr>宋体</vt:lpstr>
      <vt:lpstr>微软雅黑</vt:lpstr>
      <vt:lpstr>Arial</vt:lpstr>
      <vt:lpstr>Calibri</vt:lpstr>
      <vt:lpstr>Tahoma</vt:lpstr>
      <vt:lpstr>Times New Roman</vt:lpstr>
      <vt:lpstr>WWW.2PPT.COM
</vt:lpstr>
      <vt:lpstr>PowerPoint 演示文稿</vt:lpstr>
      <vt:lpstr>PowerPoint 演示文稿</vt:lpstr>
      <vt:lpstr>PowerPoint 演示文稿</vt:lpstr>
      <vt:lpstr>人称代词</vt:lpstr>
      <vt:lpstr>物主代词 （有形容词性物主代词和名词性物主代词两种）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一般现在时</vt:lpstr>
      <vt:lpstr>PowerPoint 演示文稿</vt:lpstr>
      <vt:lpstr>PowerPoint 演示文稿</vt:lpstr>
      <vt:lpstr>1.Look at the pictures and introduce the three people to your class.</vt:lpstr>
      <vt:lpstr>David Beckham England,  English, thirty-seven</vt:lpstr>
      <vt:lpstr>2.Look at the pictures in Activity 1 and complete the sentences.</vt:lpstr>
      <vt:lpstr>3. Complete the conversation.</vt:lpstr>
      <vt:lpstr>4. Complete the table with these words</vt:lpstr>
      <vt:lpstr>Around the world</vt:lpstr>
      <vt:lpstr>PowerPoint 演示文稿</vt:lpstr>
      <vt:lpstr>中文名字与英文名字的区别</vt:lpstr>
      <vt:lpstr>5. Work in pairs. Ask and answer questions about a friend.</vt:lpstr>
      <vt:lpstr>一、根据汉语提示或首字母完成单词。</vt:lpstr>
      <vt:lpstr>二、用所给单词的适当形式填空。</vt:lpstr>
      <vt:lpstr>三、连词成句。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2009-02-17T05:32:00Z</dcterms:created>
  <dcterms:modified xsi:type="dcterms:W3CDTF">2023-01-16T18:39:22Z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B2D4F5DDF6734BA4825553F091763327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