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308" r:id="rId4"/>
    <p:sldId id="320" r:id="rId5"/>
    <p:sldId id="286" r:id="rId6"/>
    <p:sldId id="303" r:id="rId7"/>
    <p:sldId id="321" r:id="rId8"/>
    <p:sldId id="280" r:id="rId9"/>
    <p:sldId id="316" r:id="rId10"/>
    <p:sldId id="306" r:id="rId11"/>
    <p:sldId id="329" r:id="rId12"/>
    <p:sldId id="310" r:id="rId13"/>
    <p:sldId id="291" r:id="rId14"/>
    <p:sldId id="298" r:id="rId15"/>
    <p:sldId id="330" r:id="rId16"/>
    <p:sldId id="326" r:id="rId17"/>
    <p:sldId id="328" r:id="rId18"/>
    <p:sldId id="32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397249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第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六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单元 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运算律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0095" y="1581010"/>
            <a:ext cx="12202095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乘法</a:t>
            </a:r>
            <a:r>
              <a:rPr lang="zh-CN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3577">
            <a:off x="1864363" y="3284491"/>
            <a:ext cx="3875541" cy="10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612">
            <a:off x="343006" y="4464642"/>
            <a:ext cx="7238789" cy="10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01090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394228"/>
            <a:ext cx="10458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+ 15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14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+ 15          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7445" y="2554997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301" y="3938955"/>
            <a:ext cx="852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根据乘法分配律可得，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25×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=25 × 14 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× 15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 descr="C:\Users\Administrator\Desktop\课件插图\剪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3345" y="4724765"/>
            <a:ext cx="26574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253552"/>
            <a:ext cx="104581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用简便方法计算。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25=       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4=       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728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102=              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213" y="2363976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=4×25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40×25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7228" y="201218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5409" y="237570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=600÷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25×4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=600÷100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92205" y="201971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2491" y="4298272"/>
            <a:ext cx="3639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=728×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=728×100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728×2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=72800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1456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=74256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8647" y="395047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58855" y="4286128"/>
            <a:ext cx="2625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×34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=100×34-2×34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=3400-68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=3332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73867" y="3950476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3332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Administrator\Desktop\课件插图\算盘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6358" y="5134708"/>
            <a:ext cx="2482632" cy="16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866301" y="1558350"/>
            <a:ext cx="10458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本《西游记》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元，一本《红楼梦》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元，一本《水浒传》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元，一本《三国演义》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套这样的四大名著，一共需要多少元？</a:t>
            </a:r>
          </a:p>
        </p:txBody>
      </p:sp>
      <p:sp>
        <p:nvSpPr>
          <p:cNvPr id="19" name="矩形 18"/>
          <p:cNvSpPr/>
          <p:nvPr/>
        </p:nvSpPr>
        <p:spPr>
          <a:xfrm>
            <a:off x="1824034" y="4485355"/>
            <a:ext cx="8542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×24=2400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答：一共需要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C:\Users\Administrator\Desktop\课件插图\背景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3938" y="4754120"/>
            <a:ext cx="2344616" cy="20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2" name="矩形 1"/>
          <p:cNvSpPr/>
          <p:nvPr/>
        </p:nvSpPr>
        <p:spPr>
          <a:xfrm>
            <a:off x="890952" y="1588369"/>
            <a:ext cx="10621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用简便方法计算。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42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+ 42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4=                    57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 + 43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Administrator\Desktop\课件插图\朗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6790" y="4218424"/>
            <a:ext cx="2224224" cy="24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106436" y="2905514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=42×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=42×10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=420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62401" y="2242960"/>
            <a:ext cx="112541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420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09538" y="2242960"/>
            <a:ext cx="112541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2600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86343" y="2973364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×26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=100×26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=2600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65001" y="1731221"/>
            <a:ext cx="10731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得数相同的一组算式后面的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里画“√”。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 + 199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199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 + 1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矩形 2"/>
          <p:cNvSpPr/>
          <p:nvPr/>
        </p:nvSpPr>
        <p:spPr>
          <a:xfrm>
            <a:off x="1193245" y="4123817"/>
            <a:ext cx="380264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 + 21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 + 21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62 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869"/>
          <p:cNvSpPr>
            <a:spLocks noChangeArrowheads="1"/>
          </p:cNvSpPr>
          <p:nvPr/>
        </p:nvSpPr>
        <p:spPr bwMode="auto">
          <a:xfrm>
            <a:off x="6025661" y="2629653"/>
            <a:ext cx="763624" cy="820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869"/>
          <p:cNvSpPr>
            <a:spLocks noChangeArrowheads="1"/>
          </p:cNvSpPr>
          <p:nvPr/>
        </p:nvSpPr>
        <p:spPr bwMode="auto">
          <a:xfrm>
            <a:off x="6049107" y="4406007"/>
            <a:ext cx="763624" cy="820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82764" y="2779094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istrator\Desktop\课件插图\背书包女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2523" y="3840617"/>
            <a:ext cx="1663212" cy="28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" grpId="0"/>
      <p:bldP spid="6" grpId="0" animBg="1"/>
      <p:bldP spid="2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65001" y="1449869"/>
            <a:ext cx="10731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下面各题的两道算式相等吗？先算一算，再比一比，并说一说你的发现。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54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>
              <a:lnSpc>
                <a:spcPct val="150000"/>
              </a:lnSpc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18         60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2" name="Oval 1871"/>
          <p:cNvSpPr>
            <a:spLocks noChangeArrowheads="1"/>
          </p:cNvSpPr>
          <p:nvPr/>
        </p:nvSpPr>
        <p:spPr bwMode="auto">
          <a:xfrm>
            <a:off x="4756637" y="2812143"/>
            <a:ext cx="612531" cy="6218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871"/>
          <p:cNvSpPr>
            <a:spLocks noChangeArrowheads="1"/>
          </p:cNvSpPr>
          <p:nvPr/>
        </p:nvSpPr>
        <p:spPr bwMode="auto">
          <a:xfrm>
            <a:off x="4862144" y="4062482"/>
            <a:ext cx="612531" cy="6218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37722" y="2812143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9784" y="4089951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C:\Users\Administrator\Desktop\课件插图\飞燕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4695" y="4429230"/>
            <a:ext cx="2336547" cy="23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animBg="1"/>
      <p:bldP spid="10" grpId="0" animBg="1"/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拓展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提高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001" y="1520207"/>
            <a:ext cx="10731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×40=25×40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11           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12×4×4×13=4×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      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120÷5÷4=120÷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         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 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78×101=78×100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78              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40-4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×25=40×25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4×25          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7171" name="Picture 3" descr="C:\Users\Administrator\Desktop\课件插图\飞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036" y="4554726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9006590" y="2306488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47976" y="2951254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47976" y="3583613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83146" y="4228379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59399" y="4835412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8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课件插图\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2933" y="4323457"/>
            <a:ext cx="2305284" cy="24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拓展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提高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001" y="1215409"/>
            <a:ext cx="10731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会用简便方法计算吗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     56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7=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47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99=                                43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126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43=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4213" y="2363976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=26×50-26×5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=1300-130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=1170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6148" y="201218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1170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9532" y="202712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8583" y="237570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56-26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=7×30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=210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57075" y="391530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4653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2491" y="4298272"/>
            <a:ext cx="2625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=47×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100-1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=47×100-47×1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=4700-47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=4653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57167" y="391530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20307" y="428655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=43×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126-26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=43×100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=4300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思维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001" y="1449869"/>
            <a:ext cx="10731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简便就怎样计算。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11×11×35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11×11×65=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2490" y="3336981"/>
            <a:ext cx="3593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=11×11×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=11×11×100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=121×100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=12100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9865" y="2475493"/>
            <a:ext cx="123463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12100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Administrator\Desktop\课件插图\疑问一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6563" y="4196863"/>
            <a:ext cx="26992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12" name="矩形 11"/>
          <p:cNvSpPr/>
          <p:nvPr/>
        </p:nvSpPr>
        <p:spPr>
          <a:xfrm>
            <a:off x="785819" y="4786681"/>
            <a:ext cx="10712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就要举行体育节的比赛了，你瞧，体育老师正在为同学们领跳绳呢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四、五年级一共要领多少根跳绳？你能用两种方法列出综合算式吗？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282" y="1436030"/>
            <a:ext cx="8651631" cy="32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3" name="矩形 2"/>
          <p:cNvSpPr/>
          <p:nvPr/>
        </p:nvSpPr>
        <p:spPr>
          <a:xfrm>
            <a:off x="797167" y="1377354"/>
            <a:ext cx="50995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：先算四、五年级一共有多少个班。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+ 4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 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7688" y="1389078"/>
            <a:ext cx="54043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：先算出四、五年级各领多少根跳绳。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1231" y="3775319"/>
            <a:ext cx="262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=10×24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09855" y="3775027"/>
            <a:ext cx="262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=144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 rot="5400000">
            <a:off x="5063342" y="2935743"/>
            <a:ext cx="609602" cy="4876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50967" y="5804618"/>
            <a:ext cx="52341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+ 4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+ 4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 bldLvl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107688" y="1389078"/>
            <a:ext cx="54043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：先算出四、五年级各领多少根跳绳。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7167" y="1377354"/>
            <a:ext cx="50995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：先算四、五年级一共有多少个班。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+ 4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24= 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10" name="右大括号 9"/>
          <p:cNvSpPr/>
          <p:nvPr/>
        </p:nvSpPr>
        <p:spPr>
          <a:xfrm rot="5400000">
            <a:off x="5744307" y="1594339"/>
            <a:ext cx="609602" cy="4876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3158" y="4354288"/>
            <a:ext cx="523412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+ 4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+ 4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814648" y="5134704"/>
            <a:ext cx="398578" cy="11312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71992" y="6270300"/>
            <a:ext cx="70465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乘法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律：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+ b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92277" y="3251610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60740" y="3247420"/>
            <a:ext cx="1738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0" grpId="0" animBg="1"/>
      <p:bldP spid="11" grpId="0"/>
      <p:bldP spid="13" grpId="0" animBg="1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819" y="1666385"/>
            <a:ext cx="823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点：乘法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律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8692" y="2512352"/>
            <a:ext cx="8930707" cy="260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个数的和与另一个数相乘，等于这两个数分别与另一个数相乘，再把两个积相加，这就是乘法分配律。如果用字母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分别表示这三个数，那么可以写成（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+ b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= a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+ b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819" y="5321236"/>
            <a:ext cx="10339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135" indent="-1080135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一件上衣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元，一条裤子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件上衣和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条裤子，一共要付多少元？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3025" y="1364312"/>
            <a:ext cx="102638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①一般地，要求一共要付多少元，就是把买的所有东西的钱加起来，所以可以先求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件上衣的钱数和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条裤子的钱数，再把两个钱数加起来，列式为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+ 55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。也可以考虑把一件上衣和一条裤子看作一套衣服，那就是求买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套衣服多少钱，即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 + 55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），所以列式为（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 + 55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两种方法的结果是一样的，那么我们可以把两个算式用等号连起来，即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+ 55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= 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 + 55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。像这样的式子还有很多，如（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 + 46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= 32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+ 46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，等式两边都得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624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+ 15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= 25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+ 15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，等式两边都得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。这就是乘法分配律。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3025" y="4936180"/>
            <a:ext cx="10287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【方法小结】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如果两个数的和与另一个数相乘，可以把这两个数分别与另一个数相乘，再把两个积相加，这就是乘法分配律的运用。如果用字母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分别表示这三个数，那么可以这种方法可以写成（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+ b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 = a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 + b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063" y="1475998"/>
            <a:ext cx="10348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用简便方法计算。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27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5=                        125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8=    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304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11=                        34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 + 34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0361" y="2118592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29278" y="4054056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3344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14788" y="2118592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Administrator\Desktop\课件插图\飞书女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368" y="4961845"/>
            <a:ext cx="2434911" cy="19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279959" y="2598436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=27×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4×5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=27×20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=540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94733" y="261016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125×8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=5×1000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68237" y="4532732"/>
            <a:ext cx="2625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=11×300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11×4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=3300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=3344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06457" y="452101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=34×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=34×50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=1700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3920" y="4065780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4" grpId="0"/>
      <p:bldP spid="10" grpId="0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6221" y="1044758"/>
            <a:ext cx="99793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简便方法计算。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105=                  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 + 5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25=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204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23=       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+ 16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9" name="矩形 8"/>
          <p:cNvSpPr/>
          <p:nvPr/>
        </p:nvSpPr>
        <p:spPr>
          <a:xfrm>
            <a:off x="1013786" y="2190988"/>
            <a:ext cx="347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=16×100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16×5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=1680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3696" y="2179266"/>
            <a:ext cx="347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×25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=30×25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7×25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=750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=925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8956" y="4711434"/>
            <a:ext cx="347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×23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=200×23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4×23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=4600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=4692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6618" y="1824614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28858" y="182461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4896" y="439195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4692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38866" y="4723158"/>
            <a:ext cx="347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=125×24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=125×8×3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=1000×3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=3000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07739" y="4380230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4" grpId="0"/>
      <p:bldP spid="13" grpId="0"/>
      <p:bldP spid="14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253552"/>
            <a:ext cx="104581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各题，想怎样简便就怎样算。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5=             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4=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45=                                      35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213" y="2363976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=43×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4×5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=43×20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=860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13510" y="201218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7841" y="2375700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=9×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25×4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=9×100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=900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82609" y="2019718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2491" y="4298272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=2×45×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=90×7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=630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0065" y="395047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4733" y="4286128"/>
            <a:ext cx="2625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=5×6×7         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=30×7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=210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75285" y="395047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Administrator\Desktop\课件插图\检查作业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0876" y="5017477"/>
            <a:ext cx="2162428" cy="17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宽屏</PresentationFormat>
  <Paragraphs>222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8EAA8D2B23E54402A98F6A6F7D7F9721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