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5" r:id="rId2"/>
    <p:sldId id="320" r:id="rId3"/>
    <p:sldId id="324" r:id="rId4"/>
    <p:sldId id="323" r:id="rId5"/>
    <p:sldId id="350" r:id="rId6"/>
    <p:sldId id="333" r:id="rId7"/>
    <p:sldId id="353" r:id="rId8"/>
    <p:sldId id="337" r:id="rId9"/>
    <p:sldId id="338" r:id="rId10"/>
    <p:sldId id="339" r:id="rId11"/>
    <p:sldId id="340" r:id="rId12"/>
    <p:sldId id="322" r:id="rId13"/>
    <p:sldId id="354" r:id="rId14"/>
    <p:sldId id="321" r:id="rId15"/>
    <p:sldId id="342" r:id="rId16"/>
    <p:sldId id="343" r:id="rId17"/>
    <p:sldId id="345" r:id="rId18"/>
    <p:sldId id="371" r:id="rId19"/>
    <p:sldId id="346" r:id="rId20"/>
    <p:sldId id="325" r:id="rId21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EA976B"/>
    <a:srgbClr val="A0D3EA"/>
    <a:srgbClr val="4472C4"/>
    <a:srgbClr val="EB976B"/>
    <a:srgbClr val="219189"/>
    <a:srgbClr val="E1EFE2"/>
    <a:srgbClr val="F4CCCE"/>
    <a:srgbClr val="85CCC9"/>
    <a:srgbClr val="E92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96-432B-AE32-C6AE0993B4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96-432B-AE32-C6AE0993B4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96-432B-AE32-C6AE0993B4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96-432B-AE32-C6AE0993B47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96-432B-AE32-C6AE0993B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58-4752-AB47-EC5B340EEB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58-4752-AB47-EC5B340EEB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58-4752-AB47-EC5B340EEB1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58-4752-AB47-EC5B340EEB1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F58-4752-AB47-EC5B340EEB19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0.25</c:v>
                </c:pt>
                <c:pt idx="1">
                  <c:v>0.125</c:v>
                </c:pt>
                <c:pt idx="2" formatCode="0%">
                  <c:v>0.1</c:v>
                </c:pt>
                <c:pt idx="3" formatCode="0%">
                  <c:v>0.5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58-4752-AB47-EC5B340EE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B3-458C-B6FA-CD0B628CD72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B3-458C-B6FA-CD0B628CD72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B3-458C-B6FA-CD0B628CD72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B3-458C-B6FA-CD0B628CD72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AB3-458C-B6FA-CD0B628CD72D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0.25</c:v>
                </c:pt>
                <c:pt idx="1">
                  <c:v>0.125</c:v>
                </c:pt>
                <c:pt idx="2" formatCode="0%">
                  <c:v>0.1</c:v>
                </c:pt>
                <c:pt idx="3" formatCode="0%">
                  <c:v>0.5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B3-458C-B6FA-CD0B628CD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74-4515-93EB-E617A1CF0B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74-4515-93EB-E617A1CF0B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74-4515-93EB-E617A1CF0B6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74-4515-93EB-E617A1CF0B6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0.32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74-4515-93EB-E617A1CF0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98-4343-A109-DE0B1FE88B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98-4343-A109-DE0B1FE88B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98-4343-A109-DE0B1FE88B6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98-4343-A109-DE0B1FE88B6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98-4343-A109-DE0B1FE8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3-41BC-9A74-B8671B838F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33-41BC-9A74-B8671B838F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33-41BC-9A74-B8671B838F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33-41BC-9A74-B8671B838FB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0.42499999999999999</c:v>
                </c:pt>
                <c:pt idx="1">
                  <c:v>0.27</c:v>
                </c:pt>
                <c:pt idx="2">
                  <c:v>8.5000000000000006E-2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33-41BC-9A74-B8671B838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435607" y="1930634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9039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扇形统计图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227065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扇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形统计图</a:t>
            </a:r>
          </a:p>
        </p:txBody>
      </p:sp>
      <p:sp>
        <p:nvSpPr>
          <p:cNvPr id="8" name="矩形 7"/>
          <p:cNvSpPr/>
          <p:nvPr/>
        </p:nvSpPr>
        <p:spPr>
          <a:xfrm>
            <a:off x="4807585" y="3920524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7339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957" y="896938"/>
            <a:ext cx="742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下面是李庄秋季各种农作物种植面积统计图。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64370" y="3341161"/>
            <a:ext cx="5474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）李庄种植棉花多少公顷？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7106286" y="1491616"/>
            <a:ext cx="2737485" cy="1322705"/>
          </a:xfrm>
          <a:prstGeom prst="wedgeRoundRectCallout">
            <a:avLst>
              <a:gd name="adj1" fmla="val 62665"/>
              <a:gd name="adj2" fmla="val 29279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农作物的种植面积是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公顷。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55910" y="4387164"/>
            <a:ext cx="4726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25%=100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（公顷）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13340" y="5433167"/>
            <a:ext cx="482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李庄种植棉花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公顷。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8470" y="1678817"/>
            <a:ext cx="4231957" cy="3236083"/>
            <a:chOff x="458470" y="1678817"/>
            <a:chExt cx="4231957" cy="3236083"/>
          </a:xfrm>
        </p:grpSpPr>
        <p:graphicFrame>
          <p:nvGraphicFramePr>
            <p:cNvPr id="12" name="图表 11"/>
            <p:cNvGraphicFramePr/>
            <p:nvPr/>
          </p:nvGraphicFramePr>
          <p:xfrm>
            <a:off x="458470" y="2160058"/>
            <a:ext cx="4231957" cy="2754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矩形 13"/>
            <p:cNvSpPr/>
            <p:nvPr/>
          </p:nvSpPr>
          <p:spPr>
            <a:xfrm>
              <a:off x="1685521" y="3315474"/>
              <a:ext cx="747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玉米</a:t>
              </a:r>
              <a:r>
                <a:rPr lang="en-US" altLang="zh-CN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0%</a:t>
              </a:r>
              <a:endParaRPr lang="zh-CN" altLang="en-US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740891" y="4191387"/>
              <a:ext cx="747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谷子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10%</a:t>
              </a:r>
              <a:endParaRPr lang="zh-CN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14833" y="3527494"/>
              <a:ext cx="9517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大豆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12.5%</a:t>
              </a:r>
              <a:endParaRPr lang="zh-CN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740891" y="2695575"/>
              <a:ext cx="9517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棉花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25%</a:t>
              </a:r>
              <a:endParaRPr lang="zh-CN" altLang="en-US" sz="20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184985" y="1678817"/>
              <a:ext cx="8498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其他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2.5%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4" grpId="2"/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6637" y="1456998"/>
            <a:ext cx="492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）李庄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种植大豆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多少公顷？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49900" y="2167722"/>
            <a:ext cx="4360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12.5%=50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（公顷）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7362" y="2845267"/>
            <a:ext cx="420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答：李庄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种植大豆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公顷。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38394" y="3532337"/>
            <a:ext cx="474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）自己提出问题并解答。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36259" y="4309021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李庄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种植谷子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多少公顷？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64200" y="5085706"/>
            <a:ext cx="4360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10%=40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（公顷）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64200" y="5873741"/>
            <a:ext cx="4204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答：李庄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种植谷子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公顷。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5957" y="896938"/>
            <a:ext cx="742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下面是李庄秋季各种农作物种植面积统计图。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8470" y="1678817"/>
            <a:ext cx="4231957" cy="3236083"/>
            <a:chOff x="458470" y="1678817"/>
            <a:chExt cx="4231957" cy="3236083"/>
          </a:xfrm>
        </p:grpSpPr>
        <p:graphicFrame>
          <p:nvGraphicFramePr>
            <p:cNvPr id="12" name="图表 11"/>
            <p:cNvGraphicFramePr/>
            <p:nvPr/>
          </p:nvGraphicFramePr>
          <p:xfrm>
            <a:off x="458470" y="2160058"/>
            <a:ext cx="4231957" cy="2754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1685521" y="3315474"/>
              <a:ext cx="747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玉米</a:t>
              </a:r>
              <a:r>
                <a:rPr lang="en-US" altLang="zh-CN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0%</a:t>
              </a:r>
              <a:endParaRPr lang="zh-CN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40891" y="4191387"/>
              <a:ext cx="747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谷子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10%</a:t>
              </a:r>
              <a:endParaRPr lang="zh-CN" altLang="en-US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114833" y="3527494"/>
              <a:ext cx="9517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大豆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12.5%</a:t>
              </a:r>
              <a:endParaRPr lang="zh-CN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740891" y="2695575"/>
              <a:ext cx="9517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棉花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25%</a:t>
              </a:r>
              <a:endParaRPr lang="zh-CN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184985" y="1678817"/>
              <a:ext cx="8498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其他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2.5%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5810" y="899314"/>
            <a:ext cx="10309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黄豆的成分如下面的统计图所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自己提出问题并解答。</a:t>
            </a: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32" y="2384425"/>
            <a:ext cx="2802890" cy="2651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06594" y="4984259"/>
            <a:ext cx="5983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千克黄豆中含脂肪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千克。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0095" y="3449320"/>
            <a:ext cx="5235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16%=16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（千克）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18024" y="1983668"/>
            <a:ext cx="520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千克黄豆中含脂肪多少千克？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4545" y="748605"/>
            <a:ext cx="10103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如图是小红家去年的支出情况统计图。如果小红家去年全年支出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那么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教育支出有多少元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1992" name="R155.EPS" descr="id:2147509654;FounderCES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4575" y="2531427"/>
            <a:ext cx="2892425" cy="250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814695" y="3306445"/>
            <a:ext cx="4262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25%=2500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4695" y="4916805"/>
            <a:ext cx="495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教育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支出有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2500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78733" y="2261036"/>
            <a:ext cx="570866" cy="313860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认识扇形统计图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3355975" y="2083633"/>
            <a:ext cx="113030" cy="3245485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75381" y="1774190"/>
            <a:ext cx="6565900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扇形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统计图是用整个圆的面积表示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总数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圆内的扇形面积表示各部分占总数的百分比。</a:t>
            </a:r>
            <a:endParaRPr lang="zh-CN" altLang="zh-CN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5380" y="4071620"/>
            <a:ext cx="7263130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扇形统计图的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作用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扇形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统计图可以清楚地表示出部分数量与总数、部分数量与部分数量之间的关系。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392" y="745490"/>
            <a:ext cx="1088690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下图是鸡蛋各部分质量统计图。从图中我们可以看出：一个鸡蛋中蛋壳的质量约占（     ），蛋黄的质量约占（     ）。如果一个鸡蛋重80克，那么这个鸡蛋中的蛋白重（     ）克。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38337" y="1564640"/>
            <a:ext cx="91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65837" y="1536700"/>
            <a:ext cx="93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87582" y="2168525"/>
            <a:ext cx="1099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42.4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138337" y="3235970"/>
            <a:ext cx="4516437" cy="3010958"/>
            <a:chOff x="5556258" y="3167390"/>
            <a:chExt cx="4516437" cy="3010958"/>
          </a:xfrm>
        </p:grpSpPr>
        <p:graphicFrame>
          <p:nvGraphicFramePr>
            <p:cNvPr id="10" name="图表 9"/>
            <p:cNvGraphicFramePr/>
            <p:nvPr/>
          </p:nvGraphicFramePr>
          <p:xfrm>
            <a:off x="5556258" y="3167390"/>
            <a:ext cx="4516437" cy="3010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7976314" y="4641860"/>
              <a:ext cx="1226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蛋黄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32%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730974" y="3566795"/>
              <a:ext cx="1226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蛋壳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15%</a:t>
              </a:r>
              <a:endParaRPr lang="zh-CN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537492" y="4441805"/>
              <a:ext cx="1226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蛋白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53%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8825" y="763587"/>
            <a:ext cx="699960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右图是某学校教师喜欢看的电视节目统计图。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喜欢走进科学节目的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老师占全体老师人数的（       ）%。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（2）喜欢（             ）节目和（         ）节目的人数差不多。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（3）喜欢（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）节目的人数最少。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（4）如果该学校有150名老师，那么喜欢新闻联播的老师有（       ）人。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96160" y="2221547"/>
            <a:ext cx="79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14307" y="2828925"/>
            <a:ext cx="1818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新闻联播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29935" y="2828925"/>
            <a:ext cx="152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大风车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13672" y="4116705"/>
            <a:ext cx="1818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焦点访谈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88765" y="5404802"/>
            <a:ext cx="818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297171" y="1012371"/>
            <a:ext cx="3862524" cy="4234543"/>
            <a:chOff x="8285933" y="3434488"/>
            <a:chExt cx="3225075" cy="3400719"/>
          </a:xfrm>
        </p:grpSpPr>
        <p:sp>
          <p:nvSpPr>
            <p:cNvPr id="9" name="弧形 8"/>
            <p:cNvSpPr/>
            <p:nvPr/>
          </p:nvSpPr>
          <p:spPr>
            <a:xfrm>
              <a:off x="8758827" y="3434488"/>
              <a:ext cx="2329543" cy="1970314"/>
            </a:xfrm>
            <a:prstGeom prst="arc">
              <a:avLst>
                <a:gd name="adj1" fmla="val 16200000"/>
                <a:gd name="adj2" fmla="val 162235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285933" y="3974396"/>
              <a:ext cx="2991667" cy="28608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联系 10"/>
            <p:cNvSpPr/>
            <p:nvPr/>
          </p:nvSpPr>
          <p:spPr>
            <a:xfrm>
              <a:off x="9756820" y="5404802"/>
              <a:ext cx="72980" cy="11425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endCxn id="11" idx="1"/>
            </p:cNvCxnSpPr>
            <p:nvPr/>
          </p:nvCxnSpPr>
          <p:spPr>
            <a:xfrm>
              <a:off x="8904514" y="4245429"/>
              <a:ext cx="862994" cy="1176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9812672" y="4550228"/>
              <a:ext cx="1146833" cy="8545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1" idx="6"/>
            </p:cNvCxnSpPr>
            <p:nvPr/>
          </p:nvCxnSpPr>
          <p:spPr>
            <a:xfrm>
              <a:off x="9829800" y="5461930"/>
              <a:ext cx="1430039" cy="2307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1" idx="2"/>
            </p:cNvCxnSpPr>
            <p:nvPr/>
          </p:nvCxnSpPr>
          <p:spPr>
            <a:xfrm flipH="1">
              <a:off x="9067800" y="5461930"/>
              <a:ext cx="689020" cy="1221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9336011" y="4377690"/>
              <a:ext cx="141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新闻联播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28%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59415" y="5099621"/>
              <a:ext cx="12207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走近科学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（  ）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300420" y="4914216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焦点访谈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15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93459" y="5793576"/>
              <a:ext cx="120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大风车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25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9460" y="765165"/>
            <a:ext cx="10773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反映了某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班学生在课外活动中参加各小组的情况。（整圆表示全班人数）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1960" y="2401570"/>
            <a:ext cx="583946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）这是一幅（       ）统计图。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）参加美术小组人数占总数的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）参加体育小组有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全班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29600" y="2542540"/>
            <a:ext cx="1017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扇形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46165" y="3855961"/>
            <a:ext cx="1086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14745" y="5145405"/>
            <a:ext cx="69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7392" y="2557568"/>
            <a:ext cx="4516437" cy="3010958"/>
            <a:chOff x="5556258" y="3167390"/>
            <a:chExt cx="4516437" cy="3010958"/>
          </a:xfrm>
        </p:grpSpPr>
        <p:graphicFrame>
          <p:nvGraphicFramePr>
            <p:cNvPr id="10" name="图表 9"/>
            <p:cNvGraphicFramePr/>
            <p:nvPr/>
          </p:nvGraphicFramePr>
          <p:xfrm>
            <a:off x="5556258" y="3167390"/>
            <a:ext cx="4516437" cy="3010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7976314" y="4641860"/>
              <a:ext cx="1226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文艺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30%</a:t>
              </a:r>
              <a:endParaRPr lang="zh-CN" alt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730974" y="3566795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美术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537492" y="4441805"/>
              <a:ext cx="1226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体育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60%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9475" y="863600"/>
            <a:ext cx="774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某校小学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六年级学生视力情况统计图。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52975" y="1857375"/>
            <a:ext cx="69716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）视力正常的有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，近视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的有（        ）人；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）假性近视的同学比视力正常的人少总人数的（      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）视力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视力非正常人数的比是（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2288540"/>
            <a:ext cx="4213860" cy="2809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75910" y="2646680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92570" y="3917315"/>
            <a:ext cx="635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0955" y="5232491"/>
            <a:ext cx="1565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850" y="765165"/>
            <a:ext cx="104838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已知东湖公园实际占地120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公顷，请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根据以下东湖公园占地分布情况统计图填写下表。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4516755" y="2596515"/>
          <a:ext cx="617854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占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地类型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湖面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路面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占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地面积</a:t>
                      </a:r>
                    </a:p>
                    <a:p>
                      <a:pPr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（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公顷）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631940" y="3327400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76820" y="3327400"/>
            <a:ext cx="1029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06790" y="3327400"/>
            <a:ext cx="1101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21215" y="3327400"/>
            <a:ext cx="97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32.4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63141" y="2393983"/>
            <a:ext cx="2522750" cy="3162519"/>
            <a:chOff x="4942846" y="1556424"/>
            <a:chExt cx="4157536" cy="3481487"/>
          </a:xfrm>
        </p:grpSpPr>
        <p:graphicFrame>
          <p:nvGraphicFramePr>
            <p:cNvPr id="12" name="图表 11"/>
            <p:cNvGraphicFramePr/>
            <p:nvPr/>
          </p:nvGraphicFramePr>
          <p:xfrm>
            <a:off x="4942846" y="1556424"/>
            <a:ext cx="4157536" cy="3481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4992214" y="3050936"/>
              <a:ext cx="1279150" cy="7792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路面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8.5%</a:t>
              </a:r>
              <a:endParaRPr lang="zh-CN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91057" y="2839787"/>
              <a:ext cx="1783026" cy="779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湖面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42.5%</a:t>
              </a:r>
              <a:endParaRPr lang="zh-CN" altLang="en-US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124550" y="3619069"/>
              <a:ext cx="1176119" cy="7792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其他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27%</a:t>
              </a:r>
              <a:endParaRPr lang="zh-CN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761996" y="2271653"/>
              <a:ext cx="1149701" cy="7792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山丘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？</a:t>
              </a:r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26" y="3209925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629" y="1959610"/>
            <a:ext cx="1133475" cy="438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5880" y="1071880"/>
            <a:ext cx="991997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结合具体事例，经历读扇形统计图，交流、讨论、认识扇形统计图特征的过程。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了解扇形统计图表示数据的特征，能根据统计图中的信息回答有关问题，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能提出问题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并解答。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主动参与数学活动，感受扇形统计图表示数据的直观性，激发学习新知识的兴趣。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392" y="765165"/>
            <a:ext cx="1057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观察下面的统计图，你获得了哪些信息？看了这两个统计图你有什么感想，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请说一说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1065" y="4709169"/>
            <a:ext cx="10746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（1）我国人口约占世界人口的21%，而耕地面积约占世界耕地面积的7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%。（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2）看到这两个信息，我感到中国太伟大了，用只占世界约7%的耕地，却养活着约占世界21%的人口；我们要珍惜每一寸耕地，要保护耕地。</a:t>
            </a:r>
          </a:p>
        </p:txBody>
      </p:sp>
      <p:sp>
        <p:nvSpPr>
          <p:cNvPr id="6" name="矩形 5"/>
          <p:cNvSpPr/>
          <p:nvPr/>
        </p:nvSpPr>
        <p:spPr>
          <a:xfrm>
            <a:off x="1656307" y="217355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中国人口约占世界人口的百分比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318743" y="2163732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中国耕地面积约占世界耕地面积的百分比</a:t>
            </a:r>
            <a:endParaRPr lang="zh-CN" altLang="en-US" sz="20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386028" y="2917371"/>
            <a:ext cx="1945550" cy="1791798"/>
            <a:chOff x="2386028" y="2917371"/>
            <a:chExt cx="1945550" cy="1791798"/>
          </a:xfrm>
        </p:grpSpPr>
        <p:sp>
          <p:nvSpPr>
            <p:cNvPr id="11" name="椭圆 10"/>
            <p:cNvSpPr/>
            <p:nvPr/>
          </p:nvSpPr>
          <p:spPr>
            <a:xfrm>
              <a:off x="2386028" y="2917371"/>
              <a:ext cx="1887696" cy="17917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饼形 12"/>
            <p:cNvSpPr/>
            <p:nvPr/>
          </p:nvSpPr>
          <p:spPr>
            <a:xfrm rot="11608473">
              <a:off x="2423226" y="2933763"/>
              <a:ext cx="1908352" cy="1715104"/>
            </a:xfrm>
            <a:prstGeom prst="pie">
              <a:avLst>
                <a:gd name="adj1" fmla="val 271731"/>
                <a:gd name="adj2" fmla="val 20093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 rot="632246">
            <a:off x="7746625" y="3004607"/>
            <a:ext cx="1887696" cy="17917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饼形 19"/>
          <p:cNvSpPr/>
          <p:nvPr/>
        </p:nvSpPr>
        <p:spPr>
          <a:xfrm rot="12240719">
            <a:off x="7783823" y="3020999"/>
            <a:ext cx="1908352" cy="1715104"/>
          </a:xfrm>
          <a:prstGeom prst="pie">
            <a:avLst>
              <a:gd name="adj1" fmla="val 271731"/>
              <a:gd name="adj2" fmla="val 1239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19299" y="2839506"/>
            <a:ext cx="153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17391" y="2917371"/>
            <a:ext cx="327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中国耕地面积约占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2197145" y="3061194"/>
            <a:ext cx="377765" cy="90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7421383" y="3285947"/>
            <a:ext cx="377765" cy="90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80440" y="834390"/>
            <a:ext cx="712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我们学过哪些统计图？分别有什么作用？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2228850" y="1626235"/>
            <a:ext cx="4260850" cy="1212850"/>
          </a:xfrm>
          <a:prstGeom prst="wedgeRoundRectCallout">
            <a:avLst>
              <a:gd name="adj1" fmla="val -58420"/>
              <a:gd name="adj2" fmla="val 43664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条形统计图，可以很容易看出各种数量的多少。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6489700" y="2759173"/>
            <a:ext cx="4260850" cy="1212850"/>
          </a:xfrm>
          <a:prstGeom prst="wedgeRoundRectCallout">
            <a:avLst>
              <a:gd name="adj1" fmla="val 54500"/>
              <a:gd name="adj2" fmla="val 48324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折线统计图，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可以表示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的增减变化。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3908107" y="4259579"/>
            <a:ext cx="4331335" cy="1293495"/>
          </a:xfrm>
          <a:prstGeom prst="wedgeRoundRectCallout">
            <a:avLst>
              <a:gd name="adj1" fmla="val -57995"/>
              <a:gd name="adj2" fmla="val 30679"/>
              <a:gd name="adj3" fmla="val 16667"/>
            </a:avLst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还有一种新的统计图要走近我们，一起去认识它！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787717"/>
            <a:ext cx="1567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读一读。</a:t>
            </a:r>
          </a:p>
        </p:txBody>
      </p:sp>
      <p:pic>
        <p:nvPicPr>
          <p:cNvPr id="137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95" y="1473200"/>
            <a:ext cx="23241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2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1473200"/>
            <a:ext cx="2324100" cy="246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2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995" y="3939858"/>
            <a:ext cx="2314575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2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0" y="3940175"/>
            <a:ext cx="2419350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9342483" y="1410471"/>
            <a:ext cx="2544717" cy="1299845"/>
          </a:xfrm>
          <a:prstGeom prst="wedgeRoundRectCallout">
            <a:avLst>
              <a:gd name="adj1" fmla="val 16558"/>
              <a:gd name="adj2" fmla="val 74362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从图中你了解到哪些信息？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566285" y="3256597"/>
            <a:ext cx="2539365" cy="1005205"/>
          </a:xfrm>
          <a:prstGeom prst="wedgeRoundRectCallout">
            <a:avLst>
              <a:gd name="adj1" fmla="val 21059"/>
              <a:gd name="adj2" fmla="val 4497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来自六（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）班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名同学的调查结果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ldLvl="0" animBg="1"/>
      <p:bldP spid="4" grpId="1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1074" y="827723"/>
            <a:ext cx="1009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统计图中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得到了哪些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提出哪些数学问题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192020" y="1612900"/>
            <a:ext cx="3763010" cy="1833880"/>
          </a:xfrm>
          <a:prstGeom prst="wedgeRoundRectCallout">
            <a:avLst>
              <a:gd name="adj1" fmla="val -59419"/>
              <a:gd name="adj2" fmla="val 31821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女生占被调查总数的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男生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占被调查总数的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55%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652260" y="2256631"/>
            <a:ext cx="3627120" cy="1287462"/>
          </a:xfrm>
          <a:prstGeom prst="wedgeRoundRectCallout">
            <a:avLst>
              <a:gd name="adj1" fmla="val 56389"/>
              <a:gd name="adj2" fmla="val 28573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步行上学的学生人数占被调查总数的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60%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645534" y="4243610"/>
            <a:ext cx="3898265" cy="1242060"/>
          </a:xfrm>
          <a:prstGeom prst="wedgeRoundRectCallout">
            <a:avLst>
              <a:gd name="adj1" fmla="val -59400"/>
              <a:gd name="adj2" fmla="val 36502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喜欢吃香蕉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学生人数占被调查总数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25%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ldLvl="0" animBg="1"/>
      <p:bldP spid="3" grpId="1" animBg="1"/>
      <p:bldP spid="6" grpId="0" bldLvl="0" animBg="1"/>
      <p:bldP spid="6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5540964" y="4077143"/>
            <a:ext cx="3959860" cy="1819275"/>
          </a:xfrm>
          <a:prstGeom prst="wedgeRoundRectCallout">
            <a:avLst>
              <a:gd name="adj1" fmla="val 58747"/>
              <a:gd name="adj2" fmla="val 51399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altLang="zh-CN" sz="28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每个扇形表示的意义各不相同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altLang="zh-CN" sz="28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但都表示各部分占总量的百分比</a:t>
            </a:r>
            <a:r>
              <a:rPr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0864" y="686711"/>
            <a:ext cx="922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有什么特点？图中几个百分数的和是多少？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0864" y="1713017"/>
            <a:ext cx="982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扇形统计图中的数据都是百分数，几个百分数的和是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0864" y="3179603"/>
            <a:ext cx="8511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说一说：每个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圆表示什么？其中每个扇形表示什么？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305" y="921385"/>
            <a:ext cx="9807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35684" y="842646"/>
            <a:ext cx="560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从图上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直接可以了解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到哪些情况？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39875" y="2552236"/>
            <a:ext cx="8781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auto" hangingPunct="0"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扇形统计图可以很清楚地表示部分和整体之间的关系。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8365" y="1791970"/>
            <a:ext cx="969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39875" y="1866900"/>
            <a:ext cx="6816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图上直接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可以看出部分占整体的百分比。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5591538" y="4116537"/>
            <a:ext cx="2865120" cy="1452245"/>
          </a:xfrm>
          <a:prstGeom prst="wedgeRoundRectCallout">
            <a:avLst>
              <a:gd name="adj1" fmla="val 62898"/>
              <a:gd name="adj2" fmla="val 53760"/>
              <a:gd name="adj3" fmla="val 16667"/>
            </a:avLst>
          </a:prstGeom>
          <a:solidFill>
            <a:srgbClr val="EB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这样的统计图叫做扇形统计图。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6" grpId="0"/>
      <p:bldP spid="6" grpId="1"/>
      <p:bldP spid="9" grpId="0"/>
      <p:bldP spid="9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4705" y="885344"/>
            <a:ext cx="5728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根据统计图（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）回答问题。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217829" y="1480339"/>
                <a:ext cx="7024688" cy="165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）六（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）班超过全班人数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的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学生喜欢的球类项目是什么？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9" y="1480339"/>
                <a:ext cx="7024688" cy="1654492"/>
              </a:xfrm>
              <a:prstGeom prst="rect">
                <a:avLst/>
              </a:prstGeom>
              <a:blipFill rotWithShape="1">
                <a:blip r:embed="rId2"/>
                <a:stretch>
                  <a:fillRect l="-2" t="-9" r="7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4217829" y="3864609"/>
            <a:ext cx="778367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）如果你是六（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）班的体育委员，班里要组织球类比赛，你打算组织什么比赛？为什么？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54666" y="3168015"/>
            <a:ext cx="1088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篮球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66715" y="5421954"/>
            <a:ext cx="568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篮球，因为喜欢篮球的人数最多。</a:t>
            </a:r>
          </a:p>
        </p:txBody>
      </p:sp>
      <p:pic>
        <p:nvPicPr>
          <p:cNvPr id="13722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" y="2588259"/>
            <a:ext cx="2419350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任意多边形 9"/>
          <p:cNvSpPr/>
          <p:nvPr/>
        </p:nvSpPr>
        <p:spPr>
          <a:xfrm>
            <a:off x="119006" y="850265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50265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5020" y="897255"/>
            <a:ext cx="9948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少年宫合唱团有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人，他们的年龄结构统计图如下，看图填空。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94674" y="2045335"/>
            <a:ext cx="815955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）（      ）岁的学生最多，占合唱团总人数的（  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，有（      ）人。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4674" y="3892093"/>
            <a:ext cx="842389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岁的学生人数占合唱团总人数的（      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）人。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07112" y="2215197"/>
            <a:ext cx="70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05520" y="2835910"/>
            <a:ext cx="69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76610" y="2830125"/>
            <a:ext cx="803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73300" y="4061955"/>
            <a:ext cx="844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57369" y="4704679"/>
            <a:ext cx="676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87882" y="2263140"/>
            <a:ext cx="2522750" cy="3162519"/>
            <a:chOff x="4942846" y="1556424"/>
            <a:chExt cx="4157536" cy="3481487"/>
          </a:xfrm>
        </p:grpSpPr>
        <p:graphicFrame>
          <p:nvGraphicFramePr>
            <p:cNvPr id="19" name="图表 18"/>
            <p:cNvGraphicFramePr/>
            <p:nvPr/>
          </p:nvGraphicFramePr>
          <p:xfrm>
            <a:off x="4942846" y="1556424"/>
            <a:ext cx="4157536" cy="3481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矩形 19"/>
            <p:cNvSpPr/>
            <p:nvPr/>
          </p:nvSpPr>
          <p:spPr>
            <a:xfrm>
              <a:off x="6906390" y="1952886"/>
              <a:ext cx="7425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岁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10%</a:t>
              </a:r>
              <a:endParaRPr lang="zh-CN" altLang="en-US" sz="20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7447177" y="3044454"/>
              <a:ext cx="7425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11</a:t>
              </a:r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岁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40%</a:t>
              </a:r>
              <a:endParaRPr lang="zh-CN" altLang="en-US" sz="20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5820270" y="3619069"/>
              <a:ext cx="7425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13</a:t>
              </a:r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岁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20%</a:t>
              </a:r>
              <a:endParaRPr lang="zh-CN" altLang="en-US" sz="20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5449015" y="2570351"/>
              <a:ext cx="7425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</a:t>
              </a:r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岁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宽屏</PresentationFormat>
  <Paragraphs>159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楷体</vt:lpstr>
      <vt:lpstr>微软雅黑</vt:lpstr>
      <vt:lpstr>宋体</vt:lpstr>
      <vt:lpstr>Wingdings</vt:lpstr>
      <vt:lpstr>Arial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E6DBFA4E324643D6A7C5C38F3E03692A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