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16913-0718-42CC-AAF8-AB257738ADC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8A8AA-3971-4926-93C8-9CCFF5723D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7EB8B-0B23-422D-ACCB-4CB6CD30077F}" type="slidenum">
              <a:rPr lang="en-US" altLang="zh-CN" smtClean="0">
                <a:solidFill>
                  <a:prstClr val="black"/>
                </a:solidFill>
              </a:rPr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92767-9D87-427C-B237-4B339DC0BE07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14CDE-F52F-44A0-9890-CC9A98D61FA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EEEFF-89D1-4872-ACA3-A278EB23A88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379C0-7D85-4DBB-B122-35A323E8AA0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00E35-22D7-43E3-99D1-314F324C321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58BCA-E29B-4A85-9C09-C8B9427B491C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F0E0E-5996-408D-8568-647C63DEABB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8F710-ABEA-49F2-9175-B8FAE1A64EB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8E8C9-D963-4688-BEC4-37C8AF0AFD8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E9703-3C5D-49F3-B361-FA7FB602192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7C57AB-8EB4-4441-999B-8119FFBE34A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image" Target="../media/image16.e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3.emf"/><Relationship Id="rId9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GIF"/><Relationship Id="rId4" Type="http://schemas.openxmlformats.org/officeDocument/2006/relationships/image" Target="../media/image5.emf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556793"/>
            <a:ext cx="7772400" cy="1944216"/>
          </a:xfrm>
        </p:spPr>
        <p:txBody>
          <a:bodyPr/>
          <a:lstStyle/>
          <a:p>
            <a:r>
              <a:rPr lang="en-US" altLang="zh-CN" sz="8000" dirty="0">
                <a:solidFill>
                  <a:srgbClr val="FF0000"/>
                </a:solidFill>
                <a:ea typeface="楷体_GB2312" pitchFamily="49" charset="-122"/>
              </a:rPr>
              <a:t>21.1 </a:t>
            </a:r>
            <a:r>
              <a:rPr lang="zh-CN" altLang="en-US" sz="8000" dirty="0">
                <a:solidFill>
                  <a:srgbClr val="FF0000"/>
                </a:solidFill>
                <a:ea typeface="楷体_GB2312" pitchFamily="49" charset="-122"/>
              </a:rPr>
              <a:t>一次函数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537321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95536" y="1052736"/>
            <a:ext cx="813690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有一块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公顷的成熟麦田，用一台收割速度为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0.5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公顷每小时的小麦收割机来收割。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1)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求收割的面积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y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（公顷）与收割时间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h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）之间的函数关系式。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）求收割完这块麦田需用的时间。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819400"/>
            <a:ext cx="8534400" cy="533400"/>
          </a:xfrm>
        </p:spPr>
        <p:txBody>
          <a:bodyPr/>
          <a:lstStyle/>
          <a:p>
            <a:pPr algn="l"/>
            <a:r>
              <a:rPr lang="zh-CN" altLang="en-US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zh-CN" altLang="en-US" b="1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b="1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b="1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zh-CN" altLang="en-US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设正比例函数解析式是 </a:t>
            </a:r>
            <a:r>
              <a:rPr lang="en-US" altLang="zh-CN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Wingdings" panose="05000000000000000000" pitchFamily="2" charset="2"/>
              </a:rPr>
              <a:t>y=kx,</a:t>
            </a:r>
            <a:endParaRPr lang="en-US" altLang="zh-CN" b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57200" y="3429000"/>
            <a:ext cx="609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 </a:t>
            </a:r>
            <a:r>
              <a:rPr kumimoji="1" lang="en-US" altLang="zh-CN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 =</a:t>
            </a:r>
            <a:r>
              <a:rPr kumimoji="1" lang="en-US" altLang="zh-CN" sz="40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kumimoji="1" lang="en-US" altLang="zh-CN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4, y =2 </a:t>
            </a:r>
            <a:r>
              <a:rPr kumimoji="1"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代入上式，得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6156325" y="3505200"/>
            <a:ext cx="180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2 = </a:t>
            </a: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4k</a:t>
            </a:r>
          </a:p>
        </p:txBody>
      </p:sp>
      <p:grpSp>
        <p:nvGrpSpPr>
          <p:cNvPr id="57349" name="Group 5"/>
          <p:cNvGrpSpPr/>
          <p:nvPr/>
        </p:nvGrpSpPr>
        <p:grpSpPr bwMode="auto">
          <a:xfrm>
            <a:off x="395288" y="4648200"/>
            <a:ext cx="6981825" cy="900113"/>
            <a:chOff x="144" y="3033"/>
            <a:chExt cx="4272" cy="567"/>
          </a:xfrm>
        </p:grpSpPr>
        <p:sp>
          <p:nvSpPr>
            <p:cNvPr id="57350" name="Text Box 6"/>
            <p:cNvSpPr txBox="1">
              <a:spLocks noChangeArrowheads="1"/>
            </p:cNvSpPr>
            <p:nvPr/>
          </p:nvSpPr>
          <p:spPr bwMode="auto">
            <a:xfrm>
              <a:off x="144" y="3072"/>
              <a:ext cx="427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∴</a:t>
              </a:r>
              <a:r>
                <a:rPr kumimoji="1" lang="zh-CN" altLang="en-US" sz="32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所求的正比例函数解析式是</a:t>
              </a:r>
              <a:r>
                <a:rPr kumimoji="1" lang="en-US" altLang="zh-CN" sz="32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y= </a:t>
              </a:r>
              <a:r>
                <a:rPr kumimoji="1" lang="en-US" altLang="zh-CN" sz="40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-</a:t>
              </a:r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3852" y="3273"/>
              <a:ext cx="22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3840" y="3033"/>
              <a:ext cx="22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57353" name="Line 9"/>
            <p:cNvSpPr>
              <a:spLocks noChangeShapeType="1"/>
            </p:cNvSpPr>
            <p:nvPr/>
          </p:nvSpPr>
          <p:spPr bwMode="auto">
            <a:xfrm>
              <a:off x="3888" y="3321"/>
              <a:ext cx="144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7354" name="Group 10"/>
          <p:cNvGrpSpPr/>
          <p:nvPr/>
        </p:nvGrpSpPr>
        <p:grpSpPr bwMode="auto">
          <a:xfrm>
            <a:off x="1981200" y="3976688"/>
            <a:ext cx="3048000" cy="900112"/>
            <a:chOff x="1248" y="2505"/>
            <a:chExt cx="1920" cy="567"/>
          </a:xfrm>
        </p:grpSpPr>
        <p:sp>
          <p:nvSpPr>
            <p:cNvPr id="57355" name="Text Box 11"/>
            <p:cNvSpPr txBox="1">
              <a:spLocks noChangeArrowheads="1"/>
            </p:cNvSpPr>
            <p:nvPr/>
          </p:nvSpPr>
          <p:spPr bwMode="auto">
            <a:xfrm>
              <a:off x="1248" y="2544"/>
              <a:ext cx="192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解得  </a:t>
              </a:r>
              <a:r>
                <a:rPr kumimoji="1" lang="en-US" altLang="zh-CN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k= </a:t>
              </a:r>
              <a:r>
                <a:rPr kumimoji="1" lang="en-US" altLang="zh-CN" sz="4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-</a:t>
              </a:r>
              <a:endPara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2448" y="274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2436" y="250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7358" name="Line 14"/>
            <p:cNvSpPr>
              <a:spLocks noChangeShapeType="1"/>
            </p:cNvSpPr>
            <p:nvPr/>
          </p:nvSpPr>
          <p:spPr bwMode="auto">
            <a:xfrm>
              <a:off x="2484" y="2793"/>
              <a:ext cx="144" cy="0"/>
            </a:xfrm>
            <a:prstGeom prst="line">
              <a:avLst/>
            </a:prstGeom>
            <a:noFill/>
            <a:ln w="349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2133600" y="5383213"/>
            <a:ext cx="2633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 </a:t>
            </a:r>
            <a:r>
              <a:rPr kumimoji="1"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为任何实数</a:t>
            </a: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106363" y="5876925"/>
            <a:ext cx="525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3200" b="1" dirty="0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kumimoji="1" lang="zh-CN" altLang="en-US" sz="3200" b="1" dirty="0">
                <a:solidFill>
                  <a:srgbClr val="FF33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当 </a:t>
            </a:r>
            <a:r>
              <a:rPr kumimoji="1"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x=6 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r>
              <a:rPr kumimoji="1"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 y = </a:t>
            </a:r>
            <a:r>
              <a:rPr kumimoji="1" lang="en-US" altLang="zh-CN" sz="40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kumimoji="1"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en-US" altLang="zh-CN" sz="32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803275" y="152400"/>
            <a:ext cx="83058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已知正比例函数当自变量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x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等于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-4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时，函数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y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的值等于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。</a:t>
            </a:r>
            <a:b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</a:b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</a:t>
            </a:r>
            <a:r>
              <a:rPr kumimoji="1" lang="zh-CN" altLang="en-US" sz="3200" b="1" dirty="0">
                <a:solidFill>
                  <a:srgbClr val="FF3399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kumimoji="1" lang="en-US" altLang="zh-CN" sz="3200" b="1" dirty="0">
                <a:solidFill>
                  <a:srgbClr val="FF3399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</a:t>
            </a:r>
            <a:r>
              <a:rPr kumimoji="1" lang="zh-CN" altLang="en-US" sz="3200" b="1" dirty="0">
                <a:solidFill>
                  <a:srgbClr val="FF3399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）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求正比例函数的解析式和自变量的取值范围；</a:t>
            </a:r>
            <a:b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</a:b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    </a:t>
            </a:r>
            <a:r>
              <a:rPr kumimoji="1" lang="zh-CN" altLang="en-US" sz="3200" b="1" dirty="0">
                <a:solidFill>
                  <a:srgbClr val="FF3399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kumimoji="1" lang="en-US" altLang="zh-CN" sz="3200" b="1" dirty="0">
                <a:solidFill>
                  <a:srgbClr val="FF3399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2</a:t>
            </a:r>
            <a:r>
              <a:rPr kumimoji="1" lang="zh-CN" altLang="en-US" sz="3200" b="1" dirty="0">
                <a:solidFill>
                  <a:srgbClr val="FF3399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）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求当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x=6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时函数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y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的值。</a:t>
            </a:r>
          </a:p>
        </p:txBody>
      </p:sp>
      <p:grpSp>
        <p:nvGrpSpPr>
          <p:cNvPr id="57362" name="Group 18"/>
          <p:cNvGrpSpPr/>
          <p:nvPr/>
        </p:nvGrpSpPr>
        <p:grpSpPr bwMode="auto">
          <a:xfrm>
            <a:off x="7543800" y="2743200"/>
            <a:ext cx="1371600" cy="701675"/>
            <a:chOff x="4752" y="1728"/>
            <a:chExt cx="864" cy="442"/>
          </a:xfrm>
        </p:grpSpPr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 flipH="1">
              <a:off x="4752" y="1978"/>
              <a:ext cx="384" cy="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7364" name="Text Box 20"/>
            <p:cNvSpPr txBox="1">
              <a:spLocks noChangeArrowheads="1"/>
            </p:cNvSpPr>
            <p:nvPr/>
          </p:nvSpPr>
          <p:spPr bwMode="auto">
            <a:xfrm>
              <a:off x="5136" y="1728"/>
              <a:ext cx="4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4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设</a:t>
              </a:r>
            </a:p>
          </p:txBody>
        </p:sp>
      </p:grpSp>
      <p:grpSp>
        <p:nvGrpSpPr>
          <p:cNvPr id="57365" name="Group 21"/>
          <p:cNvGrpSpPr/>
          <p:nvPr/>
        </p:nvGrpSpPr>
        <p:grpSpPr bwMode="auto">
          <a:xfrm>
            <a:off x="7543800" y="3413125"/>
            <a:ext cx="1371600" cy="701675"/>
            <a:chOff x="4752" y="2150"/>
            <a:chExt cx="864" cy="442"/>
          </a:xfrm>
        </p:grpSpPr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 flipH="1">
              <a:off x="4752" y="2400"/>
              <a:ext cx="384" cy="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7367" name="Text Box 23"/>
            <p:cNvSpPr txBox="1">
              <a:spLocks noChangeArrowheads="1"/>
            </p:cNvSpPr>
            <p:nvPr/>
          </p:nvSpPr>
          <p:spPr bwMode="auto">
            <a:xfrm>
              <a:off x="5136" y="2150"/>
              <a:ext cx="4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4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代</a:t>
              </a:r>
            </a:p>
          </p:txBody>
        </p:sp>
      </p:grpSp>
      <p:grpSp>
        <p:nvGrpSpPr>
          <p:cNvPr id="57368" name="Group 24"/>
          <p:cNvGrpSpPr/>
          <p:nvPr/>
        </p:nvGrpSpPr>
        <p:grpSpPr bwMode="auto">
          <a:xfrm>
            <a:off x="7543800" y="4098925"/>
            <a:ext cx="1371600" cy="701675"/>
            <a:chOff x="4752" y="2582"/>
            <a:chExt cx="864" cy="442"/>
          </a:xfrm>
        </p:grpSpPr>
        <p:sp>
          <p:nvSpPr>
            <p:cNvPr id="57369" name="Line 25"/>
            <p:cNvSpPr>
              <a:spLocks noChangeShapeType="1"/>
            </p:cNvSpPr>
            <p:nvPr/>
          </p:nvSpPr>
          <p:spPr bwMode="auto">
            <a:xfrm flipH="1">
              <a:off x="4752" y="2832"/>
              <a:ext cx="384" cy="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7370" name="Text Box 26"/>
            <p:cNvSpPr txBox="1">
              <a:spLocks noChangeArrowheads="1"/>
            </p:cNvSpPr>
            <p:nvPr/>
          </p:nvSpPr>
          <p:spPr bwMode="auto">
            <a:xfrm>
              <a:off x="5136" y="2582"/>
              <a:ext cx="4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4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求</a:t>
              </a:r>
            </a:p>
          </p:txBody>
        </p:sp>
      </p:grpSp>
      <p:grpSp>
        <p:nvGrpSpPr>
          <p:cNvPr id="57371" name="Group 27"/>
          <p:cNvGrpSpPr/>
          <p:nvPr/>
        </p:nvGrpSpPr>
        <p:grpSpPr bwMode="auto">
          <a:xfrm>
            <a:off x="7543800" y="4724400"/>
            <a:ext cx="1371600" cy="701675"/>
            <a:chOff x="4752" y="2976"/>
            <a:chExt cx="864" cy="442"/>
          </a:xfrm>
        </p:grpSpPr>
        <p:sp>
          <p:nvSpPr>
            <p:cNvPr id="57372" name="Line 28"/>
            <p:cNvSpPr>
              <a:spLocks noChangeShapeType="1"/>
            </p:cNvSpPr>
            <p:nvPr/>
          </p:nvSpPr>
          <p:spPr bwMode="auto">
            <a:xfrm flipH="1">
              <a:off x="4752" y="3226"/>
              <a:ext cx="384" cy="0"/>
            </a:xfrm>
            <a:prstGeom prst="line">
              <a:avLst/>
            </a:prstGeom>
            <a:noFill/>
            <a:ln w="63500">
              <a:solidFill>
                <a:srgbClr val="FF00FF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57373" name="Text Box 29"/>
            <p:cNvSpPr txBox="1">
              <a:spLocks noChangeArrowheads="1"/>
            </p:cNvSpPr>
            <p:nvPr/>
          </p:nvSpPr>
          <p:spPr bwMode="auto">
            <a:xfrm>
              <a:off x="5136" y="2976"/>
              <a:ext cx="48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4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写</a:t>
              </a:r>
            </a:p>
          </p:txBody>
        </p:sp>
      </p:grpSp>
      <p:grpSp>
        <p:nvGrpSpPr>
          <p:cNvPr id="57374" name="Group 30"/>
          <p:cNvGrpSpPr/>
          <p:nvPr/>
        </p:nvGrpSpPr>
        <p:grpSpPr bwMode="auto">
          <a:xfrm>
            <a:off x="5410200" y="5638800"/>
            <a:ext cx="3733800" cy="1219200"/>
            <a:chOff x="3408" y="3552"/>
            <a:chExt cx="2352" cy="768"/>
          </a:xfrm>
        </p:grpSpPr>
        <p:sp>
          <p:nvSpPr>
            <p:cNvPr id="57375" name="AutoShape 31"/>
            <p:cNvSpPr>
              <a:spLocks noChangeArrowheads="1"/>
            </p:cNvSpPr>
            <p:nvPr/>
          </p:nvSpPr>
          <p:spPr bwMode="auto">
            <a:xfrm>
              <a:off x="3408" y="3552"/>
              <a:ext cx="2352" cy="768"/>
            </a:xfrm>
            <a:prstGeom prst="wedgeEllipseCallout">
              <a:avLst>
                <a:gd name="adj1" fmla="val -60079"/>
                <a:gd name="adj2" fmla="val -69009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kumimoji="1" lang="zh-CN" altLang="zh-CN" sz="2400" b="1">
                <a:solidFill>
                  <a:srgbClr val="FF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7376" name="Text Box 32"/>
            <p:cNvSpPr txBox="1">
              <a:spLocks noChangeArrowheads="1"/>
            </p:cNvSpPr>
            <p:nvPr/>
          </p:nvSpPr>
          <p:spPr bwMode="auto">
            <a:xfrm>
              <a:off x="3648" y="3686"/>
              <a:ext cx="18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4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待定系数法</a:t>
              </a:r>
            </a:p>
          </p:txBody>
        </p:sp>
      </p:grp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179388" y="123825"/>
            <a:ext cx="871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彩云" panose="02010800040101010101" charset="-122"/>
              </a:rPr>
              <a:t>例</a:t>
            </a:r>
            <a:r>
              <a:rPr kumimoji="1" lang="en-US" altLang="zh-CN" sz="3600" b="1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彩云" panose="02010800040101010101" charset="-122"/>
              </a:rPr>
              <a:t>2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 autoUpdateAnimBg="0"/>
      <p:bldP spid="57347" grpId="0" autoUpdateAnimBg="0"/>
      <p:bldP spid="57348" grpId="0" autoUpdateAnimBg="0"/>
      <p:bldP spid="57359" grpId="0" autoUpdateAnimBg="0"/>
      <p:bldP spid="5736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95288" y="1628775"/>
            <a:ext cx="8351837" cy="31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像这样先设某些未知的系数，然后根据所给的条件来确定未知的系数的方法叫做</a:t>
            </a:r>
            <a:r>
              <a:rPr kumimoji="1" lang="zh-CN" altLang="en-US" sz="44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待定系数法。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39750" y="0"/>
            <a:ext cx="72723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4400" b="1">
              <a:solidFill>
                <a:srgbClr val="FF00FF"/>
              </a:solidFill>
              <a:latin typeface="Times New Roman" panose="02020603050405020304" pitchFamily="18" charset="0"/>
              <a:ea typeface="华文彩云" panose="02010800040101010101" charset="-122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5650" y="692150"/>
            <a:ext cx="4756150" cy="6413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66FFFF"/>
                </a:solidFill>
                <a:latin typeface="Times New Roman" panose="02020603050405020304" pitchFamily="18" charset="0"/>
                <a:ea typeface="华文彩云" panose="02010800040101010101" charset="-122"/>
              </a:rPr>
              <a:t>一个很重要的方法哦！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83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837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837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2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83534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练习</a:t>
            </a:r>
            <a:r>
              <a:rPr kumimoji="1"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、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已知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y-3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成正比例，并且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x=4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时，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y=7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684213" y="2781300"/>
            <a:ext cx="7777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求</a:t>
            </a:r>
            <a:r>
              <a:rPr kumimoji="1"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  <a:ea typeface="华文彩云" panose="02010800040101010101" charset="-122"/>
              </a:rPr>
              <a:t>：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之间的函数关系式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468313" y="765175"/>
            <a:ext cx="83534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1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练习</a:t>
            </a:r>
            <a:r>
              <a:rPr kumimoji="1" lang="en-US" altLang="zh-CN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、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已知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x-1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成正比例，并且</a:t>
            </a:r>
          </a:p>
          <a:p>
            <a:pPr fontAlgn="base">
              <a:spcBef>
                <a:spcPct val="1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x=8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时，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y=14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539750" y="2565400"/>
            <a:ext cx="777716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）求</a:t>
            </a:r>
            <a:r>
              <a:rPr kumimoji="1" 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与</a:t>
            </a:r>
            <a:r>
              <a:rPr kumimoji="1" 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之间的函数关系式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）求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x=9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时，</a:t>
            </a:r>
            <a:r>
              <a:rPr kumimoji="1"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/>
          <p:nvPr/>
        </p:nvGrpSpPr>
        <p:grpSpPr bwMode="auto">
          <a:xfrm>
            <a:off x="4800600" y="1319213"/>
            <a:ext cx="4343400" cy="5538787"/>
            <a:chOff x="3024" y="831"/>
            <a:chExt cx="2736" cy="3489"/>
          </a:xfrm>
        </p:grpSpPr>
        <p:sp>
          <p:nvSpPr>
            <p:cNvPr id="12291" name="Text Box 3"/>
            <p:cNvSpPr txBox="1">
              <a:spLocks noChangeArrowheads="1"/>
            </p:cNvSpPr>
            <p:nvPr/>
          </p:nvSpPr>
          <p:spPr bwMode="auto">
            <a:xfrm>
              <a:off x="4128" y="831"/>
              <a:ext cx="33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  <a:latin typeface="宋体" panose="02010600030101010101" pitchFamily="2" charset="-122"/>
                </a:rPr>
                <a:t>y</a:t>
              </a:r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4032" y="3938"/>
              <a:ext cx="32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4032" y="3379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4176" y="3667"/>
              <a:ext cx="28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4032" y="3091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5184" y="2862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4912" y="2862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4592" y="2862"/>
              <a:ext cx="30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3936" y="2862"/>
              <a:ext cx="48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-1   0</a:t>
              </a: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3680" y="2862"/>
              <a:ext cx="35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3408" y="2862"/>
              <a:ext cx="28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4032" y="2515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4032" y="2208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4032" y="1920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4032" y="1632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4032" y="1392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2307" name="Text Box 19"/>
            <p:cNvSpPr txBox="1">
              <a:spLocks noChangeArrowheads="1"/>
            </p:cNvSpPr>
            <p:nvPr/>
          </p:nvSpPr>
          <p:spPr bwMode="auto">
            <a:xfrm>
              <a:off x="5424" y="2496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  <a:latin typeface="宋体" panose="02010600030101010101" pitchFamily="2" charset="-122"/>
                </a:rPr>
                <a:t>x</a:t>
              </a:r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>
              <a:off x="3024" y="2880"/>
              <a:ext cx="2544" cy="0"/>
            </a:xfrm>
            <a:prstGeom prst="line">
              <a:avLst/>
            </a:prstGeom>
            <a:noFill/>
            <a:ln w="41275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3264" y="1440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3504" y="1344"/>
              <a:ext cx="0" cy="28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3792" y="1344"/>
              <a:ext cx="0" cy="28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4080" y="1344"/>
              <a:ext cx="0" cy="28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4656" y="1344"/>
              <a:ext cx="0" cy="28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4944" y="1344"/>
              <a:ext cx="0" cy="28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>
              <a:off x="5232" y="1344"/>
              <a:ext cx="0" cy="28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6" name="Line 28"/>
            <p:cNvSpPr>
              <a:spLocks noChangeShapeType="1"/>
            </p:cNvSpPr>
            <p:nvPr/>
          </p:nvSpPr>
          <p:spPr bwMode="auto">
            <a:xfrm flipV="1">
              <a:off x="4368" y="1056"/>
              <a:ext cx="0" cy="3264"/>
            </a:xfrm>
            <a:prstGeom prst="line">
              <a:avLst/>
            </a:prstGeom>
            <a:noFill/>
            <a:ln w="41275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7" name="Line 29"/>
            <p:cNvSpPr>
              <a:spLocks noChangeShapeType="1"/>
            </p:cNvSpPr>
            <p:nvPr/>
          </p:nvSpPr>
          <p:spPr bwMode="auto">
            <a:xfrm>
              <a:off x="3264" y="1728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8" name="Line 30"/>
            <p:cNvSpPr>
              <a:spLocks noChangeShapeType="1"/>
            </p:cNvSpPr>
            <p:nvPr/>
          </p:nvSpPr>
          <p:spPr bwMode="auto">
            <a:xfrm>
              <a:off x="3264" y="2016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19" name="Line 31"/>
            <p:cNvSpPr>
              <a:spLocks noChangeShapeType="1"/>
            </p:cNvSpPr>
            <p:nvPr/>
          </p:nvSpPr>
          <p:spPr bwMode="auto">
            <a:xfrm>
              <a:off x="3264" y="2304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20" name="Line 32"/>
            <p:cNvSpPr>
              <a:spLocks noChangeShapeType="1"/>
            </p:cNvSpPr>
            <p:nvPr/>
          </p:nvSpPr>
          <p:spPr bwMode="auto">
            <a:xfrm>
              <a:off x="3264" y="2592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21" name="Line 33"/>
            <p:cNvSpPr>
              <a:spLocks noChangeShapeType="1"/>
            </p:cNvSpPr>
            <p:nvPr/>
          </p:nvSpPr>
          <p:spPr bwMode="auto">
            <a:xfrm>
              <a:off x="3264" y="3168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22" name="Line 34"/>
            <p:cNvSpPr>
              <a:spLocks noChangeShapeType="1"/>
            </p:cNvSpPr>
            <p:nvPr/>
          </p:nvSpPr>
          <p:spPr bwMode="auto">
            <a:xfrm>
              <a:off x="3264" y="3456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23" name="Line 35"/>
            <p:cNvSpPr>
              <a:spLocks noChangeShapeType="1"/>
            </p:cNvSpPr>
            <p:nvPr/>
          </p:nvSpPr>
          <p:spPr bwMode="auto">
            <a:xfrm>
              <a:off x="3264" y="3744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24" name="Line 36"/>
            <p:cNvSpPr>
              <a:spLocks noChangeShapeType="1"/>
            </p:cNvSpPr>
            <p:nvPr/>
          </p:nvSpPr>
          <p:spPr bwMode="auto">
            <a:xfrm>
              <a:off x="3264" y="4032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295400" y="2514600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1905000" y="2514600"/>
            <a:ext cx="522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2590800" y="2514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328" name="Text Box 40"/>
          <p:cNvSpPr txBox="1">
            <a:spLocks noChangeArrowheads="1"/>
          </p:cNvSpPr>
          <p:nvPr/>
        </p:nvSpPr>
        <p:spPr bwMode="auto">
          <a:xfrm>
            <a:off x="3200400" y="2514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3810000" y="2514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30" name="Text Box 42"/>
          <p:cNvSpPr txBox="1">
            <a:spLocks noChangeArrowheads="1"/>
          </p:cNvSpPr>
          <p:nvPr/>
        </p:nvSpPr>
        <p:spPr bwMode="auto">
          <a:xfrm>
            <a:off x="7315200" y="12192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y=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 flipV="1">
            <a:off x="5867400" y="1828800"/>
            <a:ext cx="2438400" cy="487680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32" name="Oval 44"/>
          <p:cNvSpPr>
            <a:spLocks noChangeArrowheads="1"/>
          </p:cNvSpPr>
          <p:nvPr/>
        </p:nvSpPr>
        <p:spPr bwMode="auto">
          <a:xfrm>
            <a:off x="7772400" y="26670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33" name="Oval 45"/>
          <p:cNvSpPr>
            <a:spLocks noChangeArrowheads="1"/>
          </p:cNvSpPr>
          <p:nvPr/>
        </p:nvSpPr>
        <p:spPr bwMode="auto">
          <a:xfrm>
            <a:off x="7315200" y="3581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34" name="Oval 46"/>
          <p:cNvSpPr>
            <a:spLocks noChangeArrowheads="1"/>
          </p:cNvSpPr>
          <p:nvPr/>
        </p:nvSpPr>
        <p:spPr bwMode="auto">
          <a:xfrm>
            <a:off x="6400800" y="5410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35" name="Oval 47"/>
          <p:cNvSpPr>
            <a:spLocks noChangeArrowheads="1"/>
          </p:cNvSpPr>
          <p:nvPr/>
        </p:nvSpPr>
        <p:spPr bwMode="auto">
          <a:xfrm>
            <a:off x="6858000" y="4495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36" name="Oval 48"/>
          <p:cNvSpPr>
            <a:spLocks noChangeArrowheads="1"/>
          </p:cNvSpPr>
          <p:nvPr/>
        </p:nvSpPr>
        <p:spPr bwMode="auto">
          <a:xfrm>
            <a:off x="5943600" y="6324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228600" y="2057400"/>
          <a:ext cx="4876800" cy="105156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anose="03010101010201010101"/>
                          <a:ea typeface="宋体" panose="02010600030101010101" pitchFamily="2" charset="-122"/>
                        </a:rPr>
                        <a:t>…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anose="03010101010201010101"/>
                          <a:ea typeface="宋体" panose="02010600030101010101" pitchFamily="2" charset="-122"/>
                        </a:rPr>
                        <a:t>…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366" name="Text Box 78"/>
          <p:cNvSpPr txBox="1">
            <a:spLocks noChangeArrowheads="1"/>
          </p:cNvSpPr>
          <p:nvPr/>
        </p:nvSpPr>
        <p:spPr bwMode="auto">
          <a:xfrm>
            <a:off x="381000" y="152400"/>
            <a:ext cx="693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例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2   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画正比例函数 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y =2x 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的图象</a:t>
            </a:r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228600" y="9906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解：</a:t>
            </a:r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990600" y="103505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列表</a:t>
            </a:r>
          </a:p>
        </p:txBody>
      </p: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990600" y="339725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描点</a:t>
            </a:r>
          </a:p>
        </p:txBody>
      </p:sp>
      <p:sp>
        <p:nvSpPr>
          <p:cNvPr id="12370" name="Text Box 82"/>
          <p:cNvSpPr txBox="1">
            <a:spLocks noChangeArrowheads="1"/>
          </p:cNvSpPr>
          <p:nvPr/>
        </p:nvSpPr>
        <p:spPr bwMode="auto">
          <a:xfrm>
            <a:off x="990600" y="4235450"/>
            <a:ext cx="2057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连线</a:t>
            </a:r>
          </a:p>
        </p:txBody>
      </p:sp>
      <p:sp>
        <p:nvSpPr>
          <p:cNvPr id="12371" name="Rectangle 83"/>
          <p:cNvSpPr>
            <a:spLocks noChangeArrowheads="1"/>
          </p:cNvSpPr>
          <p:nvPr/>
        </p:nvSpPr>
        <p:spPr bwMode="auto">
          <a:xfrm>
            <a:off x="4343400" y="25146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Monotype Corsiva" panose="03010101010201010101"/>
              </a:rPr>
              <a:t>…</a:t>
            </a:r>
            <a:endParaRPr kumimoji="1"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2372" name="Rectangle 84"/>
          <p:cNvSpPr>
            <a:spLocks noChangeArrowheads="1"/>
          </p:cNvSpPr>
          <p:nvPr/>
        </p:nvSpPr>
        <p:spPr bwMode="auto">
          <a:xfrm>
            <a:off x="685800" y="25146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Monotype Corsiva" panose="03010101010201010101"/>
              </a:rPr>
              <a:t>…</a:t>
            </a:r>
            <a:endParaRPr kumimoji="1" lang="en-US" altLang="zh-CN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pic>
        <p:nvPicPr>
          <p:cNvPr id="12373" name="Picture 85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035550"/>
            <a:ext cx="2209800" cy="159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74" name="Line 86"/>
          <p:cNvSpPr>
            <a:spLocks noChangeShapeType="1"/>
          </p:cNvSpPr>
          <p:nvPr/>
        </p:nvSpPr>
        <p:spPr bwMode="auto">
          <a:xfrm rot="2210058" flipV="1">
            <a:off x="5588000" y="2679700"/>
            <a:ext cx="2016125" cy="4149725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76" name="Oval 88"/>
          <p:cNvSpPr>
            <a:spLocks noChangeArrowheads="1"/>
          </p:cNvSpPr>
          <p:nvPr/>
        </p:nvSpPr>
        <p:spPr bwMode="auto">
          <a:xfrm>
            <a:off x="7812088" y="4005263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77" name="Oval 89"/>
          <p:cNvSpPr>
            <a:spLocks noChangeArrowheads="1"/>
          </p:cNvSpPr>
          <p:nvPr/>
        </p:nvSpPr>
        <p:spPr bwMode="auto">
          <a:xfrm>
            <a:off x="5984875" y="494823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78" name="Oval 90"/>
          <p:cNvSpPr>
            <a:spLocks noChangeArrowheads="1"/>
          </p:cNvSpPr>
          <p:nvPr/>
        </p:nvSpPr>
        <p:spPr bwMode="auto">
          <a:xfrm>
            <a:off x="5070475" y="540543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 b="1">
              <a:solidFill>
                <a:srgbClr val="BBE0E3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80" name="Oval 92"/>
          <p:cNvSpPr>
            <a:spLocks noChangeArrowheads="1"/>
          </p:cNvSpPr>
          <p:nvPr/>
        </p:nvSpPr>
        <p:spPr bwMode="auto">
          <a:xfrm>
            <a:off x="6877050" y="4508500"/>
            <a:ext cx="144463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2383" name="Group 95"/>
          <p:cNvGrpSpPr/>
          <p:nvPr/>
        </p:nvGrpSpPr>
        <p:grpSpPr bwMode="auto">
          <a:xfrm>
            <a:off x="3132138" y="5516563"/>
            <a:ext cx="1800225" cy="817562"/>
            <a:chOff x="1474" y="3385"/>
            <a:chExt cx="1134" cy="515"/>
          </a:xfrm>
        </p:grpSpPr>
        <p:grpSp>
          <p:nvGrpSpPr>
            <p:cNvPr id="12384" name="Group 96"/>
            <p:cNvGrpSpPr/>
            <p:nvPr/>
          </p:nvGrpSpPr>
          <p:grpSpPr bwMode="auto">
            <a:xfrm>
              <a:off x="1882" y="3385"/>
              <a:ext cx="362" cy="515"/>
              <a:chOff x="975" y="2704"/>
              <a:chExt cx="362" cy="515"/>
            </a:xfrm>
          </p:grpSpPr>
          <p:sp>
            <p:nvSpPr>
              <p:cNvPr id="12385" name="Text Box 97"/>
              <p:cNvSpPr txBox="1">
                <a:spLocks noChangeArrowheads="1"/>
              </p:cNvSpPr>
              <p:nvPr/>
            </p:nvSpPr>
            <p:spPr bwMode="auto">
              <a:xfrm>
                <a:off x="1020" y="2704"/>
                <a:ext cx="31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2386" name="Line 98"/>
              <p:cNvSpPr>
                <a:spLocks noChangeShapeType="1"/>
              </p:cNvSpPr>
              <p:nvPr/>
            </p:nvSpPr>
            <p:spPr bwMode="auto">
              <a:xfrm>
                <a:off x="975" y="2976"/>
                <a:ext cx="272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87" name="Text Box 99"/>
              <p:cNvSpPr txBox="1">
                <a:spLocks noChangeArrowheads="1"/>
              </p:cNvSpPr>
              <p:nvPr/>
            </p:nvSpPr>
            <p:spPr bwMode="auto">
              <a:xfrm>
                <a:off x="1020" y="2931"/>
                <a:ext cx="31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12388" name="Text Box 100"/>
            <p:cNvSpPr txBox="1">
              <a:spLocks noChangeArrowheads="1"/>
            </p:cNvSpPr>
            <p:nvPr/>
          </p:nvSpPr>
          <p:spPr bwMode="auto">
            <a:xfrm>
              <a:off x="1474" y="3430"/>
              <a:ext cx="113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y=     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"/>
                                        <p:tgtEl>
                                          <p:spTgt spid="1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02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300"/>
                                        <p:tgtEl>
                                          <p:spTgt spid="1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1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5" grpId="0" autoUpdateAnimBg="0"/>
      <p:bldP spid="12326" grpId="0" autoUpdateAnimBg="0"/>
      <p:bldP spid="12327" grpId="0" autoUpdateAnimBg="0"/>
      <p:bldP spid="12328" grpId="0" autoUpdateAnimBg="0"/>
      <p:bldP spid="12329" grpId="0" autoUpdateAnimBg="0"/>
      <p:bldP spid="12330" grpId="0" autoUpdateAnimBg="0"/>
      <p:bldP spid="12331" grpId="0" animBg="1"/>
      <p:bldP spid="12332" grpId="0" animBg="1"/>
      <p:bldP spid="12333" grpId="0" animBg="1"/>
      <p:bldP spid="12334" grpId="0" animBg="1"/>
      <p:bldP spid="12335" grpId="0" animBg="1"/>
      <p:bldP spid="12336" grpId="0" animBg="1"/>
      <p:bldP spid="12367" grpId="0" autoUpdateAnimBg="0"/>
      <p:bldP spid="12368" grpId="0" autoUpdateAnimBg="0"/>
      <p:bldP spid="12369" grpId="0" autoUpdateAnimBg="0"/>
      <p:bldP spid="12370" grpId="0" autoUpdateAnimBg="0"/>
      <p:bldP spid="12371" grpId="0" autoUpdateAnimBg="0"/>
      <p:bldP spid="12372" grpId="0" autoUpdateAnimBg="0"/>
      <p:bldP spid="12374" grpId="0" animBg="1"/>
      <p:bldP spid="12376" grpId="0" animBg="1"/>
      <p:bldP spid="12377" grpId="0" animBg="1"/>
      <p:bldP spid="12378" grpId="0" animBg="1"/>
      <p:bldP spid="123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/>
          <p:nvPr/>
        </p:nvGrpSpPr>
        <p:grpSpPr bwMode="auto">
          <a:xfrm>
            <a:off x="611188" y="914400"/>
            <a:ext cx="7934325" cy="5943600"/>
            <a:chOff x="378" y="528"/>
            <a:chExt cx="4998" cy="3744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auto">
            <a:xfrm>
              <a:off x="2160" y="3907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-5</a:t>
              </a:r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2160" y="3602"/>
              <a:ext cx="32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2160" y="3331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2160" y="3043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2160" y="2736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3888" y="2574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3600" y="2574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auto">
            <a:xfrm>
              <a:off x="3312" y="2574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3024" y="2574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2752" y="2574"/>
              <a:ext cx="30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2096" y="2544"/>
              <a:ext cx="496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-1  0</a:t>
              </a:r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1808" y="2544"/>
              <a:ext cx="35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1536" y="2574"/>
              <a:ext cx="28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1216" y="2574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928" y="2574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-5</a:t>
              </a:r>
            </a:p>
          </p:txBody>
        </p:sp>
        <p:sp>
          <p:nvSpPr>
            <p:cNvPr id="13330" name="Rectangle 18"/>
            <p:cNvSpPr>
              <a:spLocks noChangeArrowheads="1"/>
            </p:cNvSpPr>
            <p:nvPr/>
          </p:nvSpPr>
          <p:spPr bwMode="auto">
            <a:xfrm>
              <a:off x="2496" y="2304"/>
              <a:ext cx="33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zh-CN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31" name="Rectangle 19"/>
            <p:cNvSpPr>
              <a:spLocks noChangeArrowheads="1"/>
            </p:cNvSpPr>
            <p:nvPr/>
          </p:nvSpPr>
          <p:spPr bwMode="auto">
            <a:xfrm>
              <a:off x="2496" y="2036"/>
              <a:ext cx="33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zh-CN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3332" name="Rectangle 20"/>
            <p:cNvSpPr>
              <a:spLocks noChangeArrowheads="1"/>
            </p:cNvSpPr>
            <p:nvPr/>
          </p:nvSpPr>
          <p:spPr bwMode="auto">
            <a:xfrm>
              <a:off x="2160" y="1920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2</a:t>
              </a:r>
            </a:p>
          </p:txBody>
        </p:sp>
        <p:sp>
          <p:nvSpPr>
            <p:cNvPr id="13333" name="Rectangle 21"/>
            <p:cNvSpPr>
              <a:spLocks noChangeArrowheads="1"/>
            </p:cNvSpPr>
            <p:nvPr/>
          </p:nvSpPr>
          <p:spPr bwMode="auto">
            <a:xfrm>
              <a:off x="2160" y="1632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>
              <a:off x="2160" y="1344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3335" name="Rectangle 23"/>
            <p:cNvSpPr>
              <a:spLocks noChangeArrowheads="1"/>
            </p:cNvSpPr>
            <p:nvPr/>
          </p:nvSpPr>
          <p:spPr bwMode="auto">
            <a:xfrm>
              <a:off x="2160" y="1056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>
              <a:off x="576" y="1104"/>
              <a:ext cx="38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>
              <a:off x="576" y="1392"/>
              <a:ext cx="38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>
              <a:off x="576" y="1680"/>
              <a:ext cx="38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576" y="1968"/>
              <a:ext cx="38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576" y="2256"/>
              <a:ext cx="38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41" name="Line 29"/>
            <p:cNvSpPr>
              <a:spLocks noChangeShapeType="1"/>
            </p:cNvSpPr>
            <p:nvPr/>
          </p:nvSpPr>
          <p:spPr bwMode="auto">
            <a:xfrm>
              <a:off x="576" y="3112"/>
              <a:ext cx="38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42" name="Line 30"/>
            <p:cNvSpPr>
              <a:spLocks noChangeShapeType="1"/>
            </p:cNvSpPr>
            <p:nvPr/>
          </p:nvSpPr>
          <p:spPr bwMode="auto">
            <a:xfrm>
              <a:off x="2784" y="960"/>
              <a:ext cx="0" cy="324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43" name="Line 31"/>
            <p:cNvSpPr>
              <a:spLocks noChangeShapeType="1"/>
            </p:cNvSpPr>
            <p:nvPr/>
          </p:nvSpPr>
          <p:spPr bwMode="auto">
            <a:xfrm>
              <a:off x="3072" y="960"/>
              <a:ext cx="0" cy="324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>
              <a:off x="3360" y="960"/>
              <a:ext cx="0" cy="324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45" name="Line 33"/>
            <p:cNvSpPr>
              <a:spLocks noChangeShapeType="1"/>
            </p:cNvSpPr>
            <p:nvPr/>
          </p:nvSpPr>
          <p:spPr bwMode="auto">
            <a:xfrm>
              <a:off x="3648" y="960"/>
              <a:ext cx="0" cy="324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46" name="Line 34"/>
            <p:cNvSpPr>
              <a:spLocks noChangeShapeType="1"/>
            </p:cNvSpPr>
            <p:nvPr/>
          </p:nvSpPr>
          <p:spPr bwMode="auto">
            <a:xfrm>
              <a:off x="3936" y="960"/>
              <a:ext cx="0" cy="324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47" name="Line 35"/>
            <p:cNvSpPr>
              <a:spLocks noChangeShapeType="1"/>
            </p:cNvSpPr>
            <p:nvPr/>
          </p:nvSpPr>
          <p:spPr bwMode="auto">
            <a:xfrm>
              <a:off x="4224" y="960"/>
              <a:ext cx="0" cy="324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48" name="Text Box 36"/>
            <p:cNvSpPr txBox="1">
              <a:spLocks noChangeArrowheads="1"/>
            </p:cNvSpPr>
            <p:nvPr/>
          </p:nvSpPr>
          <p:spPr bwMode="auto">
            <a:xfrm>
              <a:off x="5040" y="2352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  <a:latin typeface="宋体" panose="02010600030101010101" pitchFamily="2" charset="-122"/>
                </a:rPr>
                <a:t>x</a:t>
              </a:r>
            </a:p>
          </p:txBody>
        </p:sp>
        <p:sp>
          <p:nvSpPr>
            <p:cNvPr id="13349" name="Text Box 37"/>
            <p:cNvSpPr txBox="1">
              <a:spLocks noChangeArrowheads="1"/>
            </p:cNvSpPr>
            <p:nvPr/>
          </p:nvSpPr>
          <p:spPr bwMode="auto">
            <a:xfrm>
              <a:off x="2544" y="528"/>
              <a:ext cx="5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  <a:latin typeface="宋体" panose="02010600030101010101" pitchFamily="2" charset="-122"/>
                </a:rPr>
                <a:t>y</a:t>
              </a:r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auto">
            <a:xfrm>
              <a:off x="378" y="2544"/>
              <a:ext cx="4614" cy="0"/>
            </a:xfrm>
            <a:prstGeom prst="line">
              <a:avLst/>
            </a:prstGeom>
            <a:noFill/>
            <a:ln w="41275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 flipV="1">
              <a:off x="2496" y="768"/>
              <a:ext cx="0" cy="3504"/>
            </a:xfrm>
            <a:prstGeom prst="line">
              <a:avLst/>
            </a:prstGeom>
            <a:noFill/>
            <a:ln w="44450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2" name="Line 40"/>
            <p:cNvSpPr>
              <a:spLocks noChangeShapeType="1"/>
            </p:cNvSpPr>
            <p:nvPr/>
          </p:nvSpPr>
          <p:spPr bwMode="auto">
            <a:xfrm>
              <a:off x="2208" y="960"/>
              <a:ext cx="0" cy="324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3" name="Line 41"/>
            <p:cNvSpPr>
              <a:spLocks noChangeShapeType="1"/>
            </p:cNvSpPr>
            <p:nvPr/>
          </p:nvSpPr>
          <p:spPr bwMode="auto">
            <a:xfrm>
              <a:off x="1920" y="960"/>
              <a:ext cx="0" cy="324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4" name="Line 42"/>
            <p:cNvSpPr>
              <a:spLocks noChangeShapeType="1"/>
            </p:cNvSpPr>
            <p:nvPr/>
          </p:nvSpPr>
          <p:spPr bwMode="auto">
            <a:xfrm>
              <a:off x="1632" y="960"/>
              <a:ext cx="0" cy="324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5" name="Line 43"/>
            <p:cNvSpPr>
              <a:spLocks noChangeShapeType="1"/>
            </p:cNvSpPr>
            <p:nvPr/>
          </p:nvSpPr>
          <p:spPr bwMode="auto">
            <a:xfrm>
              <a:off x="1344" y="960"/>
              <a:ext cx="0" cy="324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6" name="Line 44"/>
            <p:cNvSpPr>
              <a:spLocks noChangeShapeType="1"/>
            </p:cNvSpPr>
            <p:nvPr/>
          </p:nvSpPr>
          <p:spPr bwMode="auto">
            <a:xfrm>
              <a:off x="1056" y="960"/>
              <a:ext cx="0" cy="324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7" name="Line 45"/>
            <p:cNvSpPr>
              <a:spLocks noChangeShapeType="1"/>
            </p:cNvSpPr>
            <p:nvPr/>
          </p:nvSpPr>
          <p:spPr bwMode="auto">
            <a:xfrm>
              <a:off x="768" y="960"/>
              <a:ext cx="0" cy="324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8" name="Line 46"/>
            <p:cNvSpPr>
              <a:spLocks noChangeShapeType="1"/>
            </p:cNvSpPr>
            <p:nvPr/>
          </p:nvSpPr>
          <p:spPr bwMode="auto">
            <a:xfrm>
              <a:off x="576" y="2832"/>
              <a:ext cx="38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9" name="Line 47"/>
            <p:cNvSpPr>
              <a:spLocks noChangeShapeType="1"/>
            </p:cNvSpPr>
            <p:nvPr/>
          </p:nvSpPr>
          <p:spPr bwMode="auto">
            <a:xfrm>
              <a:off x="576" y="3408"/>
              <a:ext cx="38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60" name="Line 48"/>
            <p:cNvSpPr>
              <a:spLocks noChangeShapeType="1"/>
            </p:cNvSpPr>
            <p:nvPr/>
          </p:nvSpPr>
          <p:spPr bwMode="auto">
            <a:xfrm>
              <a:off x="576" y="3696"/>
              <a:ext cx="38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61" name="Line 49"/>
            <p:cNvSpPr>
              <a:spLocks noChangeShapeType="1"/>
            </p:cNvSpPr>
            <p:nvPr/>
          </p:nvSpPr>
          <p:spPr bwMode="auto">
            <a:xfrm>
              <a:off x="576" y="3984"/>
              <a:ext cx="384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62" name="Rectangle 50"/>
            <p:cNvSpPr>
              <a:spLocks noChangeArrowheads="1"/>
            </p:cNvSpPr>
            <p:nvPr/>
          </p:nvSpPr>
          <p:spPr bwMode="auto">
            <a:xfrm>
              <a:off x="2160" y="2179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1</a:t>
              </a:r>
            </a:p>
          </p:txBody>
        </p:sp>
      </p:grpSp>
      <p:sp>
        <p:nvSpPr>
          <p:cNvPr id="13370" name="Line 58"/>
          <p:cNvSpPr>
            <a:spLocks noChangeShapeType="1"/>
          </p:cNvSpPr>
          <p:nvPr/>
        </p:nvSpPr>
        <p:spPr bwMode="auto">
          <a:xfrm>
            <a:off x="900113" y="2565400"/>
            <a:ext cx="6400800" cy="3200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3376" name="Object 64"/>
          <p:cNvGraphicFramePr>
            <a:graphicFrameLocks noChangeAspect="1"/>
          </p:cNvGraphicFramePr>
          <p:nvPr/>
        </p:nvGraphicFramePr>
        <p:xfrm>
          <a:off x="7239000" y="5030788"/>
          <a:ext cx="1524000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公式" r:id="rId3" imgW="800100" imgH="520700" progId="Equation.3">
                  <p:embed/>
                </p:oleObj>
              </mc:Choice>
              <mc:Fallback>
                <p:oleObj name="公式" r:id="rId3" imgW="800100" imgH="5207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030788"/>
                        <a:ext cx="1524000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84" name="Line 72"/>
          <p:cNvSpPr>
            <a:spLocks noChangeShapeType="1"/>
          </p:cNvSpPr>
          <p:nvPr/>
        </p:nvSpPr>
        <p:spPr bwMode="auto">
          <a:xfrm rot="2232743">
            <a:off x="1476375" y="2781300"/>
            <a:ext cx="4862513" cy="2427288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3385" name="Object 73"/>
          <p:cNvGraphicFramePr>
            <a:graphicFrameLocks noChangeAspect="1"/>
          </p:cNvGraphicFramePr>
          <p:nvPr/>
        </p:nvGraphicFramePr>
        <p:xfrm>
          <a:off x="5257800" y="6229350"/>
          <a:ext cx="16764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5" imgW="533400" imgH="203200" progId="Equation.3">
                  <p:embed/>
                </p:oleObj>
              </mc:Choice>
              <mc:Fallback>
                <p:oleObj r:id="rId5" imgW="533400" imgH="2032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6229350"/>
                        <a:ext cx="16764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91" name="Text Box 79"/>
          <p:cNvSpPr txBox="1">
            <a:spLocks noChangeArrowheads="1"/>
          </p:cNvSpPr>
          <p:nvPr/>
        </p:nvSpPr>
        <p:spPr bwMode="auto">
          <a:xfrm>
            <a:off x="4953000" y="457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92" name="Text Box 80"/>
          <p:cNvSpPr txBox="1">
            <a:spLocks noChangeArrowheads="1"/>
          </p:cNvSpPr>
          <p:nvPr/>
        </p:nvSpPr>
        <p:spPr bwMode="auto">
          <a:xfrm>
            <a:off x="4953000" y="304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93" name="Text Box 81"/>
          <p:cNvSpPr txBox="1">
            <a:spLocks noChangeArrowheads="1"/>
          </p:cNvSpPr>
          <p:nvPr/>
        </p:nvSpPr>
        <p:spPr bwMode="auto">
          <a:xfrm>
            <a:off x="5029200" y="381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3394" name="Group 82"/>
          <p:cNvGrpSpPr/>
          <p:nvPr/>
        </p:nvGrpSpPr>
        <p:grpSpPr bwMode="auto">
          <a:xfrm>
            <a:off x="584200" y="0"/>
            <a:ext cx="8559800" cy="1384300"/>
            <a:chOff x="32" y="-8"/>
            <a:chExt cx="5392" cy="872"/>
          </a:xfrm>
        </p:grpSpPr>
        <p:sp>
          <p:nvSpPr>
            <p:cNvPr id="13395" name="Text Box 83"/>
            <p:cNvSpPr txBox="1">
              <a:spLocks noChangeArrowheads="1"/>
            </p:cNvSpPr>
            <p:nvPr/>
          </p:nvSpPr>
          <p:spPr bwMode="auto">
            <a:xfrm>
              <a:off x="32" y="106"/>
              <a:ext cx="5392" cy="6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en-US" altLang="zh-CN" sz="2800" b="1">
                  <a:solidFill>
                    <a:srgbClr val="333399"/>
                  </a:solidFill>
                  <a:latin typeface="Times New Roman" panose="02020603050405020304" pitchFamily="18" charset="0"/>
                </a:rPr>
                <a:t>                         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画出正比例函数                 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</a:t>
              </a:r>
              <a:r>
                <a:rPr kumimoji="1" lang="zh-CN" altLang="en-US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的图象？</a:t>
              </a:r>
            </a:p>
          </p:txBody>
        </p:sp>
        <p:graphicFrame>
          <p:nvGraphicFramePr>
            <p:cNvPr id="13396" name="Object 84"/>
            <p:cNvGraphicFramePr>
              <a:graphicFrameLocks noChangeAspect="1"/>
            </p:cNvGraphicFramePr>
            <p:nvPr/>
          </p:nvGraphicFramePr>
          <p:xfrm>
            <a:off x="275" y="463"/>
            <a:ext cx="1069" cy="4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r:id="rId7" imgW="533400" imgH="203200" progId="Equation.3">
                    <p:embed/>
                  </p:oleObj>
                </mc:Choice>
                <mc:Fallback>
                  <p:oleObj r:id="rId7" imgW="533400" imgH="203200" progId="Equation.3">
                    <p:embed/>
                    <p:pic>
                      <p:nvPicPr>
                        <p:cNvPr id="0" name="图片 30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" y="463"/>
                          <a:ext cx="1069" cy="4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97" name="Object 85"/>
            <p:cNvGraphicFramePr>
              <a:graphicFrameLocks noChangeAspect="1"/>
            </p:cNvGraphicFramePr>
            <p:nvPr/>
          </p:nvGraphicFramePr>
          <p:xfrm>
            <a:off x="4561" y="131"/>
            <a:ext cx="180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公式" r:id="rId8" imgW="114300" imgH="215900" progId="Equation.3">
                    <p:embed/>
                  </p:oleObj>
                </mc:Choice>
                <mc:Fallback>
                  <p:oleObj name="公式" r:id="rId8" imgW="114300" imgH="215900" progId="Equation.3">
                    <p:embed/>
                    <p:pic>
                      <p:nvPicPr>
                        <p:cNvPr id="0" name="图片 30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1" y="131"/>
                          <a:ext cx="180" cy="3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98" name="Object 86"/>
            <p:cNvGraphicFramePr>
              <a:graphicFrameLocks noChangeAspect="1"/>
            </p:cNvGraphicFramePr>
            <p:nvPr/>
          </p:nvGraphicFramePr>
          <p:xfrm>
            <a:off x="3156" y="-8"/>
            <a:ext cx="972" cy="6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公式" r:id="rId10" imgW="800100" imgH="520700" progId="Equation.3">
                    <p:embed/>
                  </p:oleObj>
                </mc:Choice>
                <mc:Fallback>
                  <p:oleObj name="公式" r:id="rId10" imgW="800100" imgH="520700" progId="Equation.3">
                    <p:embed/>
                    <p:pic>
                      <p:nvPicPr>
                        <p:cNvPr id="0" name="图片 30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6" y="-8"/>
                          <a:ext cx="972" cy="6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99" name="Text Box 87"/>
          <p:cNvSpPr txBox="1">
            <a:spLocks noChangeArrowheads="1"/>
          </p:cNvSpPr>
          <p:nvPr/>
        </p:nvSpPr>
        <p:spPr bwMode="auto">
          <a:xfrm>
            <a:off x="822325" y="1730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3400" name="Group 88"/>
          <p:cNvGrpSpPr/>
          <p:nvPr/>
        </p:nvGrpSpPr>
        <p:grpSpPr bwMode="auto">
          <a:xfrm>
            <a:off x="0" y="0"/>
            <a:ext cx="2819400" cy="685800"/>
            <a:chOff x="0" y="0"/>
            <a:chExt cx="2064" cy="432"/>
          </a:xfrm>
        </p:grpSpPr>
        <p:sp>
          <p:nvSpPr>
            <p:cNvPr id="13401" name="Rectangle 89"/>
            <p:cNvSpPr>
              <a:spLocks noChangeArrowheads="1"/>
            </p:cNvSpPr>
            <p:nvPr/>
          </p:nvSpPr>
          <p:spPr bwMode="auto">
            <a:xfrm>
              <a:off x="0" y="0"/>
              <a:ext cx="2064" cy="428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      </a:t>
              </a:r>
              <a:r>
                <a:rPr lang="zh-CN" altLang="en-US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随堂练习</a:t>
              </a:r>
              <a:endParaRPr lang="zh-CN" altLang="en-US" sz="36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pic>
          <p:nvPicPr>
            <p:cNvPr id="13402" name="Picture 90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0" y="96"/>
              <a:ext cx="378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412" name="Group 100"/>
          <p:cNvGrpSpPr/>
          <p:nvPr/>
        </p:nvGrpSpPr>
        <p:grpSpPr bwMode="auto">
          <a:xfrm>
            <a:off x="2555875" y="1506538"/>
            <a:ext cx="4752975" cy="5214937"/>
            <a:chOff x="1610" y="949"/>
            <a:chExt cx="2994" cy="3285"/>
          </a:xfrm>
        </p:grpSpPr>
        <p:sp>
          <p:nvSpPr>
            <p:cNvPr id="13403" name="Line 91"/>
            <p:cNvSpPr>
              <a:spLocks noChangeShapeType="1"/>
            </p:cNvSpPr>
            <p:nvPr/>
          </p:nvSpPr>
          <p:spPr bwMode="auto">
            <a:xfrm flipV="1">
              <a:off x="1655" y="1162"/>
              <a:ext cx="1536" cy="3072"/>
            </a:xfrm>
            <a:prstGeom prst="line">
              <a:avLst/>
            </a:prstGeom>
            <a:noFill/>
            <a:ln w="635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404" name="Rectangle 92"/>
            <p:cNvSpPr>
              <a:spLocks noChangeArrowheads="1"/>
            </p:cNvSpPr>
            <p:nvPr/>
          </p:nvSpPr>
          <p:spPr bwMode="auto">
            <a:xfrm>
              <a:off x="3288" y="949"/>
              <a:ext cx="5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y=</a:t>
              </a:r>
              <a:r>
                <a:rPr kumimoji="1"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3405" name="Line 93"/>
            <p:cNvSpPr>
              <a:spLocks noChangeShapeType="1"/>
            </p:cNvSpPr>
            <p:nvPr/>
          </p:nvSpPr>
          <p:spPr bwMode="auto">
            <a:xfrm rot="2210058" flipV="1">
              <a:off x="1610" y="1389"/>
              <a:ext cx="1270" cy="2614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3406" name="Group 94"/>
            <p:cNvGrpSpPr/>
            <p:nvPr/>
          </p:nvGrpSpPr>
          <p:grpSpPr bwMode="auto">
            <a:xfrm>
              <a:off x="3470" y="1752"/>
              <a:ext cx="1134" cy="515"/>
              <a:chOff x="1474" y="3385"/>
              <a:chExt cx="1134" cy="515"/>
            </a:xfrm>
          </p:grpSpPr>
          <p:grpSp>
            <p:nvGrpSpPr>
              <p:cNvPr id="13407" name="Group 95"/>
              <p:cNvGrpSpPr/>
              <p:nvPr/>
            </p:nvGrpSpPr>
            <p:grpSpPr bwMode="auto">
              <a:xfrm>
                <a:off x="1882" y="3385"/>
                <a:ext cx="362" cy="515"/>
                <a:chOff x="975" y="2704"/>
                <a:chExt cx="362" cy="515"/>
              </a:xfrm>
            </p:grpSpPr>
            <p:sp>
              <p:nvSpPr>
                <p:cNvPr id="13408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1020" y="2704"/>
                  <a:ext cx="31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kumimoji="1" lang="en-US" altLang="zh-CN" sz="2400" b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3409" name="Line 97"/>
                <p:cNvSpPr>
                  <a:spLocks noChangeShapeType="1"/>
                </p:cNvSpPr>
                <p:nvPr/>
              </p:nvSpPr>
              <p:spPr bwMode="auto">
                <a:xfrm>
                  <a:off x="975" y="2976"/>
                  <a:ext cx="272" cy="0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10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1020" y="2931"/>
                  <a:ext cx="317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kumimoji="1" lang="en-US" altLang="zh-CN" sz="2400" b="1">
                      <a:solidFill>
                        <a:srgbClr val="FF0000"/>
                      </a:solidFill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</p:grpSp>
          <p:sp>
            <p:nvSpPr>
              <p:cNvPr id="13411" name="Text Box 99"/>
              <p:cNvSpPr txBox="1">
                <a:spLocks noChangeArrowheads="1"/>
              </p:cNvSpPr>
              <p:nvPr/>
            </p:nvSpPr>
            <p:spPr bwMode="auto">
              <a:xfrm>
                <a:off x="1474" y="3430"/>
                <a:ext cx="113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6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y=     x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0" grpId="0" animBg="1"/>
      <p:bldP spid="1338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62000" y="1524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正比例函数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y= </a:t>
            </a:r>
            <a:r>
              <a:rPr kumimoji="1" lang="en-US" altLang="zh-CN" sz="36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kx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 (k≠0) 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的图象是</a:t>
            </a:r>
          </a:p>
        </p:txBody>
      </p:sp>
      <p:grpSp>
        <p:nvGrpSpPr>
          <p:cNvPr id="14339" name="Group 3"/>
          <p:cNvGrpSpPr/>
          <p:nvPr/>
        </p:nvGrpSpPr>
        <p:grpSpPr bwMode="auto">
          <a:xfrm>
            <a:off x="152400" y="3124200"/>
            <a:ext cx="3657600" cy="3398838"/>
            <a:chOff x="336" y="2179"/>
            <a:chExt cx="2304" cy="2141"/>
          </a:xfrm>
        </p:grpSpPr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336" y="3408"/>
              <a:ext cx="201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 flipV="1">
              <a:off x="1248" y="2304"/>
              <a:ext cx="0" cy="201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2256" y="3283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912" y="2179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1152" y="3331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14345" name="Group 9"/>
          <p:cNvGrpSpPr/>
          <p:nvPr/>
        </p:nvGrpSpPr>
        <p:grpSpPr bwMode="auto">
          <a:xfrm>
            <a:off x="5410200" y="3124200"/>
            <a:ext cx="3657600" cy="3398838"/>
            <a:chOff x="3216" y="2160"/>
            <a:chExt cx="2304" cy="2141"/>
          </a:xfrm>
        </p:grpSpPr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3216" y="3389"/>
              <a:ext cx="201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 flipV="1">
              <a:off x="4128" y="2285"/>
              <a:ext cx="0" cy="201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5136" y="3264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3792" y="2160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3840" y="3312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981200" y="49672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209800" y="4267200"/>
            <a:ext cx="0" cy="7620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1600200" y="4267200"/>
            <a:ext cx="6096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1219200" y="3962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V="1">
            <a:off x="755650" y="3716338"/>
            <a:ext cx="1905000" cy="2514600"/>
          </a:xfrm>
          <a:prstGeom prst="line">
            <a:avLst/>
          </a:prstGeom>
          <a:noFill/>
          <a:ln w="4127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152400" y="15240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当</a:t>
            </a:r>
            <a:r>
              <a:rPr kumimoji="1"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k</a:t>
            </a:r>
            <a:r>
              <a:rPr kumimoji="1"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＞</a:t>
            </a:r>
            <a:r>
              <a:rPr kumimoji="1"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时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endParaRPr kumimoji="1" lang="en-US" altLang="zh-CN" sz="36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4357" name="Oval 21"/>
          <p:cNvSpPr>
            <a:spLocks noChangeArrowheads="1"/>
          </p:cNvSpPr>
          <p:nvPr/>
        </p:nvSpPr>
        <p:spPr bwMode="auto">
          <a:xfrm>
            <a:off x="2133600" y="4191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7239000" y="49672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7391400" y="5105400"/>
            <a:ext cx="0" cy="8382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>
            <a:off x="6858000" y="5943600"/>
            <a:ext cx="5334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6477000" y="56388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5943600" y="3657600"/>
            <a:ext cx="1828800" cy="2895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3" name="Oval 27"/>
          <p:cNvSpPr>
            <a:spLocks noChangeArrowheads="1"/>
          </p:cNvSpPr>
          <p:nvPr/>
        </p:nvSpPr>
        <p:spPr bwMode="auto">
          <a:xfrm>
            <a:off x="7315200" y="586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79388" y="2205038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当</a:t>
            </a:r>
            <a:r>
              <a:rPr kumimoji="1"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k</a:t>
            </a:r>
            <a:r>
              <a:rPr kumimoji="1"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＜</a:t>
            </a:r>
            <a:r>
              <a:rPr kumimoji="1"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时</a:t>
            </a:r>
            <a:r>
              <a:rPr kumimoji="1" lang="en-US" altLang="zh-CN" sz="3600" b="1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endParaRPr kumimoji="1" lang="en-US" altLang="zh-CN" sz="36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152400" y="714375"/>
            <a:ext cx="8307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经过原点</a:t>
            </a:r>
            <a:r>
              <a:rPr kumimoji="1"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(0,0)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和点</a:t>
            </a:r>
            <a:r>
              <a:rPr kumimoji="1"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(1,k)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的一条直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线。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2079625" y="3213100"/>
            <a:ext cx="2284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y= kx (k</a:t>
            </a:r>
            <a:r>
              <a:rPr kumimoji="1"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＞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0)</a:t>
            </a: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4821238" y="3505200"/>
            <a:ext cx="1260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y= kx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(k</a:t>
            </a:r>
            <a:r>
              <a:rPr kumimoji="1" lang="zh-CN" altLang="en-US" sz="2400" b="1">
                <a:solidFill>
                  <a:srgbClr val="FF0000"/>
                </a:solidFill>
                <a:latin typeface="宋体" panose="02010600030101010101" pitchFamily="2" charset="-122"/>
              </a:rPr>
              <a:t>＜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0)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268538" y="1557338"/>
            <a:ext cx="6516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直线</a:t>
            </a:r>
            <a:r>
              <a:rPr kumimoji="1" lang="en-US" altLang="zh-CN" sz="3600" b="1">
                <a:solidFill>
                  <a:srgbClr val="000000"/>
                </a:solidFill>
                <a:latin typeface="宋体" panose="02010600030101010101" pitchFamily="2" charset="-122"/>
              </a:rPr>
              <a:t>y=kx </a:t>
            </a:r>
            <a:r>
              <a:rPr kumimoji="1" lang="zh-CN" alt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经过</a:t>
            </a:r>
            <a:r>
              <a:rPr kumimoji="1"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第一、三象限；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195513" y="2205038"/>
            <a:ext cx="6192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直线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y=</a:t>
            </a:r>
            <a:r>
              <a:rPr kumimoji="1" lang="en-US" altLang="zh-CN" sz="36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kx</a:t>
            </a: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kumimoji="1"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经过</a:t>
            </a:r>
            <a:r>
              <a:rPr kumimoji="1"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第二、四象</a:t>
            </a: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限</a:t>
            </a:r>
            <a:r>
              <a:rPr kumimoji="1"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1547813" y="5013325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6804025" y="5013325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autoUpdateAnimBg="0"/>
      <p:bldP spid="14352" grpId="0" animBg="1"/>
      <p:bldP spid="14353" grpId="0" animBg="1"/>
      <p:bldP spid="14354" grpId="0" autoUpdateAnimBg="0"/>
      <p:bldP spid="14355" grpId="0" animBg="1"/>
      <p:bldP spid="14356" grpId="0" autoUpdateAnimBg="0"/>
      <p:bldP spid="14357" grpId="0" animBg="1"/>
      <p:bldP spid="14358" grpId="0" autoUpdateAnimBg="0"/>
      <p:bldP spid="14359" grpId="0" animBg="1"/>
      <p:bldP spid="14360" grpId="0" animBg="1"/>
      <p:bldP spid="14361" grpId="0" autoUpdateAnimBg="0"/>
      <p:bldP spid="14362" grpId="0" animBg="1"/>
      <p:bldP spid="14363" grpId="0" animBg="1"/>
      <p:bldP spid="14364" grpId="0" autoUpdateAnimBg="0"/>
      <p:bldP spid="14365" grpId="0" autoUpdateAnimBg="0"/>
      <p:bldP spid="14366" grpId="0" autoUpdateAnimBg="0"/>
      <p:bldP spid="14367" grpId="0" autoUpdateAnimBg="0"/>
      <p:bldP spid="14368" grpId="0"/>
      <p:bldP spid="14369" grpId="0"/>
      <p:bldP spid="14370" grpId="0" animBg="1"/>
      <p:bldP spid="1437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5800" y="1628775"/>
            <a:ext cx="7848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通过以上学习，画正比例函数图象有无简便的办法？</a:t>
            </a:r>
          </a:p>
        </p:txBody>
      </p:sp>
      <p:grpSp>
        <p:nvGrpSpPr>
          <p:cNvPr id="15363" name="Group 3"/>
          <p:cNvGrpSpPr/>
          <p:nvPr/>
        </p:nvGrpSpPr>
        <p:grpSpPr bwMode="auto">
          <a:xfrm>
            <a:off x="304800" y="152400"/>
            <a:ext cx="2209800" cy="1295400"/>
            <a:chOff x="1104" y="2448"/>
            <a:chExt cx="1392" cy="816"/>
          </a:xfrm>
        </p:grpSpPr>
        <p:sp>
          <p:nvSpPr>
            <p:cNvPr id="15364" name="AutoShape 4"/>
            <p:cNvSpPr>
              <a:spLocks noChangeArrowheads="1"/>
            </p:cNvSpPr>
            <p:nvPr/>
          </p:nvSpPr>
          <p:spPr bwMode="auto">
            <a:xfrm>
              <a:off x="1104" y="2448"/>
              <a:ext cx="1392" cy="816"/>
            </a:xfrm>
            <a:prstGeom prst="cloudCallout">
              <a:avLst>
                <a:gd name="adj1" fmla="val 47991"/>
                <a:gd name="adj2" fmla="val 62380"/>
              </a:avLst>
            </a:prstGeom>
            <a:solidFill>
              <a:srgbClr val="00FF00"/>
            </a:solidFill>
            <a:ln w="9525">
              <a:solidFill>
                <a:srgbClr val="00FF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CN" altLang="zh-CN" sz="24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1200" y="2544"/>
              <a:ext cx="115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思考</a:t>
              </a:r>
            </a:p>
          </p:txBody>
        </p:sp>
      </p:grpSp>
      <p:grpSp>
        <p:nvGrpSpPr>
          <p:cNvPr id="15366" name="Group 6"/>
          <p:cNvGrpSpPr/>
          <p:nvPr/>
        </p:nvGrpSpPr>
        <p:grpSpPr bwMode="auto">
          <a:xfrm>
            <a:off x="114300" y="3068638"/>
            <a:ext cx="8915400" cy="3429000"/>
            <a:chOff x="96" y="1968"/>
            <a:chExt cx="5616" cy="2160"/>
          </a:xfrm>
        </p:grpSpPr>
        <p:grpSp>
          <p:nvGrpSpPr>
            <p:cNvPr id="15367" name="Group 7"/>
            <p:cNvGrpSpPr/>
            <p:nvPr/>
          </p:nvGrpSpPr>
          <p:grpSpPr bwMode="auto">
            <a:xfrm>
              <a:off x="96" y="1968"/>
              <a:ext cx="2304" cy="2141"/>
              <a:chOff x="336" y="2179"/>
              <a:chExt cx="2304" cy="2141"/>
            </a:xfrm>
          </p:grpSpPr>
          <p:sp>
            <p:nvSpPr>
              <p:cNvPr id="15368" name="Line 8"/>
              <p:cNvSpPr>
                <a:spLocks noChangeShapeType="1"/>
              </p:cNvSpPr>
              <p:nvPr/>
            </p:nvSpPr>
            <p:spPr bwMode="auto">
              <a:xfrm>
                <a:off x="336" y="3408"/>
                <a:ext cx="2016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69" name="Line 9"/>
              <p:cNvSpPr>
                <a:spLocks noChangeShapeType="1"/>
              </p:cNvSpPr>
              <p:nvPr/>
            </p:nvSpPr>
            <p:spPr bwMode="auto">
              <a:xfrm flipV="1">
                <a:off x="1248" y="2304"/>
                <a:ext cx="0" cy="201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0" name="Text Box 10"/>
              <p:cNvSpPr txBox="1">
                <a:spLocks noChangeArrowheads="1"/>
              </p:cNvSpPr>
              <p:nvPr/>
            </p:nvSpPr>
            <p:spPr bwMode="auto">
              <a:xfrm>
                <a:off x="2256" y="3283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5371" name="Text Box 11"/>
              <p:cNvSpPr txBox="1">
                <a:spLocks noChangeArrowheads="1"/>
              </p:cNvSpPr>
              <p:nvPr/>
            </p:nvSpPr>
            <p:spPr bwMode="auto">
              <a:xfrm>
                <a:off x="912" y="2179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5372" name="Text Box 12"/>
              <p:cNvSpPr txBox="1">
                <a:spLocks noChangeArrowheads="1"/>
              </p:cNvSpPr>
              <p:nvPr/>
            </p:nvSpPr>
            <p:spPr bwMode="auto">
              <a:xfrm>
                <a:off x="1152" y="3331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0</a:t>
                </a:r>
              </a:p>
            </p:txBody>
          </p:sp>
        </p:grpSp>
        <p:grpSp>
          <p:nvGrpSpPr>
            <p:cNvPr id="15373" name="Group 13"/>
            <p:cNvGrpSpPr/>
            <p:nvPr/>
          </p:nvGrpSpPr>
          <p:grpSpPr bwMode="auto">
            <a:xfrm>
              <a:off x="3408" y="1968"/>
              <a:ext cx="2304" cy="2141"/>
              <a:chOff x="3216" y="2160"/>
              <a:chExt cx="2304" cy="2141"/>
            </a:xfrm>
          </p:grpSpPr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>
                <a:off x="3216" y="3389"/>
                <a:ext cx="2016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5" name="Line 15"/>
              <p:cNvSpPr>
                <a:spLocks noChangeShapeType="1"/>
              </p:cNvSpPr>
              <p:nvPr/>
            </p:nvSpPr>
            <p:spPr bwMode="auto">
              <a:xfrm flipV="1">
                <a:off x="4128" y="2285"/>
                <a:ext cx="0" cy="2016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76" name="Text Box 16"/>
              <p:cNvSpPr txBox="1">
                <a:spLocks noChangeArrowheads="1"/>
              </p:cNvSpPr>
              <p:nvPr/>
            </p:nvSpPr>
            <p:spPr bwMode="auto">
              <a:xfrm>
                <a:off x="5136" y="3264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5377" name="Text Box 17"/>
              <p:cNvSpPr txBox="1">
                <a:spLocks noChangeArrowheads="1"/>
              </p:cNvSpPr>
              <p:nvPr/>
            </p:nvSpPr>
            <p:spPr bwMode="auto">
              <a:xfrm>
                <a:off x="3792" y="2160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5378" name="Text Box 18"/>
              <p:cNvSpPr txBox="1">
                <a:spLocks noChangeArrowheads="1"/>
              </p:cNvSpPr>
              <p:nvPr/>
            </p:nvSpPr>
            <p:spPr bwMode="auto">
              <a:xfrm>
                <a:off x="3840" y="3312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32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0</a:t>
                </a:r>
              </a:p>
            </p:txBody>
          </p:sp>
        </p:grpSp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1248" y="3129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 flipV="1">
              <a:off x="1392" y="2688"/>
              <a:ext cx="0" cy="48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 flipH="1">
              <a:off x="1008" y="2688"/>
              <a:ext cx="38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768" y="249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 flipV="1">
              <a:off x="480" y="2304"/>
              <a:ext cx="1200" cy="1584"/>
            </a:xfrm>
            <a:prstGeom prst="line">
              <a:avLst/>
            </a:prstGeom>
            <a:noFill/>
            <a:ln w="41275">
              <a:solidFill>
                <a:srgbClr val="FF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1344" y="2640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FF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4560" y="3129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4656" y="3216"/>
              <a:ext cx="0" cy="52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 flipH="1">
              <a:off x="4320" y="3744"/>
              <a:ext cx="33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4080" y="3552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15389" name="Line 29"/>
            <p:cNvSpPr>
              <a:spLocks noChangeShapeType="1"/>
            </p:cNvSpPr>
            <p:nvPr/>
          </p:nvSpPr>
          <p:spPr bwMode="auto">
            <a:xfrm>
              <a:off x="3744" y="2304"/>
              <a:ext cx="1152" cy="1824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90" name="Oval 30"/>
            <p:cNvSpPr>
              <a:spLocks noChangeArrowheads="1"/>
            </p:cNvSpPr>
            <p:nvPr/>
          </p:nvSpPr>
          <p:spPr bwMode="auto">
            <a:xfrm>
              <a:off x="4608" y="3696"/>
              <a:ext cx="96" cy="9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00FF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91" name="Rectangle 31"/>
            <p:cNvSpPr>
              <a:spLocks noChangeArrowheads="1"/>
            </p:cNvSpPr>
            <p:nvPr/>
          </p:nvSpPr>
          <p:spPr bwMode="auto">
            <a:xfrm>
              <a:off x="1310" y="2024"/>
              <a:ext cx="14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FF0000"/>
                  </a:solidFill>
                  <a:latin typeface="宋体" panose="02010600030101010101" pitchFamily="2" charset="-122"/>
                </a:rPr>
                <a:t>y= kx (k</a:t>
              </a:r>
              <a:r>
                <a:rPr kumimoji="1" lang="zh-CN" altLang="en-US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＞</a:t>
              </a:r>
              <a:r>
                <a:rPr kumimoji="1" lang="en-US" altLang="zh-CN" sz="2800" b="1">
                  <a:solidFill>
                    <a:srgbClr val="FF0000"/>
                  </a:solidFill>
                  <a:latin typeface="宋体" panose="02010600030101010101" pitchFamily="2" charset="-122"/>
                </a:rPr>
                <a:t>0)</a:t>
              </a:r>
            </a:p>
          </p:txBody>
        </p:sp>
        <p:sp>
          <p:nvSpPr>
            <p:cNvPr id="15392" name="Rectangle 32"/>
            <p:cNvSpPr>
              <a:spLocks noChangeArrowheads="1"/>
            </p:cNvSpPr>
            <p:nvPr/>
          </p:nvSpPr>
          <p:spPr bwMode="auto">
            <a:xfrm>
              <a:off x="3037" y="2208"/>
              <a:ext cx="794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FF0000"/>
                  </a:solidFill>
                  <a:latin typeface="宋体" panose="02010600030101010101" pitchFamily="2" charset="-122"/>
                </a:rPr>
                <a:t>y= kx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FF0000"/>
                  </a:solidFill>
                  <a:latin typeface="宋体" panose="02010600030101010101" pitchFamily="2" charset="-122"/>
                </a:rPr>
                <a:t>(k</a:t>
              </a:r>
              <a:r>
                <a:rPr kumimoji="1" lang="zh-CN" altLang="en-US" sz="2400" b="1">
                  <a:solidFill>
                    <a:srgbClr val="FF0000"/>
                  </a:solidFill>
                  <a:latin typeface="宋体" panose="02010600030101010101" pitchFamily="2" charset="-122"/>
                </a:rPr>
                <a:t>＜</a:t>
              </a:r>
              <a:r>
                <a:rPr kumimoji="1" lang="en-US" altLang="zh-CN" sz="2800" b="1">
                  <a:solidFill>
                    <a:srgbClr val="FF0000"/>
                  </a:solidFill>
                  <a:latin typeface="宋体" panose="02010600030101010101" pitchFamily="2" charset="-122"/>
                </a:rPr>
                <a:t>0)</a:t>
              </a:r>
            </a:p>
          </p:txBody>
        </p:sp>
      </p:grpSp>
      <p:sp>
        <p:nvSpPr>
          <p:cNvPr id="15447" name="Oval 87"/>
          <p:cNvSpPr>
            <a:spLocks noChangeArrowheads="1"/>
          </p:cNvSpPr>
          <p:nvPr/>
        </p:nvSpPr>
        <p:spPr bwMode="auto">
          <a:xfrm>
            <a:off x="1539875" y="4941888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FF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448" name="Oval 88"/>
          <p:cNvSpPr>
            <a:spLocks noChangeArrowheads="1"/>
          </p:cNvSpPr>
          <p:nvPr/>
        </p:nvSpPr>
        <p:spPr bwMode="auto">
          <a:xfrm>
            <a:off x="6732588" y="4941888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FF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4724400" y="1263650"/>
            <a:ext cx="4267200" cy="5518150"/>
            <a:chOff x="2976" y="796"/>
            <a:chExt cx="2688" cy="3476"/>
          </a:xfrm>
        </p:grpSpPr>
        <p:sp>
          <p:nvSpPr>
            <p:cNvPr id="16387" name="Text Box 3"/>
            <p:cNvSpPr txBox="1">
              <a:spLocks noChangeArrowheads="1"/>
            </p:cNvSpPr>
            <p:nvPr/>
          </p:nvSpPr>
          <p:spPr bwMode="auto">
            <a:xfrm>
              <a:off x="3792" y="796"/>
              <a:ext cx="33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  <a:latin typeface="宋体" panose="02010600030101010101" pitchFamily="2" charset="-122"/>
                </a:rPr>
                <a:t>y</a:t>
              </a:r>
            </a:p>
          </p:txBody>
        </p:sp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3696" y="3635"/>
              <a:ext cx="32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3696" y="3076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3840" y="3364"/>
              <a:ext cx="28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3696" y="2788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4848" y="2559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4576" y="2559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4256" y="2559"/>
              <a:ext cx="304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3600" y="2559"/>
              <a:ext cx="48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-1   0</a:t>
              </a:r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3344" y="2559"/>
              <a:ext cx="35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5088" y="2559"/>
              <a:ext cx="28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3696" y="2212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3696" y="1905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3696" y="1617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3696" y="1329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3648" y="3921"/>
              <a:ext cx="464" cy="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-</a:t>
              </a:r>
              <a:r>
                <a:rPr kumimoji="1"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5328" y="2193"/>
              <a:ext cx="3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000000"/>
                  </a:solidFill>
                  <a:latin typeface="宋体" panose="02010600030101010101" pitchFamily="2" charset="-122"/>
                </a:rPr>
                <a:t>x</a:t>
              </a:r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>
              <a:off x="2976" y="2577"/>
              <a:ext cx="2544" cy="0"/>
            </a:xfrm>
            <a:prstGeom prst="line">
              <a:avLst/>
            </a:prstGeom>
            <a:noFill/>
            <a:ln w="41275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3216" y="4032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5184" y="1315"/>
              <a:ext cx="0" cy="28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07" name="Line 23"/>
            <p:cNvSpPr>
              <a:spLocks noChangeShapeType="1"/>
            </p:cNvSpPr>
            <p:nvPr/>
          </p:nvSpPr>
          <p:spPr bwMode="auto">
            <a:xfrm>
              <a:off x="3456" y="1315"/>
              <a:ext cx="0" cy="28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3744" y="1315"/>
              <a:ext cx="0" cy="28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4320" y="1315"/>
              <a:ext cx="0" cy="28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4608" y="1315"/>
              <a:ext cx="0" cy="28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4896" y="1315"/>
              <a:ext cx="0" cy="28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 flipV="1">
              <a:off x="4032" y="1008"/>
              <a:ext cx="0" cy="3264"/>
            </a:xfrm>
            <a:prstGeom prst="line">
              <a:avLst/>
            </a:prstGeom>
            <a:noFill/>
            <a:ln w="41275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3216" y="1425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3216" y="1713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3216" y="2001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6" name="Line 32"/>
            <p:cNvSpPr>
              <a:spLocks noChangeShapeType="1"/>
            </p:cNvSpPr>
            <p:nvPr/>
          </p:nvSpPr>
          <p:spPr bwMode="auto">
            <a:xfrm>
              <a:off x="3216" y="2289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>
              <a:off x="3216" y="2865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>
              <a:off x="3216" y="3153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19" name="Line 35"/>
            <p:cNvSpPr>
              <a:spLocks noChangeShapeType="1"/>
            </p:cNvSpPr>
            <p:nvPr/>
          </p:nvSpPr>
          <p:spPr bwMode="auto">
            <a:xfrm>
              <a:off x="3216" y="3441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20" name="Line 36"/>
            <p:cNvSpPr>
              <a:spLocks noChangeShapeType="1"/>
            </p:cNvSpPr>
            <p:nvPr/>
          </p:nvSpPr>
          <p:spPr bwMode="auto">
            <a:xfrm>
              <a:off x="3216" y="3729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421" name="Line 37"/>
          <p:cNvSpPr>
            <a:spLocks noChangeShapeType="1"/>
          </p:cNvSpPr>
          <p:nvPr/>
        </p:nvSpPr>
        <p:spPr bwMode="auto">
          <a:xfrm flipH="1" flipV="1">
            <a:off x="5334000" y="2438400"/>
            <a:ext cx="2590800" cy="3962400"/>
          </a:xfrm>
          <a:prstGeom prst="line">
            <a:avLst/>
          </a:prstGeom>
          <a:noFill/>
          <a:ln w="635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6781800" y="4724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>
            <a:off x="6324600" y="4038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304800" y="2566988"/>
            <a:ext cx="381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过这两点画直线，</a:t>
            </a:r>
          </a:p>
        </p:txBody>
      </p:sp>
      <p:grpSp>
        <p:nvGrpSpPr>
          <p:cNvPr id="16425" name="Group 41"/>
          <p:cNvGrpSpPr/>
          <p:nvPr/>
        </p:nvGrpSpPr>
        <p:grpSpPr bwMode="auto">
          <a:xfrm>
            <a:off x="7467600" y="5105400"/>
            <a:ext cx="1676400" cy="900113"/>
            <a:chOff x="1104" y="3360"/>
            <a:chExt cx="1056" cy="567"/>
          </a:xfrm>
        </p:grpSpPr>
        <p:sp>
          <p:nvSpPr>
            <p:cNvPr id="16426" name="Text Box 42"/>
            <p:cNvSpPr txBox="1">
              <a:spLocks noChangeArrowheads="1"/>
            </p:cNvSpPr>
            <p:nvPr/>
          </p:nvSpPr>
          <p:spPr bwMode="auto">
            <a:xfrm>
              <a:off x="1104" y="3408"/>
              <a:ext cx="10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y=      x</a:t>
              </a:r>
            </a:p>
          </p:txBody>
        </p:sp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>
              <a:off x="1584" y="3648"/>
              <a:ext cx="9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>
              <a:off x="1728" y="3648"/>
              <a:ext cx="19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429" name="Text Box 45"/>
            <p:cNvSpPr txBox="1">
              <a:spLocks noChangeArrowheads="1"/>
            </p:cNvSpPr>
            <p:nvPr/>
          </p:nvSpPr>
          <p:spPr bwMode="auto">
            <a:xfrm>
              <a:off x="1728" y="360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6430" name="Text Box 46"/>
            <p:cNvSpPr txBox="1">
              <a:spLocks noChangeArrowheads="1"/>
            </p:cNvSpPr>
            <p:nvPr/>
          </p:nvSpPr>
          <p:spPr bwMode="auto">
            <a:xfrm>
              <a:off x="1728" y="336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6431" name="Group 47"/>
          <p:cNvGrpSpPr/>
          <p:nvPr/>
        </p:nvGrpSpPr>
        <p:grpSpPr bwMode="auto">
          <a:xfrm>
            <a:off x="0" y="457200"/>
            <a:ext cx="6400800" cy="914400"/>
            <a:chOff x="0" y="288"/>
            <a:chExt cx="4032" cy="576"/>
          </a:xfrm>
        </p:grpSpPr>
        <p:sp>
          <p:nvSpPr>
            <p:cNvPr id="16432" name="Text Box 48"/>
            <p:cNvSpPr txBox="1">
              <a:spLocks noChangeArrowheads="1"/>
            </p:cNvSpPr>
            <p:nvPr/>
          </p:nvSpPr>
          <p:spPr bwMode="auto">
            <a:xfrm>
              <a:off x="0" y="316"/>
              <a:ext cx="40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600" b="1">
                  <a:solidFill>
                    <a:srgbClr val="000000"/>
                  </a:solidFill>
                  <a:latin typeface="宋体" panose="02010600030101010101" pitchFamily="2" charset="-122"/>
                </a:rPr>
                <a:t>例</a:t>
              </a:r>
              <a:r>
                <a:rPr kumimoji="1" lang="en-US" altLang="zh-CN" sz="3600" b="1">
                  <a:solidFill>
                    <a:srgbClr val="000000"/>
                  </a:solidFill>
                  <a:latin typeface="宋体" panose="02010600030101010101" pitchFamily="2" charset="-122"/>
                </a:rPr>
                <a:t>3:</a:t>
              </a:r>
              <a:r>
                <a:rPr kumimoji="1" lang="zh-CN" altLang="en-US" sz="3600" b="1">
                  <a:solidFill>
                    <a:srgbClr val="000000"/>
                  </a:solidFill>
                  <a:latin typeface="宋体" panose="02010600030101010101" pitchFamily="2" charset="-122"/>
                </a:rPr>
                <a:t>画函数 </a:t>
              </a:r>
              <a:r>
                <a:rPr kumimoji="1" lang="en-US" altLang="zh-CN" sz="3600" b="1">
                  <a:solidFill>
                    <a:srgbClr val="000000"/>
                  </a:solidFill>
                  <a:latin typeface="宋体" panose="02010600030101010101" pitchFamily="2" charset="-122"/>
                </a:rPr>
                <a:t>y =    x </a:t>
              </a:r>
              <a:r>
                <a:rPr kumimoji="1" lang="zh-CN" altLang="en-US" sz="3600" b="1">
                  <a:solidFill>
                    <a:srgbClr val="000000"/>
                  </a:solidFill>
                  <a:latin typeface="宋体" panose="02010600030101010101" pitchFamily="2" charset="-122"/>
                </a:rPr>
                <a:t>的图象</a:t>
              </a:r>
            </a:p>
          </p:txBody>
        </p:sp>
        <p:grpSp>
          <p:nvGrpSpPr>
            <p:cNvPr id="16433" name="Group 49"/>
            <p:cNvGrpSpPr/>
            <p:nvPr/>
          </p:nvGrpSpPr>
          <p:grpSpPr bwMode="auto">
            <a:xfrm>
              <a:off x="2256" y="288"/>
              <a:ext cx="384" cy="576"/>
              <a:chOff x="480" y="3408"/>
              <a:chExt cx="384" cy="576"/>
            </a:xfrm>
          </p:grpSpPr>
          <p:sp>
            <p:nvSpPr>
              <p:cNvPr id="16434" name="Line 50"/>
              <p:cNvSpPr>
                <a:spLocks noChangeShapeType="1"/>
              </p:cNvSpPr>
              <p:nvPr/>
            </p:nvSpPr>
            <p:spPr bwMode="auto">
              <a:xfrm>
                <a:off x="480" y="3696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5" name="Line 51"/>
              <p:cNvSpPr>
                <a:spLocks noChangeShapeType="1"/>
              </p:cNvSpPr>
              <p:nvPr/>
            </p:nvSpPr>
            <p:spPr bwMode="auto">
              <a:xfrm>
                <a:off x="624" y="369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36" name="Text Box 52"/>
              <p:cNvSpPr txBox="1">
                <a:spLocks noChangeArrowheads="1"/>
              </p:cNvSpPr>
              <p:nvPr/>
            </p:nvSpPr>
            <p:spPr bwMode="auto">
              <a:xfrm>
                <a:off x="624" y="3657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6437" name="Text Box 53"/>
              <p:cNvSpPr txBox="1">
                <a:spLocks noChangeArrowheads="1"/>
              </p:cNvSpPr>
              <p:nvPr/>
            </p:nvSpPr>
            <p:spPr bwMode="auto">
              <a:xfrm>
                <a:off x="624" y="3408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pSp>
        <p:nvGrpSpPr>
          <p:cNvPr id="16438" name="Group 54"/>
          <p:cNvGrpSpPr/>
          <p:nvPr/>
        </p:nvGrpSpPr>
        <p:grpSpPr bwMode="auto">
          <a:xfrm>
            <a:off x="152400" y="1524000"/>
            <a:ext cx="4953000" cy="914400"/>
            <a:chOff x="96" y="960"/>
            <a:chExt cx="3120" cy="576"/>
          </a:xfrm>
        </p:grpSpPr>
        <p:sp>
          <p:nvSpPr>
            <p:cNvPr id="16439" name="Text Box 55"/>
            <p:cNvSpPr txBox="1">
              <a:spLocks noChangeArrowheads="1"/>
            </p:cNvSpPr>
            <p:nvPr/>
          </p:nvSpPr>
          <p:spPr bwMode="auto">
            <a:xfrm>
              <a:off x="96" y="1027"/>
              <a:ext cx="31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解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: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选取两点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(0,0) ,  (1,       )</a:t>
              </a:r>
            </a:p>
          </p:txBody>
        </p:sp>
        <p:grpSp>
          <p:nvGrpSpPr>
            <p:cNvPr id="16440" name="Group 56"/>
            <p:cNvGrpSpPr/>
            <p:nvPr/>
          </p:nvGrpSpPr>
          <p:grpSpPr bwMode="auto">
            <a:xfrm>
              <a:off x="2592" y="960"/>
              <a:ext cx="384" cy="576"/>
              <a:chOff x="480" y="3408"/>
              <a:chExt cx="384" cy="576"/>
            </a:xfrm>
          </p:grpSpPr>
          <p:sp>
            <p:nvSpPr>
              <p:cNvPr id="16441" name="Line 57"/>
              <p:cNvSpPr>
                <a:spLocks noChangeShapeType="1"/>
              </p:cNvSpPr>
              <p:nvPr/>
            </p:nvSpPr>
            <p:spPr bwMode="auto">
              <a:xfrm>
                <a:off x="480" y="3696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2" name="Line 58"/>
              <p:cNvSpPr>
                <a:spLocks noChangeShapeType="1"/>
              </p:cNvSpPr>
              <p:nvPr/>
            </p:nvSpPr>
            <p:spPr bwMode="auto">
              <a:xfrm>
                <a:off x="624" y="369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3" name="Text Box 59"/>
              <p:cNvSpPr txBox="1">
                <a:spLocks noChangeArrowheads="1"/>
              </p:cNvSpPr>
              <p:nvPr/>
            </p:nvSpPr>
            <p:spPr bwMode="auto">
              <a:xfrm>
                <a:off x="624" y="3657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6444" name="Text Box 60"/>
              <p:cNvSpPr txBox="1">
                <a:spLocks noChangeArrowheads="1"/>
              </p:cNvSpPr>
              <p:nvPr/>
            </p:nvSpPr>
            <p:spPr bwMode="auto">
              <a:xfrm>
                <a:off x="624" y="3408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pSp>
        <p:nvGrpSpPr>
          <p:cNvPr id="16445" name="Group 61"/>
          <p:cNvGrpSpPr/>
          <p:nvPr/>
        </p:nvGrpSpPr>
        <p:grpSpPr bwMode="auto">
          <a:xfrm>
            <a:off x="0" y="3429000"/>
            <a:ext cx="5410200" cy="914400"/>
            <a:chOff x="0" y="2160"/>
            <a:chExt cx="3408" cy="576"/>
          </a:xfrm>
        </p:grpSpPr>
        <p:sp>
          <p:nvSpPr>
            <p:cNvPr id="16446" name="Text Box 62"/>
            <p:cNvSpPr txBox="1">
              <a:spLocks noChangeArrowheads="1"/>
            </p:cNvSpPr>
            <p:nvPr/>
          </p:nvSpPr>
          <p:spPr bwMode="auto">
            <a:xfrm>
              <a:off x="0" y="2236"/>
              <a:ext cx="34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000000"/>
                  </a:solidFill>
                  <a:latin typeface="宋体" panose="02010600030101010101" pitchFamily="2" charset="-122"/>
                </a:rPr>
                <a:t>就是函数</a:t>
              </a:r>
              <a:r>
                <a:rPr kumimoji="1" lang="en-US" altLang="zh-CN" sz="3200" b="1">
                  <a:solidFill>
                    <a:srgbClr val="000000"/>
                  </a:solidFill>
                  <a:latin typeface="宋体" panose="02010600030101010101" pitchFamily="2" charset="-122"/>
                </a:rPr>
                <a:t>y=    x </a:t>
              </a:r>
              <a:r>
                <a:rPr kumimoji="1" lang="zh-CN" altLang="en-US" sz="3200" b="1">
                  <a:solidFill>
                    <a:srgbClr val="000000"/>
                  </a:solidFill>
                  <a:latin typeface="宋体" panose="02010600030101010101" pitchFamily="2" charset="-122"/>
                </a:rPr>
                <a:t>的图象</a:t>
              </a:r>
            </a:p>
          </p:txBody>
        </p:sp>
        <p:grpSp>
          <p:nvGrpSpPr>
            <p:cNvPr id="16447" name="Group 63"/>
            <p:cNvGrpSpPr/>
            <p:nvPr/>
          </p:nvGrpSpPr>
          <p:grpSpPr bwMode="auto">
            <a:xfrm>
              <a:off x="1440" y="2160"/>
              <a:ext cx="384" cy="576"/>
              <a:chOff x="480" y="3408"/>
              <a:chExt cx="384" cy="576"/>
            </a:xfrm>
          </p:grpSpPr>
          <p:sp>
            <p:nvSpPr>
              <p:cNvPr id="16448" name="Line 64"/>
              <p:cNvSpPr>
                <a:spLocks noChangeShapeType="1"/>
              </p:cNvSpPr>
              <p:nvPr/>
            </p:nvSpPr>
            <p:spPr bwMode="auto">
              <a:xfrm>
                <a:off x="480" y="3696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49" name="Line 65"/>
              <p:cNvSpPr>
                <a:spLocks noChangeShapeType="1"/>
              </p:cNvSpPr>
              <p:nvPr/>
            </p:nvSpPr>
            <p:spPr bwMode="auto">
              <a:xfrm>
                <a:off x="624" y="3696"/>
                <a:ext cx="192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50" name="Text Box 66"/>
              <p:cNvSpPr txBox="1">
                <a:spLocks noChangeArrowheads="1"/>
              </p:cNvSpPr>
              <p:nvPr/>
            </p:nvSpPr>
            <p:spPr bwMode="auto">
              <a:xfrm>
                <a:off x="624" y="3657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6451" name="Text Box 67"/>
              <p:cNvSpPr txBox="1">
                <a:spLocks noChangeArrowheads="1"/>
              </p:cNvSpPr>
              <p:nvPr/>
            </p:nvSpPr>
            <p:spPr bwMode="auto">
              <a:xfrm>
                <a:off x="624" y="3408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pic>
        <p:nvPicPr>
          <p:cNvPr id="16452" name="Picture 68" descr="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635500"/>
            <a:ext cx="2743200" cy="197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1" grpId="0" animBg="1"/>
      <p:bldP spid="16422" grpId="0" animBg="1"/>
      <p:bldP spid="16423" grpId="0" animBg="1"/>
      <p:bldP spid="1642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403350" y="1196975"/>
            <a:ext cx="774065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  <a:latin typeface="宋体" panose="02010600030101010101" pitchFamily="2" charset="-122"/>
              </a:rPr>
              <a:t>          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1996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年，鸟类研究者在芬兰给一只燕鸥（候鸟）套上标志环；大约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128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天后，人们在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2.56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万千米外的澳大利亚发现了它．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(1)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这只百余克重的小鸟大约平均每天飞行多少千米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?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360362" y="332656"/>
            <a:ext cx="2663825" cy="936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9990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问题与探究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508250" y="3173413"/>
            <a:ext cx="588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25 600÷128 = 200</a:t>
            </a:r>
            <a:r>
              <a:rPr kumimoji="1"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km</a:t>
            </a:r>
            <a:r>
              <a:rPr kumimoji="1"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484438" y="4508500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kumimoji="1"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=200</a:t>
            </a:r>
            <a:r>
              <a:rPr kumimoji="1" lang="en-US" altLang="zh-CN" sz="24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x   </a:t>
            </a:r>
            <a:r>
              <a:rPr kumimoji="1"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0≤</a:t>
            </a:r>
            <a:r>
              <a:rPr kumimoji="1" lang="en-US" altLang="zh-CN" sz="24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≤128</a:t>
            </a:r>
            <a:r>
              <a:rPr kumimoji="1"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817688" y="4941888"/>
            <a:ext cx="70802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这只燕鸥飞行一个半月（一个月按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天计算．）的行程大约是多少千米？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692275" y="3644900"/>
            <a:ext cx="67691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(2)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这只燕鸥的行程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单位：千米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飞行时间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单位：天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之间有什么关系？</a:t>
            </a:r>
            <a:endParaRPr lang="zh-CN" altLang="en-US" sz="2400" b="1" dirty="0">
              <a:solidFill>
                <a:srgbClr val="FF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484438" y="5876925"/>
            <a:ext cx="583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解：当</a:t>
            </a:r>
            <a:r>
              <a:rPr kumimoji="1" lang="en-US" altLang="zh-CN" sz="24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=45</a:t>
            </a:r>
            <a:r>
              <a:rPr kumimoji="1"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</a:t>
            </a:r>
            <a:r>
              <a:rPr kumimoji="1"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 i="1" dirty="0">
                <a:solidFill>
                  <a:srgbClr val="FF0066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=200×45=9 000 </a:t>
            </a:r>
            <a:r>
              <a:rPr kumimoji="1"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km</a:t>
            </a:r>
            <a:r>
              <a:rPr kumimoji="1"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6983413" y="3716338"/>
            <a:ext cx="2160587" cy="792162"/>
          </a:xfrm>
          <a:prstGeom prst="wedgeEllipseCallout">
            <a:avLst>
              <a:gd name="adj1" fmla="val -52056"/>
              <a:gd name="adj2" fmla="val 7906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注意自变量的取值范围哦！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pic>
        <p:nvPicPr>
          <p:cNvPr id="28682" name="Picture 10" descr="200511041528179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492375"/>
            <a:ext cx="1512888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6" grpId="0"/>
      <p:bldP spid="28677" grpId="0"/>
      <p:bldP spid="28678" grpId="0"/>
      <p:bldP spid="28679" grpId="0"/>
      <p:bldP spid="28680" grpId="0"/>
      <p:bldP spid="2868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76200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当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k</a:t>
            </a:r>
            <a:r>
              <a:rPr kumimoji="1"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＞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时</a:t>
            </a:r>
            <a:r>
              <a:rPr kumimoji="1" lang="zh-CN" alt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直线</a:t>
            </a:r>
            <a:r>
              <a:rPr kumimoji="1" lang="en-US" altLang="zh-CN" sz="3600" b="1">
                <a:solidFill>
                  <a:srgbClr val="000000"/>
                </a:solidFill>
                <a:latin typeface="宋体" panose="02010600030101010101" pitchFamily="2" charset="-122"/>
              </a:rPr>
              <a:t>y=kx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经过一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三象限，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04800" y="914400"/>
            <a:ext cx="5867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增大时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,y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的值也增大；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762000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当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k</a:t>
            </a:r>
            <a:r>
              <a:rPr kumimoji="1"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＜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0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时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3600" b="1">
                <a:solidFill>
                  <a:srgbClr val="000000"/>
                </a:solidFill>
                <a:latin typeface="宋体" panose="02010600030101010101" pitchFamily="2" charset="-122"/>
              </a:rPr>
              <a:t>直线</a:t>
            </a:r>
            <a:r>
              <a:rPr kumimoji="1" lang="en-US" altLang="zh-CN" sz="3600" b="1">
                <a:solidFill>
                  <a:srgbClr val="000000"/>
                </a:solidFill>
                <a:latin typeface="宋体" panose="02010600030101010101" pitchFamily="2" charset="-122"/>
              </a:rPr>
              <a:t>y=kx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经过二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四象限，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04800" y="2136775"/>
            <a:ext cx="5867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x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增大时</a:t>
            </a:r>
            <a:r>
              <a:rPr kumimoji="1" lang="en-US" altLang="zh-CN" sz="3200" b="1">
                <a:solidFill>
                  <a:srgbClr val="000000"/>
                </a:solidFill>
                <a:latin typeface="宋体" panose="02010600030101010101" pitchFamily="2" charset="-122"/>
              </a:rPr>
              <a:t>,y</a:t>
            </a: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的值反而减小。</a:t>
            </a:r>
          </a:p>
        </p:txBody>
      </p:sp>
      <p:grpSp>
        <p:nvGrpSpPr>
          <p:cNvPr id="34822" name="Group 6"/>
          <p:cNvGrpSpPr/>
          <p:nvPr/>
        </p:nvGrpSpPr>
        <p:grpSpPr bwMode="auto">
          <a:xfrm>
            <a:off x="152400" y="2819400"/>
            <a:ext cx="3657600" cy="3932238"/>
            <a:chOff x="96" y="1776"/>
            <a:chExt cx="2304" cy="2477"/>
          </a:xfrm>
        </p:grpSpPr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>
              <a:off x="96" y="3341"/>
              <a:ext cx="2016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 flipV="1">
              <a:off x="1008" y="1968"/>
              <a:ext cx="0" cy="2285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25" name="Text Box 9"/>
            <p:cNvSpPr txBox="1">
              <a:spLocks noChangeArrowheads="1"/>
            </p:cNvSpPr>
            <p:nvPr/>
          </p:nvSpPr>
          <p:spPr bwMode="auto">
            <a:xfrm>
              <a:off x="2016" y="3216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826" name="Text Box 10"/>
            <p:cNvSpPr txBox="1">
              <a:spLocks noChangeArrowheads="1"/>
            </p:cNvSpPr>
            <p:nvPr/>
          </p:nvSpPr>
          <p:spPr bwMode="auto">
            <a:xfrm>
              <a:off x="672" y="1776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4827" name="Text Box 11"/>
            <p:cNvSpPr txBox="1">
              <a:spLocks noChangeArrowheads="1"/>
            </p:cNvSpPr>
            <p:nvPr/>
          </p:nvSpPr>
          <p:spPr bwMode="auto">
            <a:xfrm>
              <a:off x="720" y="3264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sp>
        <p:nvSpPr>
          <p:cNvPr id="34828" name="Line 12"/>
          <p:cNvSpPr>
            <a:spLocks noChangeShapeType="1"/>
          </p:cNvSpPr>
          <p:nvPr/>
        </p:nvSpPr>
        <p:spPr bwMode="auto">
          <a:xfrm flipV="1">
            <a:off x="609600" y="3581400"/>
            <a:ext cx="2133600" cy="3124200"/>
          </a:xfrm>
          <a:prstGeom prst="line">
            <a:avLst/>
          </a:prstGeom>
          <a:noFill/>
          <a:ln w="41275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7239000" y="43576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1981200" y="4724400"/>
            <a:ext cx="0" cy="6096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 flipH="1">
            <a:off x="1600200" y="4724400"/>
            <a:ext cx="381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7239000" y="37480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4419600" y="3352800"/>
            <a:ext cx="4267200" cy="2895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1752600" y="3078163"/>
            <a:ext cx="17716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kumimoji="1"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y = 2x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1905000" y="4648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1828800" y="51958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2305050" y="51958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2438400" y="4038600"/>
            <a:ext cx="0" cy="12954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flipH="1">
            <a:off x="1600200" y="4038600"/>
            <a:ext cx="8382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1295400" y="4419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1295400" y="37338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4842" name="Oval 26"/>
          <p:cNvSpPr>
            <a:spLocks noChangeArrowheads="1"/>
          </p:cNvSpPr>
          <p:nvPr/>
        </p:nvSpPr>
        <p:spPr bwMode="auto">
          <a:xfrm>
            <a:off x="2362200" y="39624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4648200" y="914400"/>
            <a:ext cx="3962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y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随</a:t>
            </a:r>
            <a:r>
              <a:rPr kumimoji="1"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x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的增大而增大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4953000" y="2133600"/>
            <a:ext cx="3962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y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随</a:t>
            </a:r>
            <a:r>
              <a:rPr kumimoji="1"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x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的增大而减小</a:t>
            </a:r>
          </a:p>
        </p:txBody>
      </p:sp>
      <p:grpSp>
        <p:nvGrpSpPr>
          <p:cNvPr id="34847" name="Group 31"/>
          <p:cNvGrpSpPr/>
          <p:nvPr/>
        </p:nvGrpSpPr>
        <p:grpSpPr bwMode="auto">
          <a:xfrm>
            <a:off x="3914775" y="2757488"/>
            <a:ext cx="2181225" cy="900112"/>
            <a:chOff x="2836" y="1728"/>
            <a:chExt cx="1374" cy="567"/>
          </a:xfrm>
        </p:grpSpPr>
        <p:sp>
          <p:nvSpPr>
            <p:cNvPr id="34848" name="Rectangle 32"/>
            <p:cNvSpPr>
              <a:spLocks noChangeArrowheads="1"/>
            </p:cNvSpPr>
            <p:nvPr/>
          </p:nvSpPr>
          <p:spPr bwMode="auto">
            <a:xfrm>
              <a:off x="2836" y="1776"/>
              <a:ext cx="137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sz="2800" b="1">
                  <a:solidFill>
                    <a:srgbClr val="FF0000"/>
                  </a:solidFill>
                  <a:latin typeface="宋体" panose="02010600030101010101" pitchFamily="2" charset="-122"/>
                </a:rPr>
                <a:t> </a:t>
              </a:r>
              <a:r>
                <a:rPr kumimoji="1" lang="en-US" altLang="zh-CN" sz="3200" b="1">
                  <a:solidFill>
                    <a:srgbClr val="FF0000"/>
                  </a:solidFill>
                  <a:latin typeface="宋体" panose="02010600030101010101" pitchFamily="2" charset="-122"/>
                </a:rPr>
                <a:t>y =    x</a:t>
              </a:r>
              <a:r>
                <a:rPr kumimoji="1" lang="en-US" altLang="zh-CN" sz="2800" b="1">
                  <a:solidFill>
                    <a:srgbClr val="FF0000"/>
                  </a:solidFill>
                  <a:latin typeface="宋体" panose="02010600030101010101" pitchFamily="2" charset="-122"/>
                </a:rPr>
                <a:t> </a:t>
              </a:r>
            </a:p>
          </p:txBody>
        </p:sp>
        <p:grpSp>
          <p:nvGrpSpPr>
            <p:cNvPr id="34849" name="Group 33"/>
            <p:cNvGrpSpPr/>
            <p:nvPr/>
          </p:nvGrpSpPr>
          <p:grpSpPr bwMode="auto">
            <a:xfrm>
              <a:off x="3504" y="1728"/>
              <a:ext cx="384" cy="567"/>
              <a:chOff x="2640" y="2880"/>
              <a:chExt cx="384" cy="567"/>
            </a:xfrm>
          </p:grpSpPr>
          <p:sp>
            <p:nvSpPr>
              <p:cNvPr id="34850" name="Line 34"/>
              <p:cNvSpPr>
                <a:spLocks noChangeShapeType="1"/>
              </p:cNvSpPr>
              <p:nvPr/>
            </p:nvSpPr>
            <p:spPr bwMode="auto">
              <a:xfrm>
                <a:off x="2640" y="3168"/>
                <a:ext cx="9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4851" name="Line 35"/>
              <p:cNvSpPr>
                <a:spLocks noChangeShapeType="1"/>
              </p:cNvSpPr>
              <p:nvPr/>
            </p:nvSpPr>
            <p:spPr bwMode="auto">
              <a:xfrm>
                <a:off x="2784" y="3168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4852" name="Text Box 36"/>
              <p:cNvSpPr txBox="1">
                <a:spLocks noChangeArrowheads="1"/>
              </p:cNvSpPr>
              <p:nvPr/>
            </p:nvSpPr>
            <p:spPr bwMode="auto">
              <a:xfrm>
                <a:off x="2784" y="3120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34853" name="Text Box 37"/>
              <p:cNvSpPr txBox="1">
                <a:spLocks noChangeArrowheads="1"/>
              </p:cNvSpPr>
              <p:nvPr/>
            </p:nvSpPr>
            <p:spPr bwMode="auto">
              <a:xfrm>
                <a:off x="2784" y="2880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34854" name="Rectangle 38"/>
          <p:cNvSpPr>
            <a:spLocks noChangeArrowheads="1"/>
          </p:cNvSpPr>
          <p:nvPr/>
        </p:nvSpPr>
        <p:spPr bwMode="auto">
          <a:xfrm>
            <a:off x="6056313" y="5211763"/>
            <a:ext cx="496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4855" name="Rectangle 39"/>
          <p:cNvSpPr>
            <a:spLocks noChangeArrowheads="1"/>
          </p:cNvSpPr>
          <p:nvPr/>
        </p:nvSpPr>
        <p:spPr bwMode="auto">
          <a:xfrm>
            <a:off x="5116513" y="5257800"/>
            <a:ext cx="5222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-6</a:t>
            </a:r>
            <a:endParaRPr kumimoji="1" lang="en-US" altLang="zh-CN" sz="28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>
            <a:off x="5410200" y="4038600"/>
            <a:ext cx="0" cy="12954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57" name="Line 41"/>
          <p:cNvSpPr>
            <a:spLocks noChangeShapeType="1"/>
          </p:cNvSpPr>
          <p:nvPr/>
        </p:nvSpPr>
        <p:spPr bwMode="auto">
          <a:xfrm>
            <a:off x="6324600" y="4648200"/>
            <a:ext cx="0" cy="68580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58" name="Line 42"/>
          <p:cNvSpPr>
            <a:spLocks noChangeShapeType="1"/>
          </p:cNvSpPr>
          <p:nvPr/>
        </p:nvSpPr>
        <p:spPr bwMode="auto">
          <a:xfrm flipH="1">
            <a:off x="5410200" y="4038600"/>
            <a:ext cx="19050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59" name="Line 43"/>
          <p:cNvSpPr>
            <a:spLocks noChangeShapeType="1"/>
          </p:cNvSpPr>
          <p:nvPr/>
        </p:nvSpPr>
        <p:spPr bwMode="auto">
          <a:xfrm flipH="1">
            <a:off x="6324600" y="4648200"/>
            <a:ext cx="990600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60" name="Oval 44"/>
          <p:cNvSpPr>
            <a:spLocks noChangeArrowheads="1"/>
          </p:cNvSpPr>
          <p:nvPr/>
        </p:nvSpPr>
        <p:spPr bwMode="auto">
          <a:xfrm>
            <a:off x="5334000" y="3962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61" name="Oval 45"/>
          <p:cNvSpPr>
            <a:spLocks noChangeArrowheads="1"/>
          </p:cNvSpPr>
          <p:nvPr/>
        </p:nvSpPr>
        <p:spPr bwMode="auto">
          <a:xfrm>
            <a:off x="6248400" y="45720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34864" name="Group 48"/>
          <p:cNvGrpSpPr/>
          <p:nvPr/>
        </p:nvGrpSpPr>
        <p:grpSpPr bwMode="auto">
          <a:xfrm>
            <a:off x="4343400" y="2743200"/>
            <a:ext cx="4724400" cy="4008438"/>
            <a:chOff x="2736" y="1728"/>
            <a:chExt cx="2976" cy="2525"/>
          </a:xfrm>
        </p:grpSpPr>
        <p:sp>
          <p:nvSpPr>
            <p:cNvPr id="34865" name="Line 49"/>
            <p:cNvSpPr>
              <a:spLocks noChangeShapeType="1"/>
            </p:cNvSpPr>
            <p:nvPr/>
          </p:nvSpPr>
          <p:spPr bwMode="auto">
            <a:xfrm flipV="1">
              <a:off x="4608" y="1872"/>
              <a:ext cx="0" cy="238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4866" name="Text Box 50"/>
            <p:cNvSpPr txBox="1">
              <a:spLocks noChangeArrowheads="1"/>
            </p:cNvSpPr>
            <p:nvPr/>
          </p:nvSpPr>
          <p:spPr bwMode="auto">
            <a:xfrm>
              <a:off x="5328" y="3216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4867" name="Text Box 51"/>
            <p:cNvSpPr txBox="1">
              <a:spLocks noChangeArrowheads="1"/>
            </p:cNvSpPr>
            <p:nvPr/>
          </p:nvSpPr>
          <p:spPr bwMode="auto">
            <a:xfrm>
              <a:off x="4560" y="1728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34868" name="Text Box 52"/>
            <p:cNvSpPr txBox="1">
              <a:spLocks noChangeArrowheads="1"/>
            </p:cNvSpPr>
            <p:nvPr/>
          </p:nvSpPr>
          <p:spPr bwMode="auto">
            <a:xfrm>
              <a:off x="4512" y="3283"/>
              <a:ext cx="3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34869" name="Line 53"/>
            <p:cNvSpPr>
              <a:spLocks noChangeShapeType="1"/>
            </p:cNvSpPr>
            <p:nvPr/>
          </p:nvSpPr>
          <p:spPr bwMode="auto">
            <a:xfrm>
              <a:off x="2736" y="3360"/>
              <a:ext cx="264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4879" name="Group 63"/>
          <p:cNvGrpSpPr/>
          <p:nvPr/>
        </p:nvGrpSpPr>
        <p:grpSpPr bwMode="auto">
          <a:xfrm>
            <a:off x="755650" y="3860800"/>
            <a:ext cx="2017713" cy="2333625"/>
            <a:chOff x="476" y="2432"/>
            <a:chExt cx="1271" cy="1470"/>
          </a:xfrm>
        </p:grpSpPr>
        <p:pic>
          <p:nvPicPr>
            <p:cNvPr id="34872" name="Picture 56" descr="0046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38" y="3657"/>
              <a:ext cx="409" cy="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873" name="Picture 57" descr="gif02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0800000">
              <a:off x="476" y="2432"/>
              <a:ext cx="236" cy="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880" name="Group 64"/>
          <p:cNvGrpSpPr/>
          <p:nvPr/>
        </p:nvGrpSpPr>
        <p:grpSpPr bwMode="auto">
          <a:xfrm>
            <a:off x="5651500" y="3860800"/>
            <a:ext cx="2535238" cy="2333625"/>
            <a:chOff x="3560" y="2432"/>
            <a:chExt cx="1597" cy="1470"/>
          </a:xfrm>
        </p:grpSpPr>
        <p:pic>
          <p:nvPicPr>
            <p:cNvPr id="34870" name="Picture 54" descr="gif022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21" y="2432"/>
              <a:ext cx="236" cy="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877" name="Picture 61" descr="0046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60" y="3657"/>
              <a:ext cx="409" cy="2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4881" name="AutoShape 6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308725"/>
            <a:ext cx="576263" cy="549275"/>
          </a:xfrm>
          <a:prstGeom prst="actionButtonInformatio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4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4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3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000"/>
                            </p:stCondLst>
                            <p:childTnLst>
                              <p:par>
                                <p:cTn id="1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autoUpdateAnimBg="0"/>
      <p:bldP spid="34820" grpId="0" autoUpdateAnimBg="0"/>
      <p:bldP spid="34821" grpId="0" autoUpdateAnimBg="0"/>
      <p:bldP spid="34828" grpId="0" animBg="1"/>
      <p:bldP spid="34829" grpId="0" autoUpdateAnimBg="0"/>
      <p:bldP spid="34830" grpId="0" animBg="1"/>
      <p:bldP spid="34831" grpId="0" animBg="1"/>
      <p:bldP spid="34832" grpId="0" autoUpdateAnimBg="0"/>
      <p:bldP spid="34833" grpId="0" animBg="1"/>
      <p:bldP spid="34834" grpId="0" autoUpdateAnimBg="0"/>
      <p:bldP spid="34835" grpId="0" animBg="1"/>
      <p:bldP spid="34836" grpId="0" autoUpdateAnimBg="0"/>
      <p:bldP spid="34837" grpId="0" autoUpdateAnimBg="0"/>
      <p:bldP spid="34838" grpId="0" animBg="1"/>
      <p:bldP spid="34839" grpId="0" animBg="1"/>
      <p:bldP spid="34840" grpId="0" autoUpdateAnimBg="0"/>
      <p:bldP spid="34841" grpId="0" autoUpdateAnimBg="0"/>
      <p:bldP spid="34842" grpId="0" animBg="1"/>
      <p:bldP spid="34843" grpId="0" autoUpdateAnimBg="0"/>
      <p:bldP spid="34854" grpId="0" autoUpdateAnimBg="0"/>
      <p:bldP spid="34855" grpId="0" autoUpdateAnimBg="0"/>
      <p:bldP spid="34856" grpId="0" animBg="1"/>
      <p:bldP spid="34857" grpId="0" animBg="1"/>
      <p:bldP spid="34858" grpId="0" animBg="1"/>
      <p:bldP spid="34859" grpId="0" animBg="1"/>
      <p:bldP spid="34860" grpId="0" animBg="1"/>
      <p:bldP spid="3486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/>
          <p:nvPr/>
        </p:nvGrpSpPr>
        <p:grpSpPr bwMode="auto">
          <a:xfrm>
            <a:off x="0" y="0"/>
            <a:ext cx="3276600" cy="685800"/>
            <a:chOff x="0" y="0"/>
            <a:chExt cx="2064" cy="432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064" cy="428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      </a:t>
              </a:r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随堂练习</a:t>
              </a:r>
              <a:endParaRPr lang="zh-CN" altLang="en-US" sz="36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pic>
          <p:nvPicPr>
            <p:cNvPr id="20484" name="Picture 4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96"/>
              <a:ext cx="378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0" y="908050"/>
            <a:ext cx="89916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函数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7x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的图象在第</a:t>
            </a:r>
            <a:r>
              <a:rPr kumimoji="1" lang="zh-CN" altLang="en-US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象限内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经过点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(0,</a:t>
            </a:r>
            <a:r>
              <a:rPr kumimoji="1"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与点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(1,</a:t>
            </a:r>
            <a:r>
              <a:rPr kumimoji="1"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),y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随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的增大而</a:t>
            </a:r>
            <a:r>
              <a:rPr kumimoji="1" lang="zh-CN" altLang="en-US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219700" y="765175"/>
            <a:ext cx="1560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二、四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2051050" y="1341438"/>
            <a:ext cx="412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211638" y="1484313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900113" y="1989138"/>
            <a:ext cx="16160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减小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0" y="2636838"/>
            <a:ext cx="88931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、正比例函数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y=(k+1)x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的图像中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随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的增大而增大，则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的取值范围是</a:t>
            </a:r>
            <a:r>
              <a:rPr kumimoji="1" lang="zh-CN" altLang="en-US" sz="40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871663" y="3860800"/>
            <a:ext cx="3240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k</a:t>
            </a:r>
            <a:r>
              <a:rPr kumimoji="1"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11188" y="5229225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 b="1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0" y="4581525"/>
            <a:ext cx="89154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正比例函数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的图象经过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一、三象限，则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的取值范围是（     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A.m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=1     </a:t>
            </a:r>
            <a:r>
              <a:rPr kumimoji="1"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B.m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    </a:t>
            </a:r>
            <a:r>
              <a:rPr kumimoji="1" lang="en-US" altLang="zh-CN" sz="36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C.m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  D.m≥1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948488" y="5229225"/>
            <a:ext cx="5762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kumimoji="1" lang="en-US" altLang="zh-CN" sz="4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utoUpdateAnimBg="0"/>
      <p:bldP spid="20487" grpId="0" autoUpdateAnimBg="0"/>
      <p:bldP spid="20488" grpId="0" autoUpdateAnimBg="0"/>
      <p:bldP spid="20489" grpId="0" autoUpdateAnimBg="0"/>
      <p:bldP spid="20491" grpId="0"/>
      <p:bldP spid="2049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871378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若正比例函数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y=(1-2m)x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的图像经过点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A(x</a:t>
            </a:r>
            <a:r>
              <a:rPr kumimoji="1" lang="en-US" altLang="zh-CN" sz="40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40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和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40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4000" b="1" dirty="0">
                <a:solidFill>
                  <a:srgbClr val="000000"/>
                </a:solidFill>
                <a:latin typeface="宋体" panose="02010600030101010101" pitchFamily="2" charset="-122"/>
              </a:rPr>
              <a:t>,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40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),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当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40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＜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40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时，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40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＞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4000" b="1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的取值范围是</a:t>
            </a:r>
            <a:r>
              <a:rPr kumimoji="1" lang="zh-CN" altLang="en-US" sz="40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</a:t>
            </a:r>
            <a:r>
              <a:rPr kumimoji="1"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grpSp>
        <p:nvGrpSpPr>
          <p:cNvPr id="21510" name="Group 6"/>
          <p:cNvGrpSpPr/>
          <p:nvPr/>
        </p:nvGrpSpPr>
        <p:grpSpPr bwMode="auto">
          <a:xfrm>
            <a:off x="6119813" y="1628775"/>
            <a:ext cx="3024187" cy="763588"/>
            <a:chOff x="1066" y="3430"/>
            <a:chExt cx="2086" cy="750"/>
          </a:xfrm>
        </p:grpSpPr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1066" y="3611"/>
              <a:ext cx="2086" cy="5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m</a:t>
              </a:r>
              <a:r>
                <a:rPr kumimoji="1" lang="zh-CN" altLang="en-US" sz="32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＞</a:t>
              </a:r>
            </a:p>
          </p:txBody>
        </p:sp>
        <p:graphicFrame>
          <p:nvGraphicFramePr>
            <p:cNvPr id="21512" name="Object 8"/>
            <p:cNvGraphicFramePr>
              <a:graphicFrameLocks noChangeAspect="1"/>
            </p:cNvGraphicFramePr>
            <p:nvPr/>
          </p:nvGraphicFramePr>
          <p:xfrm>
            <a:off x="1519" y="3430"/>
            <a:ext cx="526" cy="7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Equation" r:id="rId3" imgW="152400" imgH="393700" progId="Equation.DSMT4">
                    <p:embed/>
                  </p:oleObj>
                </mc:Choice>
                <mc:Fallback>
                  <p:oleObj name="Equation" r:id="rId3" imgW="152400" imgH="393700" progId="Equation.DSMT4">
                    <p:embed/>
                    <p:pic>
                      <p:nvPicPr>
                        <p:cNvPr id="0" name="图片 40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3430"/>
                          <a:ext cx="526" cy="7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50825" y="3141663"/>
            <a:ext cx="8243888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、直线</a:t>
            </a:r>
            <a:r>
              <a:rPr kumimoji="1"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y=(k</a:t>
            </a:r>
            <a:r>
              <a:rPr kumimoji="1" lang="en-US" altLang="zh-CN" sz="48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+3)x</a:t>
            </a:r>
            <a:r>
              <a:rPr kumimoji="1"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经过</a:t>
            </a:r>
            <a:r>
              <a:rPr kumimoji="1" lang="zh-CN" altLang="en-US" sz="4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kumimoji="1"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象限，</a:t>
            </a:r>
            <a:r>
              <a:rPr kumimoji="1"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随</a:t>
            </a:r>
            <a:r>
              <a:rPr kumimoji="1"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的减小而</a:t>
            </a:r>
            <a:r>
              <a:rPr kumimoji="1" lang="zh-CN" altLang="en-US" sz="48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r>
              <a:rPr kumimoji="1"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6227763" y="3141663"/>
            <a:ext cx="2089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一、三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722938" y="3946525"/>
            <a:ext cx="1441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/>
      <p:bldP spid="215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00" name="Group 52"/>
          <p:cNvGraphicFramePr>
            <a:graphicFrameLocks noGrp="1"/>
          </p:cNvGraphicFramePr>
          <p:nvPr/>
        </p:nvGraphicFramePr>
        <p:xfrm>
          <a:off x="561280" y="2133328"/>
          <a:ext cx="7777163" cy="4319589"/>
        </p:xfrm>
        <a:graphic>
          <a:graphicData uri="http://schemas.openxmlformats.org/drawingml/2006/table">
            <a:tbl>
              <a:tblPr/>
              <a:tblGrid>
                <a:gridCol w="1849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634305" y="2204765"/>
            <a:ext cx="1617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解析式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489843" y="3006453"/>
            <a:ext cx="1897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FF0000"/>
                </a:solidFill>
                <a:latin typeface="宋体" panose="02010600030101010101" pitchFamily="2" charset="-122"/>
              </a:rPr>
              <a:t>y = kx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634305" y="3717653"/>
            <a:ext cx="1563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(k</a:t>
            </a:r>
            <a:r>
              <a:rPr kumimoji="1"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＞</a:t>
            </a:r>
            <a:r>
              <a:rPr kumimoji="1"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0)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546993" y="4865415"/>
            <a:ext cx="1897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4000" b="1">
                <a:solidFill>
                  <a:srgbClr val="FF0000"/>
                </a:solidFill>
                <a:latin typeface="宋体" panose="02010600030101010101" pitchFamily="2" charset="-122"/>
              </a:rPr>
              <a:t>y = kx</a:t>
            </a:r>
            <a:r>
              <a:rPr kumimoji="1" lang="en-US" altLang="zh-CN" sz="2800" b="1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575568" y="5535340"/>
            <a:ext cx="1563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(k</a:t>
            </a:r>
            <a:r>
              <a:rPr kumimoji="1" lang="zh-CN" altLang="en-US" sz="3600" b="1">
                <a:solidFill>
                  <a:srgbClr val="FF0000"/>
                </a:solidFill>
                <a:latin typeface="宋体" panose="02010600030101010101" pitchFamily="2" charset="-122"/>
              </a:rPr>
              <a:t>＜</a:t>
            </a:r>
            <a:r>
              <a:rPr kumimoji="1" lang="en-US" altLang="zh-CN" sz="3600" b="1">
                <a:solidFill>
                  <a:srgbClr val="FF0000"/>
                </a:solidFill>
                <a:latin typeface="宋体" panose="02010600030101010101" pitchFamily="2" charset="-122"/>
              </a:rPr>
              <a:t>0)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2578993" y="2204765"/>
            <a:ext cx="1693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图 象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4450655" y="2277790"/>
            <a:ext cx="1944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图象位置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6466780" y="2204765"/>
            <a:ext cx="1944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函数变化</a:t>
            </a:r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129480" y="980803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正比例函数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y= </a:t>
            </a:r>
            <a:r>
              <a:rPr kumimoji="1" lang="en-US" altLang="zh-CN" sz="32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kx</a:t>
            </a: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 (k≠0) 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的图象是 </a:t>
            </a:r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108519" y="1557338"/>
            <a:ext cx="748781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经过原点</a:t>
            </a:r>
            <a:r>
              <a:rPr kumimoji="1"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(0,0)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和点</a:t>
            </a:r>
            <a:r>
              <a:rPr kumimoji="1"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(1,k)</a:t>
            </a:r>
            <a:r>
              <a:rPr kumimoji="1"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的一条直线。</a:t>
            </a:r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4377630" y="3357290"/>
            <a:ext cx="22463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第一、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三    象限</a:t>
            </a:r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450655" y="5086078"/>
            <a:ext cx="22463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第二、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四    象限</a:t>
            </a:r>
          </a:p>
        </p:txBody>
      </p:sp>
      <p:sp>
        <p:nvSpPr>
          <p:cNvPr id="27684" name="Text Box 36"/>
          <p:cNvSpPr txBox="1">
            <a:spLocks noChangeArrowheads="1"/>
          </p:cNvSpPr>
          <p:nvPr/>
        </p:nvSpPr>
        <p:spPr bwMode="auto">
          <a:xfrm>
            <a:off x="6466780" y="3069953"/>
            <a:ext cx="16764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随着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的增大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而增大</a:t>
            </a:r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6466780" y="4870178"/>
            <a:ext cx="16764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随着</a:t>
            </a: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的增大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而减小</a:t>
            </a:r>
          </a:p>
        </p:txBody>
      </p:sp>
      <p:grpSp>
        <p:nvGrpSpPr>
          <p:cNvPr id="27686" name="Group 38"/>
          <p:cNvGrpSpPr/>
          <p:nvPr/>
        </p:nvGrpSpPr>
        <p:grpSpPr bwMode="auto">
          <a:xfrm>
            <a:off x="2578993" y="2709590"/>
            <a:ext cx="1905000" cy="1828800"/>
            <a:chOff x="1680" y="1536"/>
            <a:chExt cx="1200" cy="1152"/>
          </a:xfrm>
        </p:grpSpPr>
        <p:sp>
          <p:nvSpPr>
            <p:cNvPr id="27687" name="Line 39"/>
            <p:cNvSpPr>
              <a:spLocks noChangeShapeType="1"/>
            </p:cNvSpPr>
            <p:nvPr/>
          </p:nvSpPr>
          <p:spPr bwMode="auto">
            <a:xfrm>
              <a:off x="1680" y="2208"/>
              <a:ext cx="1056" cy="0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7688" name="Line 40"/>
            <p:cNvSpPr>
              <a:spLocks noChangeShapeType="1"/>
            </p:cNvSpPr>
            <p:nvPr/>
          </p:nvSpPr>
          <p:spPr bwMode="auto">
            <a:xfrm flipV="1">
              <a:off x="2160" y="1632"/>
              <a:ext cx="0" cy="1056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7689" name="Text Box 41"/>
            <p:cNvSpPr txBox="1">
              <a:spLocks noChangeArrowheads="1"/>
            </p:cNvSpPr>
            <p:nvPr/>
          </p:nvSpPr>
          <p:spPr bwMode="auto">
            <a:xfrm>
              <a:off x="2112" y="2160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7690" name="Text Box 42"/>
            <p:cNvSpPr txBox="1">
              <a:spLocks noChangeArrowheads="1"/>
            </p:cNvSpPr>
            <p:nvPr/>
          </p:nvSpPr>
          <p:spPr bwMode="auto">
            <a:xfrm>
              <a:off x="2640" y="2150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7691" name="Text Box 43"/>
            <p:cNvSpPr txBox="1">
              <a:spLocks noChangeArrowheads="1"/>
            </p:cNvSpPr>
            <p:nvPr/>
          </p:nvSpPr>
          <p:spPr bwMode="auto">
            <a:xfrm>
              <a:off x="2160" y="1536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</p:grpSp>
      <p:grpSp>
        <p:nvGrpSpPr>
          <p:cNvPr id="27692" name="Group 44"/>
          <p:cNvGrpSpPr/>
          <p:nvPr/>
        </p:nvGrpSpPr>
        <p:grpSpPr bwMode="auto">
          <a:xfrm>
            <a:off x="2505968" y="4581253"/>
            <a:ext cx="1905000" cy="1828800"/>
            <a:chOff x="1680" y="2928"/>
            <a:chExt cx="1200" cy="1152"/>
          </a:xfrm>
        </p:grpSpPr>
        <p:sp>
          <p:nvSpPr>
            <p:cNvPr id="27693" name="Line 45"/>
            <p:cNvSpPr>
              <a:spLocks noChangeShapeType="1"/>
            </p:cNvSpPr>
            <p:nvPr/>
          </p:nvSpPr>
          <p:spPr bwMode="auto">
            <a:xfrm>
              <a:off x="1680" y="3600"/>
              <a:ext cx="1056" cy="0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7694" name="Line 46"/>
            <p:cNvSpPr>
              <a:spLocks noChangeShapeType="1"/>
            </p:cNvSpPr>
            <p:nvPr/>
          </p:nvSpPr>
          <p:spPr bwMode="auto">
            <a:xfrm flipV="1">
              <a:off x="2160" y="3024"/>
              <a:ext cx="0" cy="1056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7695" name="Text Box 47"/>
            <p:cNvSpPr txBox="1">
              <a:spLocks noChangeArrowheads="1"/>
            </p:cNvSpPr>
            <p:nvPr/>
          </p:nvSpPr>
          <p:spPr bwMode="auto">
            <a:xfrm>
              <a:off x="1968" y="355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27696" name="Text Box 48"/>
            <p:cNvSpPr txBox="1">
              <a:spLocks noChangeArrowheads="1"/>
            </p:cNvSpPr>
            <p:nvPr/>
          </p:nvSpPr>
          <p:spPr bwMode="auto">
            <a:xfrm>
              <a:off x="2640" y="354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7697" name="Text Box 49"/>
            <p:cNvSpPr txBox="1">
              <a:spLocks noChangeArrowheads="1"/>
            </p:cNvSpPr>
            <p:nvPr/>
          </p:nvSpPr>
          <p:spPr bwMode="auto">
            <a:xfrm>
              <a:off x="2160" y="2928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</p:grpSp>
      <p:sp>
        <p:nvSpPr>
          <p:cNvPr id="27698" name="Line 50"/>
          <p:cNvSpPr>
            <a:spLocks noChangeShapeType="1"/>
          </p:cNvSpPr>
          <p:nvPr/>
        </p:nvSpPr>
        <p:spPr bwMode="auto">
          <a:xfrm flipV="1">
            <a:off x="2578993" y="3357290"/>
            <a:ext cx="1371600" cy="914400"/>
          </a:xfrm>
          <a:prstGeom prst="line">
            <a:avLst/>
          </a:prstGeom>
          <a:noFill/>
          <a:ln w="3175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699" name="Line 51"/>
          <p:cNvSpPr>
            <a:spLocks noChangeShapeType="1"/>
          </p:cNvSpPr>
          <p:nvPr/>
        </p:nvSpPr>
        <p:spPr bwMode="auto">
          <a:xfrm>
            <a:off x="2866330" y="5013053"/>
            <a:ext cx="914400" cy="1371600"/>
          </a:xfrm>
          <a:prstGeom prst="line">
            <a:avLst/>
          </a:prstGeom>
          <a:noFill/>
          <a:ln w="31750">
            <a:solidFill>
              <a:srgbClr val="FF0066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7706" name="WordArt 58"/>
          <p:cNvSpPr>
            <a:spLocks noChangeArrowheads="1" noChangeShapeType="1" noTextEdit="1"/>
          </p:cNvSpPr>
          <p:nvPr/>
        </p:nvSpPr>
        <p:spPr bwMode="auto">
          <a:xfrm>
            <a:off x="561280" y="188640"/>
            <a:ext cx="3241675" cy="817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000080">
                    <a:alpha val="94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知识梳理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0825" y="1718593"/>
            <a:ext cx="807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下列问题中的变量对应规律可用怎样的函数表示？</a:t>
            </a: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42081" y="223838"/>
            <a:ext cx="3962400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normalizeH="1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开动脑筋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5288" y="4526880"/>
            <a:ext cx="84439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）圆的周长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随半径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 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大小变化而变化；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627313" y="5247605"/>
            <a:ext cx="533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L=2πr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631004" y="3231480"/>
            <a:ext cx="79014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kumimoji="1"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正方形的周长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与边长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的函数关系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555875" y="3950618"/>
            <a:ext cx="30972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C=4x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0" grpId="0" autoUpdateAnimBg="0"/>
      <p:bldP spid="61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4419600" cy="914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normalizeH="1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开动脑筋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4267200"/>
            <a:ext cx="8077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）冷冻一个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0℃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物体，使它每分下降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2℃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，物体的温度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（单位：℃）随冷冻时间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（单位：分）的变化而变化。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1066800"/>
            <a:ext cx="8077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下列问题中的变量对应规律可用怎样的函数表示？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2209800"/>
            <a:ext cx="822801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）每个练习本的厚度为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0.5cm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，一些练习本撂在一起的总厚度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（单位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cm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）随这些练习本的本数</a:t>
            </a: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的变化而变化；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352800" y="3505200"/>
            <a:ext cx="388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h=0.5n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276600" y="5805488"/>
            <a:ext cx="3505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T=-2t</a:t>
            </a:r>
          </a:p>
        </p:txBody>
      </p:sp>
      <p:grpSp>
        <p:nvGrpSpPr>
          <p:cNvPr id="7176" name="Group 8"/>
          <p:cNvGrpSpPr/>
          <p:nvPr/>
        </p:nvGrpSpPr>
        <p:grpSpPr bwMode="auto">
          <a:xfrm>
            <a:off x="6172200" y="185738"/>
            <a:ext cx="2665413" cy="946150"/>
            <a:chOff x="158" y="0"/>
            <a:chExt cx="1679" cy="596"/>
          </a:xfrm>
        </p:grpSpPr>
        <p:sp>
          <p:nvSpPr>
            <p:cNvPr id="7177" name="WordArt 9"/>
            <p:cNvSpPr>
              <a:spLocks noChangeArrowheads="1" noChangeShapeType="1" noTextEdit="1"/>
            </p:cNvSpPr>
            <p:nvPr/>
          </p:nvSpPr>
          <p:spPr bwMode="auto">
            <a:xfrm>
              <a:off x="876" y="44"/>
              <a:ext cx="82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>
                  <a:ln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gradFill rotWithShape="0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5921" dir="2700000" algn="ctr" rotWithShape="0">
                      <a:srgbClr val="C0C0C0">
                        <a:alpha val="80000"/>
                      </a:srgbClr>
                    </a:outerShdw>
                  </a:effectLst>
                  <a:latin typeface="华文彩云" panose="02010800040101010101" charset="-122"/>
                  <a:ea typeface="华文彩云" panose="02010800040101010101" charset="-122"/>
                </a:rPr>
                <a:t>想一想</a:t>
              </a:r>
            </a:p>
          </p:txBody>
        </p:sp>
        <p:grpSp>
          <p:nvGrpSpPr>
            <p:cNvPr id="7178" name="Group 10"/>
            <p:cNvGrpSpPr/>
            <p:nvPr/>
          </p:nvGrpSpPr>
          <p:grpSpPr bwMode="auto">
            <a:xfrm>
              <a:off x="158" y="0"/>
              <a:ext cx="1679" cy="596"/>
              <a:chOff x="30" y="0"/>
              <a:chExt cx="1506" cy="596"/>
            </a:xfrm>
          </p:grpSpPr>
          <p:sp>
            <p:nvSpPr>
              <p:cNvPr id="7179" name="AutoShape 11"/>
              <p:cNvSpPr>
                <a:spLocks noChangeAspect="1" noChangeArrowheads="1"/>
              </p:cNvSpPr>
              <p:nvPr/>
            </p:nvSpPr>
            <p:spPr bwMode="auto">
              <a:xfrm rot="-4047281">
                <a:off x="16" y="52"/>
                <a:ext cx="223" cy="120"/>
              </a:xfrm>
              <a:prstGeom prst="curvedDownArrow">
                <a:avLst>
                  <a:gd name="adj1" fmla="val 37167"/>
                  <a:gd name="adj2" fmla="val 74333"/>
                  <a:gd name="adj3" fmla="val 33333"/>
                </a:avLst>
              </a:prstGeom>
              <a:gradFill rotWithShape="0">
                <a:gsLst>
                  <a:gs pos="0">
                    <a:schemeClr val="accent2"/>
                  </a:gs>
                  <a:gs pos="100000">
                    <a:srgbClr val="FFFFFF"/>
                  </a:gs>
                </a:gsLst>
                <a:lin ang="5400000" scaled="1"/>
              </a:gradFill>
              <a:ln w="38100">
                <a:solidFill>
                  <a:srgbClr val="99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0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30" y="351"/>
                <a:ext cx="1404" cy="245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4B7CA"/>
                  </a:gs>
                </a:gsLst>
                <a:lin ang="0" scaled="1"/>
              </a:gradFill>
              <a:ln w="3810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1" name="Oval 13"/>
              <p:cNvSpPr>
                <a:spLocks noChangeAspect="1" noChangeArrowheads="1"/>
              </p:cNvSpPr>
              <p:nvPr/>
            </p:nvSpPr>
            <p:spPr bwMode="auto">
              <a:xfrm>
                <a:off x="143" y="70"/>
                <a:ext cx="350" cy="2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CC99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2" name="Oval 14"/>
              <p:cNvSpPr>
                <a:spLocks noChangeAspect="1" noChangeArrowheads="1"/>
              </p:cNvSpPr>
              <p:nvPr/>
            </p:nvSpPr>
            <p:spPr bwMode="auto">
              <a:xfrm>
                <a:off x="213" y="154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3" name="Oval 15"/>
              <p:cNvSpPr>
                <a:spLocks noChangeAspect="1" noChangeArrowheads="1"/>
              </p:cNvSpPr>
              <p:nvPr/>
            </p:nvSpPr>
            <p:spPr bwMode="auto">
              <a:xfrm>
                <a:off x="388" y="154"/>
                <a:ext cx="70" cy="35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4" name="AutoShape 16"/>
              <p:cNvSpPr>
                <a:spLocks noChangeAspect="1" noChangeArrowheads="1"/>
              </p:cNvSpPr>
              <p:nvPr/>
            </p:nvSpPr>
            <p:spPr bwMode="auto">
              <a:xfrm rot="-5299341">
                <a:off x="311" y="239"/>
                <a:ext cx="49" cy="106"/>
              </a:xfrm>
              <a:prstGeom prst="moon">
                <a:avLst>
                  <a:gd name="adj" fmla="val 50000"/>
                </a:avLst>
              </a:prstGeom>
              <a:solidFill>
                <a:schemeClr val="accent2">
                  <a:alpha val="50000"/>
                </a:schemeClr>
              </a:solidFill>
              <a:ln w="38100">
                <a:solidFill>
                  <a:srgbClr val="FF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5" name="AutoShape 17"/>
              <p:cNvSpPr>
                <a:spLocks noChangeAspect="1" noChangeArrowheads="1"/>
              </p:cNvSpPr>
              <p:nvPr/>
            </p:nvSpPr>
            <p:spPr bwMode="auto">
              <a:xfrm>
                <a:off x="520" y="192"/>
                <a:ext cx="174" cy="87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gradFill rotWithShape="0">
                <a:gsLst>
                  <a:gs pos="0">
                    <a:schemeClr val="hlink"/>
                  </a:gs>
                  <a:gs pos="50000">
                    <a:schemeClr val="accent2"/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rgbClr val="99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6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72" y="400"/>
                <a:ext cx="316" cy="126"/>
              </a:xfrm>
              <a:prstGeom prst="verticalScroll">
                <a:avLst>
                  <a:gd name="adj" fmla="val 12500"/>
                </a:avLst>
              </a:prstGeom>
              <a:gradFill rotWithShape="0">
                <a:gsLst>
                  <a:gs pos="0">
                    <a:schemeClr val="accent1"/>
                  </a:gs>
                  <a:gs pos="50000">
                    <a:schemeClr val="accent2"/>
                  </a:gs>
                  <a:gs pos="100000">
                    <a:schemeClr val="accent1"/>
                  </a:gs>
                </a:gsLst>
                <a:lin ang="5400000" scaled="1"/>
              </a:gradFill>
              <a:ln w="38100">
                <a:solidFill>
                  <a:srgbClr val="99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7187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664" y="48"/>
                <a:ext cx="8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2">
                        <a:alpha val="50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2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7188" name="Freeform 20"/>
              <p:cNvSpPr/>
              <p:nvPr/>
            </p:nvSpPr>
            <p:spPr bwMode="auto">
              <a:xfrm>
                <a:off x="472" y="336"/>
                <a:ext cx="192" cy="144"/>
              </a:xfrm>
              <a:custGeom>
                <a:avLst/>
                <a:gdLst>
                  <a:gd name="T0" fmla="*/ 0 w 192"/>
                  <a:gd name="T1" fmla="*/ 0 h 144"/>
                  <a:gd name="T2" fmla="*/ 0 w 192"/>
                  <a:gd name="T3" fmla="*/ 144 h 144"/>
                  <a:gd name="T4" fmla="*/ 192 w 192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44">
                    <a:moveTo>
                      <a:pt x="0" y="0"/>
                    </a:moveTo>
                    <a:lnTo>
                      <a:pt x="0" y="144"/>
                    </a:lnTo>
                    <a:lnTo>
                      <a:pt x="192" y="144"/>
                    </a:lnTo>
                  </a:path>
                </a:pathLst>
              </a:custGeom>
              <a:noFill/>
              <a:ln w="76200" cmpd="sng">
                <a:solidFill>
                  <a:schemeClr val="folHlink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3" grpId="0" autoUpdateAnimBg="0"/>
      <p:bldP spid="7174" grpId="0" autoUpdateAnimBg="0"/>
      <p:bldP spid="717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st-1093-11147774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0"/>
            <a:ext cx="85883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34290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宋体" panose="02010600030101010101" pitchFamily="2" charset="-122"/>
              </a:rPr>
              <a:t>观察以下函数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9750" y="3141663"/>
            <a:ext cx="81359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这些函数形式上有什么共同点？自变量的指数有什么特点？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4213" y="4365625"/>
            <a:ext cx="77755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       </a:t>
            </a:r>
            <a:r>
              <a:rPr kumimoji="1"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这些函数都是常数与自变量的乘积的形式。自变量的次数是</a:t>
            </a:r>
            <a:r>
              <a:rPr kumimoji="1"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140200" y="1268413"/>
            <a:ext cx="3455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L</a:t>
            </a: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=2π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r</a:t>
            </a:r>
            <a:endParaRPr kumimoji="1" lang="en-US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184650" y="1387475"/>
            <a:ext cx="184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40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11188" y="2420938"/>
            <a:ext cx="3673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=0.5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n</a:t>
            </a:r>
            <a:endParaRPr kumimoji="1" lang="en-US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140200" y="2420938"/>
            <a:ext cx="3455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000" b="1">
                <a:solidFill>
                  <a:srgbClr val="000000"/>
                </a:solidFill>
                <a:latin typeface="Times New Roman" panose="02020603050405020304" pitchFamily="18" charset="0"/>
              </a:rPr>
              <a:t>-2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t</a:t>
            </a:r>
            <a:endParaRPr kumimoji="1" lang="en-US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900113" y="1341438"/>
            <a:ext cx="3529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kumimoji="1" lang="en-US" altLang="zh-CN" sz="40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  <a:r>
              <a:rPr kumimoji="1"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=4</a:t>
            </a:r>
            <a:r>
              <a:rPr kumimoji="1" lang="en-US" altLang="zh-CN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WordArt 2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2879725" cy="9874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归纳与总结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11188" y="1268413"/>
            <a:ext cx="8245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一般地，形如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y=</a:t>
            </a:r>
            <a:r>
              <a:rPr kumimoji="1" lang="en-US" altLang="zh-CN" sz="3200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kumimoji="1" lang="en-US" altLang="zh-CN" sz="3200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是常数，</a:t>
            </a:r>
            <a:r>
              <a:rPr kumimoji="1" lang="en-US" altLang="zh-CN" sz="3200" b="1" i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kumimoji="1"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）的函数，叫做</a:t>
            </a:r>
            <a:r>
              <a:rPr kumimoji="1" lang="zh-CN" altLang="en-US" sz="32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正比例函数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，其中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kumimoji="1"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叫做</a:t>
            </a:r>
            <a:r>
              <a:rPr kumimoji="1" lang="zh-CN" altLang="en-US" sz="32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比例系数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 flipH="1">
            <a:off x="7807325" y="4724400"/>
            <a:ext cx="1336675" cy="1222375"/>
          </a:xfrm>
          <a:prstGeom prst="cloudCallout">
            <a:avLst>
              <a:gd name="adj1" fmla="val 124583"/>
              <a:gd name="adj2" fmla="val 52986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思考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140200" y="5516563"/>
            <a:ext cx="511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为什么强调</a:t>
            </a:r>
            <a:r>
              <a:rPr kumimoji="1"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kumimoji="1"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是常数，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k</a:t>
            </a:r>
            <a:r>
              <a:rPr kumimoji="1"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≠0</a:t>
            </a:r>
            <a:r>
              <a:rPr kumimoji="1" lang="zh-CN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呢？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23850" y="3357563"/>
            <a:ext cx="9001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6443663" y="5949950"/>
            <a:ext cx="2700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kumimoji="1" lang="zh-CN" altLang="zh-CN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563938" y="3429000"/>
            <a:ext cx="4724400" cy="531813"/>
          </a:xfrm>
          <a:prstGeom prst="rect">
            <a:avLst/>
          </a:prstGeom>
          <a:solidFill>
            <a:schemeClr val="tx1"/>
          </a:solidFill>
          <a:ln w="12700" cap="sq">
            <a:solidFill>
              <a:srgbClr val="FF9900"/>
            </a:solidFill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Symbol" panose="05050102010706020507" pitchFamily="18" charset="2"/>
              <a:buNone/>
            </a:pPr>
            <a:r>
              <a:rPr kumimoji="1" lang="en-US" altLang="zh-CN" sz="2800" b="1" i="1" dirty="0">
                <a:solidFill>
                  <a:srgbClr val="FFFFFF"/>
                </a:solidFill>
                <a:latin typeface="Times New Roman" panose="02020603050405020304" pitchFamily="18" charset="0"/>
              </a:rPr>
              <a:t>y  =  k   x</a:t>
            </a:r>
            <a:r>
              <a:rPr kumimoji="1" lang="en-US" altLang="zh-CN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    (k≠0</a:t>
            </a:r>
            <a:r>
              <a:rPr kumimoji="1" lang="zh-CN" altLang="en-US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的常数</a:t>
            </a:r>
            <a:r>
              <a:rPr kumimoji="1" lang="en-US" altLang="zh-CN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2" name="Group 9"/>
          <p:cNvGrpSpPr/>
          <p:nvPr/>
        </p:nvGrpSpPr>
        <p:grpSpPr bwMode="auto">
          <a:xfrm>
            <a:off x="4140200" y="2636838"/>
            <a:ext cx="1616075" cy="762000"/>
            <a:chOff x="2875" y="1248"/>
            <a:chExt cx="1018" cy="480"/>
          </a:xfrm>
        </p:grpSpPr>
        <p:sp>
          <p:nvSpPr>
            <p:cNvPr id="55306" name="Rectangle 10"/>
            <p:cNvSpPr>
              <a:spLocks noChangeArrowheads="1"/>
            </p:cNvSpPr>
            <p:nvPr/>
          </p:nvSpPr>
          <p:spPr bwMode="auto">
            <a:xfrm>
              <a:off x="2875" y="1248"/>
              <a:ext cx="1018" cy="335"/>
            </a:xfrm>
            <a:prstGeom prst="rect">
              <a:avLst/>
            </a:prstGeom>
            <a:solidFill>
              <a:srgbClr val="3399FF"/>
            </a:solidFill>
            <a:ln w="12700" cap="sq">
              <a:solidFill>
                <a:schemeClr val="hlink"/>
              </a:solidFill>
              <a:miter lim="800000"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  <a:buClr>
                  <a:srgbClr val="000000"/>
                </a:buClr>
                <a:buSzPct val="90000"/>
                <a:buFont typeface="Symbol" panose="05050102010706020507" pitchFamily="18" charset="2"/>
                <a:buNone/>
              </a:pPr>
              <a:r>
                <a:rPr kumimoji="1" lang="zh-CN" altLang="en-US" sz="2800">
                  <a:solidFill>
                    <a:srgbClr val="000000"/>
                  </a:solidFill>
                  <a:latin typeface="Times New Roman" panose="02020603050405020304" pitchFamily="18" charset="0"/>
                </a:rPr>
                <a:t>比例系数</a:t>
              </a:r>
            </a:p>
          </p:txBody>
        </p:sp>
        <p:sp>
          <p:nvSpPr>
            <p:cNvPr id="55307" name="Line 11"/>
            <p:cNvSpPr>
              <a:spLocks noChangeShapeType="1"/>
            </p:cNvSpPr>
            <p:nvPr/>
          </p:nvSpPr>
          <p:spPr bwMode="auto">
            <a:xfrm>
              <a:off x="3360" y="1584"/>
              <a:ext cx="0" cy="144"/>
            </a:xfrm>
            <a:prstGeom prst="line">
              <a:avLst/>
            </a:prstGeom>
            <a:noFill/>
            <a:ln w="38100" cap="sq">
              <a:solidFill>
                <a:srgbClr val="FF00FF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107950" y="2322513"/>
            <a:ext cx="8555038" cy="2690812"/>
            <a:chOff x="672" y="1056"/>
            <a:chExt cx="4800" cy="1695"/>
          </a:xfrm>
        </p:grpSpPr>
        <p:grpSp>
          <p:nvGrpSpPr>
            <p:cNvPr id="55309" name="Group 13"/>
            <p:cNvGrpSpPr/>
            <p:nvPr/>
          </p:nvGrpSpPr>
          <p:grpSpPr bwMode="auto">
            <a:xfrm>
              <a:off x="3212" y="2112"/>
              <a:ext cx="720" cy="639"/>
              <a:chOff x="3212" y="2112"/>
              <a:chExt cx="720" cy="639"/>
            </a:xfrm>
          </p:grpSpPr>
          <p:sp>
            <p:nvSpPr>
              <p:cNvPr id="55310" name="Rectangle 14"/>
              <p:cNvSpPr>
                <a:spLocks noChangeArrowheads="1"/>
              </p:cNvSpPr>
              <p:nvPr/>
            </p:nvSpPr>
            <p:spPr bwMode="auto">
              <a:xfrm>
                <a:off x="3212" y="2400"/>
                <a:ext cx="720" cy="351"/>
              </a:xfrm>
              <a:prstGeom prst="rect">
                <a:avLst/>
              </a:prstGeom>
              <a:solidFill>
                <a:srgbClr val="3399FF"/>
              </a:solidFill>
              <a:ln w="38100" cap="sq">
                <a:solidFill>
                  <a:srgbClr val="FF00FF"/>
                </a:solidFill>
                <a:miter lim="800000"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SzPct val="90000"/>
                  <a:buFont typeface="Symbol" panose="05050102010706020507" pitchFamily="18" charset="2"/>
                  <a:buNone/>
                </a:pPr>
                <a:r>
                  <a:rPr kumimoji="1" lang="zh-CN" alt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自变量</a:t>
                </a:r>
              </a:p>
            </p:txBody>
          </p:sp>
          <p:sp>
            <p:nvSpPr>
              <p:cNvPr id="55311" name="Line 15"/>
              <p:cNvSpPr>
                <a:spLocks noChangeShapeType="1"/>
              </p:cNvSpPr>
              <p:nvPr/>
            </p:nvSpPr>
            <p:spPr bwMode="auto">
              <a:xfrm flipV="1">
                <a:off x="3600" y="2112"/>
                <a:ext cx="0" cy="288"/>
              </a:xfrm>
              <a:prstGeom prst="line">
                <a:avLst/>
              </a:prstGeom>
              <a:noFill/>
              <a:ln w="38100" cap="sq">
                <a:solidFill>
                  <a:srgbClr val="FF00FF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5312" name="Group 16"/>
            <p:cNvGrpSpPr/>
            <p:nvPr/>
          </p:nvGrpSpPr>
          <p:grpSpPr bwMode="auto">
            <a:xfrm>
              <a:off x="672" y="1820"/>
              <a:ext cx="1920" cy="312"/>
              <a:chOff x="672" y="1815"/>
              <a:chExt cx="1920" cy="274"/>
            </a:xfrm>
          </p:grpSpPr>
          <p:sp>
            <p:nvSpPr>
              <p:cNvPr id="55313" name="Rectangle 17"/>
              <p:cNvSpPr>
                <a:spLocks noChangeArrowheads="1"/>
              </p:cNvSpPr>
              <p:nvPr/>
            </p:nvSpPr>
            <p:spPr bwMode="auto">
              <a:xfrm>
                <a:off x="672" y="1815"/>
                <a:ext cx="1680" cy="274"/>
              </a:xfrm>
              <a:prstGeom prst="rect">
                <a:avLst/>
              </a:prstGeom>
              <a:solidFill>
                <a:srgbClr val="3399FF"/>
              </a:solidFill>
              <a:ln w="38100" cap="sq">
                <a:solidFill>
                  <a:srgbClr val="FF00FF"/>
                </a:solidFill>
                <a:miter lim="800000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0000"/>
                  </a:buClr>
                  <a:buSzPct val="90000"/>
                  <a:buFont typeface="Symbol" panose="05050102010706020507" pitchFamily="18" charset="2"/>
                  <a:buNone/>
                </a:pPr>
                <a:r>
                  <a:rPr kumimoji="1" lang="zh-CN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正比例函数一般形式</a:t>
                </a:r>
              </a:p>
            </p:txBody>
          </p:sp>
          <p:sp>
            <p:nvSpPr>
              <p:cNvPr id="55314" name="Line 18"/>
              <p:cNvSpPr>
                <a:spLocks noChangeShapeType="1"/>
              </p:cNvSpPr>
              <p:nvPr/>
            </p:nvSpPr>
            <p:spPr bwMode="auto">
              <a:xfrm>
                <a:off x="2304" y="1968"/>
                <a:ext cx="288" cy="0"/>
              </a:xfrm>
              <a:prstGeom prst="line">
                <a:avLst/>
              </a:prstGeom>
              <a:noFill/>
              <a:ln w="38100" cap="sq">
                <a:solidFill>
                  <a:srgbClr val="FF00FF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5315" name="Text Box 19"/>
            <p:cNvSpPr txBox="1">
              <a:spLocks noChangeArrowheads="1"/>
            </p:cNvSpPr>
            <p:nvPr/>
          </p:nvSpPr>
          <p:spPr bwMode="auto">
            <a:xfrm>
              <a:off x="768" y="1056"/>
              <a:ext cx="470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000000"/>
                </a:buClr>
                <a:buSzPct val="90000"/>
                <a:buFont typeface="Symbol" panose="05050102010706020507" pitchFamily="18" charset="2"/>
                <a:buChar char="¨"/>
              </a:pPr>
              <a:endParaRPr kumimoji="1" lang="zh-CN" altLang="zh-CN" sz="28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-468313" y="4508500"/>
            <a:ext cx="4572001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800" b="1">
              <a:solidFill>
                <a:srgbClr val="FF3300"/>
              </a:solidFill>
            </a:endParaRPr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179388" y="4292600"/>
            <a:ext cx="3924300" cy="194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3300"/>
                </a:solidFill>
              </a:rPr>
              <a:t>注</a:t>
            </a:r>
            <a:r>
              <a:rPr lang="en-US" altLang="zh-CN" sz="2400" b="1" dirty="0">
                <a:solidFill>
                  <a:srgbClr val="FF3300"/>
                </a:solidFill>
              </a:rPr>
              <a:t>:</a:t>
            </a:r>
            <a:r>
              <a:rPr lang="en-US" altLang="zh-CN" b="1" dirty="0">
                <a:solidFill>
                  <a:srgbClr val="FF3300"/>
                </a:solidFill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</a:rPr>
              <a:t>正比例函数</a:t>
            </a:r>
            <a:r>
              <a:rPr lang="en-US" altLang="zh-CN" sz="2400" b="1" i="1" dirty="0">
                <a:solidFill>
                  <a:srgbClr val="FF3300"/>
                </a:solidFill>
              </a:rPr>
              <a:t>y=</a:t>
            </a:r>
            <a:r>
              <a:rPr lang="en-US" altLang="zh-CN" sz="2400" b="1" i="1" dirty="0" err="1">
                <a:solidFill>
                  <a:srgbClr val="FF3300"/>
                </a:solidFill>
              </a:rPr>
              <a:t>kx</a:t>
            </a:r>
            <a:r>
              <a:rPr lang="zh-CN" altLang="en-US" sz="2400" b="1" dirty="0">
                <a:solidFill>
                  <a:srgbClr val="000000"/>
                </a:solidFill>
              </a:rPr>
              <a:t>（</a:t>
            </a:r>
            <a:r>
              <a:rPr lang="en-US" altLang="zh-CN" sz="2400" b="1" dirty="0">
                <a:solidFill>
                  <a:srgbClr val="0033CC"/>
                </a:solidFill>
              </a:rPr>
              <a:t>k≠0</a:t>
            </a:r>
            <a:r>
              <a:rPr lang="zh-CN" altLang="en-US" sz="2400" b="1" dirty="0">
                <a:solidFill>
                  <a:srgbClr val="000000"/>
                </a:solidFill>
              </a:rPr>
              <a:t>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的结构特征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    </a:t>
            </a:r>
            <a:r>
              <a:rPr lang="zh-CN" altLang="en-US" sz="2400" b="1" dirty="0">
                <a:solidFill>
                  <a:srgbClr val="FF3300"/>
                </a:solidFill>
              </a:rPr>
              <a:t>①</a:t>
            </a:r>
            <a:r>
              <a:rPr lang="en-US" altLang="zh-CN" sz="2400" b="1" i="1" dirty="0">
                <a:solidFill>
                  <a:srgbClr val="000000"/>
                </a:solidFill>
              </a:rPr>
              <a:t>k</a:t>
            </a:r>
            <a:r>
              <a:rPr lang="en-US" altLang="zh-CN" sz="2400" b="1" dirty="0">
                <a:solidFill>
                  <a:srgbClr val="000000"/>
                </a:solidFill>
              </a:rPr>
              <a:t>≠0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    </a:t>
            </a:r>
            <a:r>
              <a:rPr lang="en-US" altLang="zh-CN" sz="2400" b="1" dirty="0">
                <a:solidFill>
                  <a:srgbClr val="FF3300"/>
                </a:solidFill>
              </a:rPr>
              <a:t>②</a:t>
            </a:r>
            <a:r>
              <a:rPr lang="en-US" altLang="zh-CN" sz="2400" b="1" i="1" dirty="0">
                <a:solidFill>
                  <a:srgbClr val="000000"/>
                </a:solidFill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</a:rPr>
              <a:t>的次数是</a:t>
            </a:r>
            <a:r>
              <a:rPr lang="en-US" altLang="zh-CN" sz="2400" b="1" dirty="0">
                <a:solidFill>
                  <a:srgbClr val="FF3300"/>
                </a:solidFill>
              </a:rPr>
              <a:t>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8" grpId="0" animBg="1" autoUpdateAnimBg="0"/>
      <p:bldP spid="26629" grpId="0" autoUpdateAnimBg="0"/>
      <p:bldP spid="26632" grpId="0" animBg="1" autoUpdateAnimBg="0"/>
      <p:bldP spid="553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38200" y="1089025"/>
            <a:ext cx="769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下列函数中哪些是正比例函数？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343400" y="2278063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y 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kumimoji="1"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x+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2278063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y 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=2</a:t>
            </a:r>
            <a:r>
              <a:rPr kumimoji="1"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endParaRPr kumimoji="1" lang="en-US" altLang="zh-CN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52400" y="5173663"/>
            <a:ext cx="2895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  <a:r>
              <a:rPr kumimoji="1"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kumimoji="1" lang="en-US" altLang="zh-CN" sz="3600" b="1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3600" b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+1</a:t>
            </a: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</a:p>
        </p:txBody>
      </p:sp>
      <p:grpSp>
        <p:nvGrpSpPr>
          <p:cNvPr id="10246" name="Group 6"/>
          <p:cNvGrpSpPr/>
          <p:nvPr/>
        </p:nvGrpSpPr>
        <p:grpSpPr bwMode="auto">
          <a:xfrm>
            <a:off x="190500" y="3314700"/>
            <a:ext cx="2365375" cy="1181100"/>
            <a:chOff x="96" y="1920"/>
            <a:chExt cx="1416" cy="744"/>
          </a:xfrm>
        </p:grpSpPr>
        <p:graphicFrame>
          <p:nvGraphicFramePr>
            <p:cNvPr id="10247" name="Object 7"/>
            <p:cNvGraphicFramePr>
              <a:graphicFrameLocks noChangeAspect="1"/>
            </p:cNvGraphicFramePr>
            <p:nvPr/>
          </p:nvGraphicFramePr>
          <p:xfrm>
            <a:off x="768" y="1920"/>
            <a:ext cx="744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Equation" r:id="rId3" imgW="520700" imgH="520700" progId="Equation.3">
                    <p:embed/>
                  </p:oleObj>
                </mc:Choice>
                <mc:Fallback>
                  <p:oleObj name="Equation" r:id="rId3" imgW="520700" imgH="520700" progId="Equation.3">
                    <p:embed/>
                    <p:pic>
                      <p:nvPicPr>
                        <p:cNvPr id="0" name="图片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920"/>
                          <a:ext cx="744" cy="7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96" y="2112"/>
              <a:ext cx="72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grpSp>
        <p:nvGrpSpPr>
          <p:cNvPr id="10249" name="Group 9"/>
          <p:cNvGrpSpPr/>
          <p:nvPr/>
        </p:nvGrpSpPr>
        <p:grpSpPr bwMode="auto">
          <a:xfrm>
            <a:off x="4343400" y="3390900"/>
            <a:ext cx="2389188" cy="1181100"/>
            <a:chOff x="2352" y="1968"/>
            <a:chExt cx="1440" cy="744"/>
          </a:xfrm>
        </p:grpSpPr>
        <p:graphicFrame>
          <p:nvGraphicFramePr>
            <p:cNvPr id="10250" name="Object 10"/>
            <p:cNvGraphicFramePr>
              <a:graphicFrameLocks noChangeAspect="1"/>
            </p:cNvGraphicFramePr>
            <p:nvPr/>
          </p:nvGraphicFramePr>
          <p:xfrm>
            <a:off x="3048" y="1968"/>
            <a:ext cx="744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5" imgW="520700" imgH="520700" progId="Equation.3">
                    <p:embed/>
                  </p:oleObj>
                </mc:Choice>
                <mc:Fallback>
                  <p:oleObj name="Equation" r:id="rId5" imgW="520700" imgH="520700" progId="Equation.3">
                    <p:embed/>
                    <p:pic>
                      <p:nvPicPr>
                        <p:cNvPr id="0" name="图片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" y="1968"/>
                          <a:ext cx="744" cy="7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2352" y="2179"/>
              <a:ext cx="72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grpSp>
        <p:nvGrpSpPr>
          <p:cNvPr id="10252" name="Group 12"/>
          <p:cNvGrpSpPr/>
          <p:nvPr/>
        </p:nvGrpSpPr>
        <p:grpSpPr bwMode="auto">
          <a:xfrm>
            <a:off x="4343400" y="4914900"/>
            <a:ext cx="3371850" cy="1181100"/>
            <a:chOff x="2352" y="2928"/>
            <a:chExt cx="2124" cy="744"/>
          </a:xfrm>
        </p:grpSpPr>
        <p:graphicFrame>
          <p:nvGraphicFramePr>
            <p:cNvPr id="10253" name="Object 13"/>
            <p:cNvGraphicFramePr>
              <a:graphicFrameLocks noChangeAspect="1"/>
            </p:cNvGraphicFramePr>
            <p:nvPr/>
          </p:nvGraphicFramePr>
          <p:xfrm>
            <a:off x="3036" y="2928"/>
            <a:ext cx="1440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7" imgW="1016000" imgH="520700" progId="Equation.3">
                    <p:embed/>
                  </p:oleObj>
                </mc:Choice>
                <mc:Fallback>
                  <p:oleObj name="Equation" r:id="rId7" imgW="1016000" imgH="520700" progId="Equation.3">
                    <p:embed/>
                    <p:pic>
                      <p:nvPicPr>
                        <p:cNvPr id="0" name="图片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6" y="2928"/>
                          <a:ext cx="1440" cy="7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2352" y="3139"/>
              <a:ext cx="7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6</a:t>
              </a:r>
              <a:r>
                <a:rPr kumimoji="1" lang="zh-CN" altLang="en-US" sz="32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</p:grp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895600" y="225425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895600" y="354965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895600" y="5149850"/>
            <a:ext cx="1389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不是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451725" y="2276475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不是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451725" y="36449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>
                <a:solidFill>
                  <a:srgbClr val="FF3300"/>
                </a:solidFill>
                <a:latin typeface="Times New Roman" panose="02020603050405020304" pitchFamily="18" charset="0"/>
              </a:rPr>
              <a:t>不是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7696200" y="5149850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不是</a:t>
            </a:r>
          </a:p>
        </p:txBody>
      </p:sp>
      <p:pic>
        <p:nvPicPr>
          <p:cNvPr id="10261" name="Picture 21" descr="lanhua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48600" y="5821363"/>
            <a:ext cx="12954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33400" y="3048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zh-CN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0263" name="Group 23"/>
          <p:cNvGrpSpPr/>
          <p:nvPr/>
        </p:nvGrpSpPr>
        <p:grpSpPr bwMode="auto">
          <a:xfrm>
            <a:off x="0" y="76200"/>
            <a:ext cx="3276600" cy="685800"/>
            <a:chOff x="0" y="0"/>
            <a:chExt cx="2064" cy="432"/>
          </a:xfrm>
        </p:grpSpPr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0" y="0"/>
              <a:ext cx="2064" cy="428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      </a:t>
              </a:r>
              <a:r>
                <a:rPr lang="zh-CN" altLang="en-US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随堂练习</a:t>
              </a:r>
              <a:endParaRPr lang="zh-CN" altLang="en-US" sz="3600" b="1" baseline="-2500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pic>
          <p:nvPicPr>
            <p:cNvPr id="10265" name="Picture 25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0" y="96"/>
              <a:ext cx="378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utoUpdateAnimBg="0"/>
      <p:bldP spid="10256" grpId="0" autoUpdateAnimBg="0"/>
      <p:bldP spid="10257" grpId="0" autoUpdateAnimBg="0"/>
      <p:bldP spid="10258" grpId="0" autoUpdateAnimBg="0"/>
      <p:bldP spid="10259" grpId="0" autoUpdateAnimBg="0"/>
      <p:bldP spid="1026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" y="76200"/>
            <a:ext cx="1600200" cy="752475"/>
          </a:xfrm>
          <a:prstGeom prst="rect">
            <a:avLst/>
          </a:prstGeom>
          <a:noFill/>
          <a:ln w="50800">
            <a:solidFill>
              <a:schemeClr val="accent2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应用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74676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）若 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 =5</a:t>
            </a:r>
            <a:r>
              <a:rPr kumimoji="1" lang="en-US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kumimoji="1" lang="en-US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3m-2 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是正比例函数，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则 </a:t>
            </a:r>
            <a:r>
              <a:rPr kumimoji="1"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 = </a:t>
            </a:r>
            <a:r>
              <a:rPr kumimoji="1" lang="en-US" altLang="zh-CN" sz="36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kumimoji="1"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grpSp>
        <p:nvGrpSpPr>
          <p:cNvPr id="11268" name="Group 4"/>
          <p:cNvGrpSpPr/>
          <p:nvPr/>
        </p:nvGrpSpPr>
        <p:grpSpPr bwMode="auto">
          <a:xfrm>
            <a:off x="304800" y="2763838"/>
            <a:ext cx="8534400" cy="1549400"/>
            <a:chOff x="192" y="1741"/>
            <a:chExt cx="5376" cy="976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192" y="1794"/>
              <a:ext cx="5376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）若                             是正比例函数，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则 </a:t>
              </a:r>
              <a:r>
                <a:rPr kumimoji="1" lang="en-US" altLang="zh-CN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 =</a:t>
              </a:r>
              <a:r>
                <a:rPr kumimoji="1" lang="en-US" altLang="zh-CN" sz="3600" b="1" u="sng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</a:t>
              </a:r>
              <a:r>
                <a:rPr kumimoji="1" lang="zh-CN" altLang="en-US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。</a:t>
              </a:r>
            </a:p>
          </p:txBody>
        </p:sp>
        <p:graphicFrame>
          <p:nvGraphicFramePr>
            <p:cNvPr id="11270" name="Object 6"/>
            <p:cNvGraphicFramePr>
              <a:graphicFrameLocks noChangeAspect="1"/>
            </p:cNvGraphicFramePr>
            <p:nvPr/>
          </p:nvGraphicFramePr>
          <p:xfrm>
            <a:off x="1344" y="1741"/>
            <a:ext cx="1968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name="Equation" r:id="rId3" imgW="1040765" imgH="254000" progId="Equation.3">
                    <p:embed/>
                  </p:oleObj>
                </mc:Choice>
                <mc:Fallback>
                  <p:oleObj name="Equation" r:id="rId3" imgW="1040765" imgH="254000" progId="Equation.3">
                    <p:embed/>
                    <p:pic>
                      <p:nvPicPr>
                        <p:cNvPr id="0" name="图片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1741"/>
                          <a:ext cx="1968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657600" y="1905000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505200" y="3429000"/>
            <a:ext cx="99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4400" b="1">
                <a:solidFill>
                  <a:srgbClr val="FF3300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1143000"/>
            <a:ext cx="871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例</a:t>
            </a: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11274" name="Group 10"/>
          <p:cNvGrpSpPr/>
          <p:nvPr/>
        </p:nvGrpSpPr>
        <p:grpSpPr bwMode="auto">
          <a:xfrm>
            <a:off x="304800" y="4572000"/>
            <a:ext cx="8534400" cy="2424113"/>
            <a:chOff x="192" y="2880"/>
            <a:chExt cx="5376" cy="1527"/>
          </a:xfrm>
        </p:grpSpPr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192" y="2965"/>
              <a:ext cx="5376" cy="1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r>
                <a:rPr kumimoji="1" lang="zh-CN" altLang="en-US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）若                              是正比例函数，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则 </a:t>
              </a:r>
              <a:r>
                <a:rPr kumimoji="1" lang="en-US" altLang="zh-CN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 =</a:t>
              </a:r>
              <a:r>
                <a:rPr kumimoji="1" lang="en-US" altLang="zh-CN" sz="3600" b="1" u="sng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</a:t>
              </a:r>
              <a:r>
                <a:rPr kumimoji="1" lang="zh-CN" altLang="en-US" sz="36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。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kumimoji="1"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1276" name="Object 12"/>
            <p:cNvGraphicFramePr>
              <a:graphicFrameLocks noChangeAspect="1"/>
            </p:cNvGraphicFramePr>
            <p:nvPr/>
          </p:nvGraphicFramePr>
          <p:xfrm>
            <a:off x="1236" y="2880"/>
            <a:ext cx="2184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Equation" r:id="rId5" imgW="1155700" imgH="254000" progId="Equation.3">
                    <p:embed/>
                  </p:oleObj>
                </mc:Choice>
                <mc:Fallback>
                  <p:oleObj name="Equation" r:id="rId5" imgW="1155700" imgH="254000" progId="Equation.3">
                    <p:embed/>
                    <p:pic>
                      <p:nvPicPr>
                        <p:cNvPr id="0" name="图片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6" y="2880"/>
                          <a:ext cx="2184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581400" y="545465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pic>
        <p:nvPicPr>
          <p:cNvPr id="11278" name="Picture 14" descr="lanhua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5272088"/>
            <a:ext cx="1981200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71" grpId="0" autoUpdateAnimBg="0"/>
      <p:bldP spid="11272" grpId="0" autoUpdateAnimBg="0"/>
      <p:bldP spid="1127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04800" y="836712"/>
            <a:ext cx="228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应用新知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7596188" y="112553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7885113" y="1700213"/>
            <a:ext cx="99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971550" y="2492375"/>
            <a:ext cx="7921625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4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）若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y=(m-1)x</a:t>
            </a:r>
            <a:r>
              <a:rPr kumimoji="1" lang="en-US" altLang="zh-CN" sz="36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  <a:r>
              <a:rPr kumimoji="1" lang="en-US" altLang="zh-CN" sz="3600" b="1" baseline="60000" dirty="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是关  于 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的正比例函数，则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m=</a:t>
            </a:r>
            <a:r>
              <a:rPr kumimoji="1" lang="en-US" altLang="zh-CN" sz="36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.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）已知一个正比例函数的比例系数是</a:t>
            </a: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-5</a:t>
            </a:r>
            <a:r>
              <a:rPr kumimoji="1"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，则它的解析式为：</a:t>
            </a:r>
            <a:r>
              <a:rPr kumimoji="1" lang="zh-CN" altLang="en-US" sz="36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</a:t>
            </a:r>
            <a:r>
              <a:rPr kumimoji="1" lang="en-US" altLang="zh-CN" sz="36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kumimoji="1" lang="en-US" altLang="zh-C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3563938" y="3068638"/>
            <a:ext cx="190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   -1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867400" y="4365625"/>
            <a:ext cx="281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y=-5x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autoUpdateAnimBg="0"/>
      <p:bldP spid="56327" grpId="0" autoUpdateAnimBg="0"/>
      <p:bldP spid="56328" grpId="0"/>
      <p:bldP spid="56329" grpId="0"/>
      <p:bldP spid="56330" grpId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1529</Words>
  <Application>Microsoft Office PowerPoint</Application>
  <PresentationFormat>全屏显示(4:3)</PresentationFormat>
  <Paragraphs>311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41" baseType="lpstr">
      <vt:lpstr>黑体</vt:lpstr>
      <vt:lpstr>华文彩云</vt:lpstr>
      <vt:lpstr>华文新魏</vt:lpstr>
      <vt:lpstr>楷体</vt:lpstr>
      <vt:lpstr>楷体_GB2312</vt:lpstr>
      <vt:lpstr>隶书</vt:lpstr>
      <vt:lpstr>宋体</vt:lpstr>
      <vt:lpstr>微软雅黑</vt:lpstr>
      <vt:lpstr>Arial</vt:lpstr>
      <vt:lpstr>Calibri</vt:lpstr>
      <vt:lpstr>Monotype Corsiva</vt:lpstr>
      <vt:lpstr>Symbol</vt:lpstr>
      <vt:lpstr>Times New Roman</vt:lpstr>
      <vt:lpstr>Wingdings</vt:lpstr>
      <vt:lpstr>WWW.2PPT.COM
</vt:lpstr>
      <vt:lpstr>Equation</vt:lpstr>
      <vt:lpstr>公式</vt:lpstr>
      <vt:lpstr>Equation.3</vt:lpstr>
      <vt:lpstr>21.1 一次函数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2018-07-14T01:29:00Z</dcterms:created>
  <dcterms:modified xsi:type="dcterms:W3CDTF">2023-01-16T18:39:59Z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517E58C2DD724762AE822188314E9AB9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