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8" r:id="rId2"/>
    <p:sldId id="277" r:id="rId3"/>
    <p:sldId id="278" r:id="rId4"/>
    <p:sldId id="303" r:id="rId5"/>
    <p:sldId id="304" r:id="rId6"/>
    <p:sldId id="305" r:id="rId7"/>
    <p:sldId id="312" r:id="rId8"/>
    <p:sldId id="313" r:id="rId9"/>
    <p:sldId id="279" r:id="rId10"/>
    <p:sldId id="301" r:id="rId11"/>
    <p:sldId id="280" r:id="rId12"/>
    <p:sldId id="281" r:id="rId13"/>
    <p:sldId id="302" r:id="rId14"/>
    <p:sldId id="307" r:id="rId15"/>
    <p:sldId id="310" r:id="rId16"/>
    <p:sldId id="309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C39F527F-9DEF-41F4-98CC-1CD75BD8405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1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3856892" y="2074619"/>
            <a:ext cx="5287108" cy="1280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6600" b="1" dirty="0">
                <a:latin typeface="Times New Roman" panose="02020603050405020304" pitchFamily="18" charset="0"/>
              </a:rPr>
              <a:t>Cinderella</a:t>
            </a:r>
            <a:endParaRPr lang="zh-CN" altLang="zh-CN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7876" y="2344614"/>
            <a:ext cx="2728913" cy="3721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28327" y="372670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第二课时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4703806" y="4927917"/>
            <a:ext cx="3038012" cy="464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2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 txBox="1">
            <a:spLocks noChangeArrowheads="1"/>
          </p:cNvSpPr>
          <p:nvPr/>
        </p:nvSpPr>
        <p:spPr bwMode="auto">
          <a:xfrm>
            <a:off x="253604" y="584201"/>
            <a:ext cx="226685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11267" name="矩形 2"/>
          <p:cNvSpPr>
            <a:spLocks noChangeArrowheads="1"/>
          </p:cNvSpPr>
          <p:nvPr/>
        </p:nvSpPr>
        <p:spPr bwMode="auto">
          <a:xfrm>
            <a:off x="353616" y="1881553"/>
            <a:ext cx="8509030" cy="373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      </a:t>
            </a:r>
            <a:r>
              <a:rPr lang="zh-CN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《美猴王》讲述了在</a:t>
            </a:r>
            <a:r>
              <a:rPr lang="en-US" altLang="zh-CN" sz="2000" dirty="0" err="1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花果山</a:t>
            </a:r>
            <a:r>
              <a:rPr lang="zh-CN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上，猴群正在紧张的和</a:t>
            </a:r>
            <a:r>
              <a:rPr lang="en-US" altLang="zh-CN" sz="2000" dirty="0" err="1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混世魔王</a:t>
            </a:r>
            <a:r>
              <a:rPr lang="zh-CN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战斗。一块在花果山上蕴育多年的仙石突然</a:t>
            </a:r>
            <a:r>
              <a:rPr lang="en-US" altLang="zh-CN" sz="2000" dirty="0" err="1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崩裂</a:t>
            </a:r>
            <a:r>
              <a:rPr lang="zh-CN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，从里面诞生出一只石猴来。在老猴王的</a:t>
            </a:r>
            <a:r>
              <a:rPr lang="en-US" altLang="zh-CN" sz="2000" dirty="0" err="1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循循善诱</a:t>
            </a:r>
            <a:r>
              <a:rPr lang="zh-CN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下，石猴由被猴群排挤直至拥护为猴王。为了更好的保护花果山，在大家的劝解下，小石猴决定出海学艺。石猴来到了灵台</a:t>
            </a:r>
            <a:r>
              <a:rPr lang="en-US" altLang="zh-CN" sz="2000" dirty="0" err="1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方寸山</a:t>
            </a:r>
            <a:r>
              <a:rPr lang="zh-CN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向</a:t>
            </a:r>
            <a:r>
              <a:rPr lang="en-US" altLang="zh-CN" sz="2000" dirty="0" err="1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菩提祖师</a:t>
            </a:r>
            <a:r>
              <a:rPr lang="zh-CN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学艺。他不但学有所成，还交到了</a:t>
            </a:r>
            <a:r>
              <a:rPr lang="en-US" altLang="zh-CN" sz="2000" dirty="0" err="1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红孩儿</a:t>
            </a:r>
            <a:r>
              <a:rPr lang="zh-CN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、</a:t>
            </a:r>
            <a:r>
              <a:rPr lang="en-US" altLang="zh-CN" sz="2000" dirty="0" err="1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玉兔</a:t>
            </a:r>
            <a:r>
              <a:rPr lang="zh-CN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、人生果等新朋友，另外也拥有了自己的名字</a:t>
            </a:r>
            <a:r>
              <a:rPr lang="en-US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——</a:t>
            </a:r>
            <a:r>
              <a:rPr lang="en-US" altLang="zh-CN" sz="2000" dirty="0" err="1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孙悟空</a:t>
            </a:r>
            <a:r>
              <a:rPr lang="zh-CN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。</a:t>
            </a: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哪吒，是中国古代汉族神话传说人物之一，活跃于古典小说《</a:t>
            </a:r>
            <a:r>
              <a:rPr lang="en-US" altLang="zh-CN" sz="2000" dirty="0" err="1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西游记</a:t>
            </a:r>
            <a:r>
              <a:rPr lang="zh-CN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》、《</a:t>
            </a:r>
            <a:r>
              <a:rPr lang="en-US" altLang="zh-CN" sz="2000" dirty="0" err="1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封神演义</a:t>
            </a:r>
            <a:r>
              <a:rPr lang="zh-CN" altLang="zh-CN" sz="2000" dirty="0" smtClean="0">
                <a:latin typeface="+mn-ea"/>
                <a:ea typeface="+mn-ea"/>
                <a:cs typeface="Times New Roman" panose="02020603050405020304" pitchFamily="18" charset="0"/>
                <a:sym typeface="+mn-ea"/>
              </a:rPr>
              <a:t>》。</a:t>
            </a:r>
            <a:endParaRPr lang="zh-CN" altLang="en-US" sz="2000" dirty="0" smtClean="0">
              <a:latin typeface="+mn-ea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291" name="文本框 2"/>
          <p:cNvSpPr txBox="1">
            <a:spLocks noChangeArrowheads="1"/>
          </p:cNvSpPr>
          <p:nvPr/>
        </p:nvSpPr>
        <p:spPr bwMode="auto">
          <a:xfrm>
            <a:off x="3013472" y="938213"/>
            <a:ext cx="54154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/>
              <a:t>中国的经典神话故事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914401" y="1855788"/>
            <a:ext cx="5575697" cy="397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1304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63941" y="3189288"/>
            <a:ext cx="1527572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矩形 1"/>
          <p:cNvSpPr>
            <a:spLocks noChangeArrowheads="1"/>
          </p:cNvSpPr>
          <p:nvPr/>
        </p:nvSpPr>
        <p:spPr bwMode="auto">
          <a:xfrm>
            <a:off x="1308132" y="3364488"/>
            <a:ext cx="45624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Andrew is having a drink. </a:t>
            </a:r>
          </a:p>
        </p:txBody>
      </p:sp>
      <p:sp>
        <p:nvSpPr>
          <p:cNvPr id="13317" name="矩形 2"/>
          <p:cNvSpPr>
            <a:spLocks noChangeArrowheads="1"/>
          </p:cNvSpPr>
          <p:nvPr/>
        </p:nvSpPr>
        <p:spPr bwMode="auto">
          <a:xfrm>
            <a:off x="1345041" y="2634238"/>
            <a:ext cx="10502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drink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矩形 3"/>
          <p:cNvSpPr>
            <a:spLocks noChangeArrowheads="1"/>
          </p:cNvSpPr>
          <p:nvPr/>
        </p:nvSpPr>
        <p:spPr bwMode="auto">
          <a:xfrm>
            <a:off x="2535666" y="2634238"/>
            <a:ext cx="1164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driver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7176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38" name="矩形 2"/>
          <p:cNvSpPr>
            <a:spLocks noChangeArrowheads="1"/>
          </p:cNvSpPr>
          <p:nvPr/>
        </p:nvSpPr>
        <p:spPr bwMode="auto">
          <a:xfrm>
            <a:off x="1" y="2760385"/>
            <a:ext cx="91439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latinLnBrk="1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can't =_______ aren't=______    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they're</a:t>
            </a:r>
            <a:r>
              <a:rPr lang="en-US" altLang="zh-CN" sz="2400" dirty="0">
                <a:latin typeface="Times New Roman" panose="02020603050405020304" pitchFamily="18" charset="0"/>
              </a:rPr>
              <a:t>=_______    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let's</a:t>
            </a:r>
            <a:r>
              <a:rPr lang="en-US" altLang="zh-CN" sz="2400" dirty="0">
                <a:latin typeface="Times New Roman" panose="02020603050405020304" pitchFamily="18" charset="0"/>
              </a:rPr>
              <a:t>=_______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latinLnBrk="1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that‘s=_______ don’t=________ when‘s=________ you're=______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7" name="矩形 3"/>
          <p:cNvSpPr>
            <a:spLocks noChangeArrowheads="1"/>
          </p:cNvSpPr>
          <p:nvPr/>
        </p:nvSpPr>
        <p:spPr bwMode="auto">
          <a:xfrm>
            <a:off x="970543" y="2869959"/>
            <a:ext cx="1229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cannot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矩形 5"/>
          <p:cNvSpPr>
            <a:spLocks noChangeArrowheads="1"/>
          </p:cNvSpPr>
          <p:nvPr/>
        </p:nvSpPr>
        <p:spPr bwMode="auto">
          <a:xfrm>
            <a:off x="2925367" y="2846389"/>
            <a:ext cx="12346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/>
              <a:t>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are not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矩形 6"/>
          <p:cNvSpPr>
            <a:spLocks noChangeArrowheads="1"/>
          </p:cNvSpPr>
          <p:nvPr/>
        </p:nvSpPr>
        <p:spPr bwMode="auto">
          <a:xfrm>
            <a:off x="5110162" y="2865439"/>
            <a:ext cx="13292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they are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0" name="矩形 7"/>
          <p:cNvSpPr>
            <a:spLocks noChangeArrowheads="1"/>
          </p:cNvSpPr>
          <p:nvPr/>
        </p:nvSpPr>
        <p:spPr bwMode="auto">
          <a:xfrm>
            <a:off x="7160419" y="2943225"/>
            <a:ext cx="9509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let us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1" name="矩形 8"/>
          <p:cNvSpPr>
            <a:spLocks noChangeArrowheads="1"/>
          </p:cNvSpPr>
          <p:nvPr/>
        </p:nvSpPr>
        <p:spPr bwMode="auto">
          <a:xfrm>
            <a:off x="1060311" y="3735388"/>
            <a:ext cx="1050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that is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2" name="矩形 9"/>
          <p:cNvSpPr>
            <a:spLocks noChangeArrowheads="1"/>
          </p:cNvSpPr>
          <p:nvPr/>
        </p:nvSpPr>
        <p:spPr bwMode="auto">
          <a:xfrm>
            <a:off x="3032522" y="3765550"/>
            <a:ext cx="10919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do not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3" name="矩形 10"/>
          <p:cNvSpPr>
            <a:spLocks noChangeArrowheads="1"/>
          </p:cNvSpPr>
          <p:nvPr/>
        </p:nvSpPr>
        <p:spPr bwMode="auto">
          <a:xfrm>
            <a:off x="7485988" y="3545215"/>
            <a:ext cx="1250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you are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4" name="矩形 11"/>
          <p:cNvSpPr>
            <a:spLocks noChangeArrowheads="1"/>
          </p:cNvSpPr>
          <p:nvPr/>
        </p:nvSpPr>
        <p:spPr bwMode="auto">
          <a:xfrm>
            <a:off x="5245894" y="3735388"/>
            <a:ext cx="12907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when is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7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1297" y="4794738"/>
            <a:ext cx="1943100" cy="206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80266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40" name="矩形 2"/>
          <p:cNvSpPr>
            <a:spLocks noChangeArrowheads="1"/>
          </p:cNvSpPr>
          <p:nvPr/>
        </p:nvSpPr>
        <p:spPr bwMode="auto">
          <a:xfrm>
            <a:off x="379810" y="1346158"/>
            <a:ext cx="8074819" cy="224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4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1.drink    2. go       3.stay      4.look    5. buy    6.have    7.pass    8.carry 9.come   10.watch 11. plant 12.fly     13.study 14.brush 15.do   16.Teach  17. swim 18.jump 19.walk   20.eat    21.copy   22. write 23 sing</a:t>
            </a:r>
            <a:endParaRPr lang="zh-CN" altLang="zh-CN" sz="24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341" name="矩形 3"/>
          <p:cNvSpPr>
            <a:spLocks noChangeArrowheads="1"/>
          </p:cNvSpPr>
          <p:nvPr/>
        </p:nvSpPr>
        <p:spPr bwMode="auto">
          <a:xfrm>
            <a:off x="379810" y="3616326"/>
            <a:ext cx="8739188" cy="188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动词三单结尾加“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s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”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___________________________________________</a:t>
            </a:r>
            <a:endParaRPr lang="zh-CN" altLang="zh-CN" sz="20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动词三单结尾加“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es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”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__________________________________________</a:t>
            </a:r>
            <a:endParaRPr lang="zh-CN" altLang="zh-CN" sz="20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动词三单结尾去“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y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”变“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ies</a:t>
            </a: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”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____________________________________</a:t>
            </a:r>
            <a:endParaRPr lang="zh-CN" altLang="zh-CN" sz="20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特殊情况：</a:t>
            </a:r>
            <a:r>
              <a:rPr lang="en-US" altLang="zh-CN" sz="2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______________________________________</a:t>
            </a:r>
            <a:endParaRPr lang="zh-CN" altLang="zh-CN" sz="20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4342" name="矩形 4"/>
          <p:cNvSpPr>
            <a:spLocks noChangeArrowheads="1"/>
          </p:cNvSpPr>
          <p:nvPr/>
        </p:nvSpPr>
        <p:spPr bwMode="auto">
          <a:xfrm>
            <a:off x="2911312" y="3514443"/>
            <a:ext cx="61857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3, 4, 5, 9, 11, 15, 17, 18, 19, 20, 22, 23</a:t>
            </a:r>
            <a:r>
              <a:rPr lang="zh-CN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3" name="矩形 5"/>
          <p:cNvSpPr>
            <a:spLocks noChangeArrowheads="1"/>
          </p:cNvSpPr>
          <p:nvPr/>
        </p:nvSpPr>
        <p:spPr bwMode="auto">
          <a:xfrm>
            <a:off x="3044547" y="4026038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7, 10, 14, 16</a:t>
            </a: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矩形 6"/>
          <p:cNvSpPr>
            <a:spLocks noChangeArrowheads="1"/>
          </p:cNvSpPr>
          <p:nvPr/>
        </p:nvSpPr>
        <p:spPr bwMode="auto">
          <a:xfrm>
            <a:off x="4021795" y="4526743"/>
            <a:ext cx="26176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8, 12, 13, 21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7"/>
          <p:cNvSpPr>
            <a:spLocks noChangeArrowheads="1"/>
          </p:cNvSpPr>
          <p:nvPr/>
        </p:nvSpPr>
        <p:spPr bwMode="auto">
          <a:xfrm>
            <a:off x="1912877" y="4882871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4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5442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6386" name="矩形 2"/>
          <p:cNvSpPr>
            <a:spLocks noChangeArrowheads="1"/>
          </p:cNvSpPr>
          <p:nvPr/>
        </p:nvSpPr>
        <p:spPr bwMode="auto">
          <a:xfrm>
            <a:off x="139304" y="1284288"/>
            <a:ext cx="7549753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    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1. </a:t>
            </a:r>
            <a:r>
              <a:rPr lang="en-US" altLang="zh-CN" sz="2800" dirty="0" err="1">
                <a:latin typeface="Times New Roman" panose="02020603050405020304" pitchFamily="18" charset="0"/>
              </a:rPr>
              <a:t>Ben_____a</a:t>
            </a:r>
            <a:r>
              <a:rPr lang="en-US" altLang="zh-CN" sz="2800" dirty="0">
                <a:latin typeface="Times New Roman" panose="02020603050405020304" pitchFamily="18" charset="0"/>
              </a:rPr>
              <a:t> new bicycle.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A. have   B. has     C. are      D. were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    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2. </a:t>
            </a:r>
            <a:r>
              <a:rPr lang="en-US" altLang="zh-CN" sz="2800" dirty="0" err="1">
                <a:latin typeface="Times New Roman" panose="02020603050405020304" pitchFamily="18" charset="0"/>
              </a:rPr>
              <a:t>Mimi_____her</a:t>
            </a:r>
            <a:r>
              <a:rPr lang="en-US" altLang="zh-CN" sz="2800" dirty="0">
                <a:latin typeface="Times New Roman" panose="02020603050405020304" pitchFamily="18" charset="0"/>
              </a:rPr>
              <a:t> bicycle to the park.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A. ride     B. riding C. rides   D. ridden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   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3. A man _____in front of his car.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A. walk     B. walks C. walking    D. work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auto">
          <a:xfrm>
            <a:off x="453628" y="1557339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7"/>
          <p:cNvSpPr>
            <a:spLocks noChangeArrowheads="1"/>
          </p:cNvSpPr>
          <p:nvPr/>
        </p:nvSpPr>
        <p:spPr bwMode="auto">
          <a:xfrm>
            <a:off x="497682" y="3275014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7"/>
          <p:cNvSpPr>
            <a:spLocks noChangeArrowheads="1"/>
          </p:cNvSpPr>
          <p:nvPr/>
        </p:nvSpPr>
        <p:spPr bwMode="auto">
          <a:xfrm>
            <a:off x="453628" y="4911726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latinLnBrk="1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0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7431" y="-3745"/>
            <a:ext cx="3026569" cy="24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943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7410" name="矩形 2"/>
          <p:cNvSpPr>
            <a:spLocks noChangeArrowheads="1"/>
          </p:cNvSpPr>
          <p:nvPr/>
        </p:nvSpPr>
        <p:spPr bwMode="auto">
          <a:xfrm>
            <a:off x="139304" y="1275134"/>
            <a:ext cx="8714184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     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4. Sam’s bicycle ______a bell.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A. have    B. has      C. having      D. is having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zh-CN" altLang="zh-CN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    </a:t>
            </a:r>
            <a:r>
              <a:rPr lang="zh-CN" altLang="zh-CN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5. The girl on the bike _______ “Excuse me”.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</a:t>
            </a:r>
            <a:r>
              <a:rPr lang="en-US" altLang="zh-CN" sz="2800" dirty="0" err="1">
                <a:latin typeface="Times New Roman" panose="02020603050405020304" pitchFamily="18" charset="0"/>
              </a:rPr>
              <a:t>A.say</a:t>
            </a:r>
            <a:r>
              <a:rPr lang="en-US" altLang="zh-CN" sz="2800" dirty="0">
                <a:latin typeface="Times New Roman" panose="02020603050405020304" pitchFamily="18" charset="0"/>
              </a:rPr>
              <a:t>     	 B. saying C. says         D. </a:t>
            </a:r>
            <a:r>
              <a:rPr lang="en-US" altLang="zh-CN" sz="2800" dirty="0" err="1">
                <a:latin typeface="Times New Roman" panose="02020603050405020304" pitchFamily="18" charset="0"/>
              </a:rPr>
              <a:t>Sayes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1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6619" y="4710113"/>
            <a:ext cx="1907381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09588" y="1570408"/>
            <a:ext cx="4667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67916" y="3315072"/>
            <a:ext cx="466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95924"/>
            <a:ext cx="328676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pic>
        <p:nvPicPr>
          <p:cNvPr id="18434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11266" y="3194051"/>
            <a:ext cx="24384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文本框 1"/>
          <p:cNvSpPr txBox="1">
            <a:spLocks noChangeArrowheads="1"/>
          </p:cNvSpPr>
          <p:nvPr/>
        </p:nvSpPr>
        <p:spPr bwMode="auto">
          <a:xfrm>
            <a:off x="665560" y="1676401"/>
            <a:ext cx="61841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5400" b="1" dirty="0">
                <a:latin typeface="Times New Roman" panose="02020603050405020304" pitchFamily="18" charset="0"/>
              </a:rPr>
              <a:t>Retell the story</a:t>
            </a:r>
            <a:r>
              <a:rPr lang="zh-CN" altLang="en-US" sz="5400" b="1" dirty="0" smtClean="0">
                <a:latin typeface="Times New Roman" panose="02020603050405020304" pitchFamily="18" charset="0"/>
              </a:rPr>
              <a:t>！ </a:t>
            </a:r>
            <a:endParaRPr lang="zh-CN" alt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98196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4098" name="矩形 1"/>
          <p:cNvSpPr>
            <a:spLocks noChangeArrowheads="1"/>
          </p:cNvSpPr>
          <p:nvPr/>
        </p:nvSpPr>
        <p:spPr bwMode="auto">
          <a:xfrm>
            <a:off x="4028129" y="1832465"/>
            <a:ext cx="4572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--Why don’t you go to bed? </a:t>
            </a: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--Because I should do my homework.</a:t>
            </a: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--Why doesn’t she go to play with us? </a:t>
            </a: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--Because she is ill.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77" y="2521526"/>
            <a:ext cx="3697352" cy="2957883"/>
          </a:xfrm>
          <a:prstGeom prst="heart">
            <a:avLst/>
          </a:prstGeom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7" name="矩形 1"/>
          <p:cNvSpPr>
            <a:spLocks noChangeArrowheads="1"/>
          </p:cNvSpPr>
          <p:nvPr/>
        </p:nvSpPr>
        <p:spPr bwMode="auto">
          <a:xfrm>
            <a:off x="520304" y="1420813"/>
            <a:ext cx="281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drink [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drɪŋk</a:t>
            </a:r>
            <a:r>
              <a:rPr lang="en-US" altLang="zh-CN" sz="3600" b="1" dirty="0">
                <a:latin typeface="Times New Roman" panose="02020603050405020304" pitchFamily="18" charset="0"/>
              </a:rPr>
              <a:t>]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矩形 2"/>
          <p:cNvSpPr>
            <a:spLocks noChangeArrowheads="1"/>
          </p:cNvSpPr>
          <p:nvPr/>
        </p:nvSpPr>
        <p:spPr bwMode="auto">
          <a:xfrm>
            <a:off x="615646" y="2142151"/>
            <a:ext cx="44838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2800" dirty="0"/>
              <a:t>名词，意为“饮料”。</a:t>
            </a:r>
          </a:p>
        </p:txBody>
      </p:sp>
      <p:sp>
        <p:nvSpPr>
          <p:cNvPr id="6149" name="矩形 3"/>
          <p:cNvSpPr>
            <a:spLocks noChangeArrowheads="1"/>
          </p:cNvSpPr>
          <p:nvPr/>
        </p:nvSpPr>
        <p:spPr bwMode="auto">
          <a:xfrm>
            <a:off x="520304" y="2692400"/>
            <a:ext cx="86236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en-US" altLang="zh-CN" sz="28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eg</a:t>
            </a: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Jenny is having soft drinks. 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珍妮正在喝软性饮料。</a:t>
            </a:r>
          </a:p>
        </p:txBody>
      </p:sp>
      <p:sp>
        <p:nvSpPr>
          <p:cNvPr id="6150" name="矩形 4"/>
          <p:cNvSpPr>
            <a:spLocks noChangeArrowheads="1"/>
          </p:cNvSpPr>
          <p:nvPr/>
        </p:nvSpPr>
        <p:spPr bwMode="auto">
          <a:xfrm>
            <a:off x="520303" y="3260725"/>
            <a:ext cx="815477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</a:t>
            </a:r>
            <a:r>
              <a:rPr lang="zh-CN" altLang="zh-CN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There are some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_____(</a:t>
            </a:r>
            <a:r>
              <a:rPr lang="en-US" altLang="zh-CN" sz="2800" dirty="0">
                <a:latin typeface="Times New Roman" panose="02020603050405020304" pitchFamily="18" charset="0"/>
              </a:rPr>
              <a:t>drink) in the fridge.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A. drink        B. drinks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1" name="矩形 5"/>
          <p:cNvSpPr>
            <a:spLocks noChangeArrowheads="1"/>
          </p:cNvSpPr>
          <p:nvPr/>
        </p:nvSpPr>
        <p:spPr bwMode="auto">
          <a:xfrm>
            <a:off x="4385933" y="3312825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2" name="矩形 6"/>
          <p:cNvSpPr>
            <a:spLocks noChangeArrowheads="1"/>
          </p:cNvSpPr>
          <p:nvPr/>
        </p:nvSpPr>
        <p:spPr bwMode="auto">
          <a:xfrm>
            <a:off x="444103" y="4691064"/>
            <a:ext cx="50305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dirty="0"/>
              <a:t>拓展：</a:t>
            </a:r>
            <a:r>
              <a:rPr lang="zh-CN" altLang="zh-CN" sz="2800" dirty="0"/>
              <a:t>动词，意为饮；喝。</a:t>
            </a:r>
          </a:p>
        </p:txBody>
      </p:sp>
      <p:sp>
        <p:nvSpPr>
          <p:cNvPr id="6153" name="矩形 7"/>
          <p:cNvSpPr>
            <a:spLocks noChangeArrowheads="1"/>
          </p:cNvSpPr>
          <p:nvPr/>
        </p:nvSpPr>
        <p:spPr bwMode="auto">
          <a:xfrm>
            <a:off x="615646" y="5376864"/>
            <a:ext cx="630426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常用短语：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喝水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drink water</a:t>
            </a:r>
            <a:endParaRPr lang="zh-CN" altLang="zh-CN" sz="2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                   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喝一些果汁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 drink some juice</a:t>
            </a:r>
            <a:endParaRPr lang="zh-CN" altLang="zh-CN" sz="2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5129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9000" y="3946525"/>
            <a:ext cx="1814513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384573" y="1468438"/>
            <a:ext cx="38744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driver  [ˈ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draɪvə</a:t>
            </a:r>
            <a:r>
              <a:rPr lang="en-US" altLang="zh-CN" sz="3600" b="1" dirty="0">
                <a:latin typeface="Times New Roman" panose="02020603050405020304" pitchFamily="18" charset="0"/>
              </a:rPr>
              <a:t>(r)]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矩形 2"/>
          <p:cNvSpPr>
            <a:spLocks noChangeArrowheads="1"/>
          </p:cNvSpPr>
          <p:nvPr/>
        </p:nvSpPr>
        <p:spPr bwMode="auto">
          <a:xfrm>
            <a:off x="491906" y="2198689"/>
            <a:ext cx="3416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zh-CN" sz="2800" dirty="0" smtClean="0">
                <a:latin typeface="+mn-ea"/>
                <a:ea typeface="+mn-ea"/>
                <a:sym typeface="+mn-ea"/>
              </a:rPr>
              <a:t>名词，意为“司机”</a:t>
            </a:r>
          </a:p>
        </p:txBody>
      </p:sp>
      <p:sp>
        <p:nvSpPr>
          <p:cNvPr id="7173" name="矩形 3"/>
          <p:cNvSpPr>
            <a:spLocks noChangeArrowheads="1"/>
          </p:cNvSpPr>
          <p:nvPr/>
        </p:nvSpPr>
        <p:spPr bwMode="auto">
          <a:xfrm>
            <a:off x="467180" y="2773243"/>
            <a:ext cx="45282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My father is a taxi driver.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矩形 4"/>
          <p:cNvSpPr>
            <a:spLocks noChangeArrowheads="1"/>
          </p:cNvSpPr>
          <p:nvPr/>
        </p:nvSpPr>
        <p:spPr bwMode="auto">
          <a:xfrm>
            <a:off x="384572" y="3416300"/>
            <a:ext cx="7047309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小练习</a:t>
            </a:r>
            <a:r>
              <a:rPr lang="zh-CN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zh-CN" sz="2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ea"/>
              </a:rPr>
              <a:t>His father is a_______( drive).</a:t>
            </a:r>
            <a:endParaRPr lang="zh-CN" altLang="zh-CN" sz="2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3975055" y="3336517"/>
            <a:ext cx="10855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</a:rPr>
              <a:t>driver</a:t>
            </a:r>
            <a:endParaRPr lang="zh-CN" altLang="zh-CN" sz="2800">
              <a:solidFill>
                <a:srgbClr val="FF0000"/>
              </a:solidFill>
            </a:endParaRPr>
          </a:p>
        </p:txBody>
      </p:sp>
      <p:sp>
        <p:nvSpPr>
          <p:cNvPr id="7176" name="矩形 6"/>
          <p:cNvSpPr>
            <a:spLocks noChangeArrowheads="1"/>
          </p:cNvSpPr>
          <p:nvPr/>
        </p:nvSpPr>
        <p:spPr bwMode="auto">
          <a:xfrm>
            <a:off x="411957" y="4041775"/>
            <a:ext cx="856792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/>
              <a:t>拓展：</a:t>
            </a:r>
            <a:r>
              <a:rPr lang="en-US" altLang="zh-CN" sz="2800" dirty="0"/>
              <a:t>drive</a:t>
            </a:r>
            <a:r>
              <a:rPr lang="zh-CN" altLang="zh-CN" sz="2800" dirty="0"/>
              <a:t>后接地点表示开车去某地：</a:t>
            </a:r>
            <a:r>
              <a:rPr lang="en-US" altLang="zh-CN" sz="2800" dirty="0"/>
              <a:t>drive to sp.</a:t>
            </a:r>
            <a:endParaRPr lang="zh-CN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          </a:t>
            </a:r>
            <a:r>
              <a:rPr lang="en-US" altLang="zh-CN" sz="2800" dirty="0" err="1"/>
              <a:t>eg</a:t>
            </a:r>
            <a:r>
              <a:rPr lang="zh-CN" altLang="zh-CN" sz="2800" dirty="0"/>
              <a:t>：开车去上海</a:t>
            </a:r>
            <a:r>
              <a:rPr lang="en-US" altLang="zh-CN" sz="2800" dirty="0"/>
              <a:t> drive to Shanghai</a:t>
            </a:r>
            <a:endParaRPr lang="zh-CN" altLang="zh-CN" sz="2800" dirty="0"/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30106" y="5414925"/>
            <a:ext cx="748576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</a:t>
            </a:r>
            <a:r>
              <a:rPr lang="zh-CN" altLang="en-US" sz="2800" dirty="0"/>
              <a:t>小练习：</a:t>
            </a:r>
            <a:r>
              <a:rPr lang="zh-CN" altLang="zh-CN" sz="2800" dirty="0"/>
              <a:t>用所给词的适当形式填空</a:t>
            </a:r>
            <a:endParaRPr lang="en-US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              </a:t>
            </a:r>
            <a:r>
              <a:rPr lang="en-US" altLang="zh-CN" sz="2800" dirty="0" err="1"/>
              <a:t>eg</a:t>
            </a:r>
            <a:r>
              <a:rPr lang="zh-CN" altLang="en-US" sz="2800" dirty="0"/>
              <a:t>：</a:t>
            </a:r>
            <a:r>
              <a:rPr lang="en-US" altLang="zh-CN" sz="2800" dirty="0"/>
              <a:t> He is </a:t>
            </a:r>
            <a:r>
              <a:rPr lang="en-US" altLang="zh-CN" sz="2800" u="sng" dirty="0"/>
              <a:t>            </a:t>
            </a:r>
            <a:r>
              <a:rPr lang="en-US" altLang="zh-CN" sz="2800" dirty="0"/>
              <a:t>(drive)a bus now. </a:t>
            </a:r>
            <a:endParaRPr lang="zh-CN" altLang="en-US" sz="2800" dirty="0"/>
          </a:p>
        </p:txBody>
      </p:sp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3450063" y="6140799"/>
            <a:ext cx="12458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</a:rPr>
              <a:t>driving</a:t>
            </a:r>
            <a:endParaRPr lang="zh-CN" altLang="zh-CN" sz="2800" dirty="0">
              <a:solidFill>
                <a:srgbClr val="FF0000"/>
              </a:solidFill>
            </a:endParaRPr>
          </a:p>
        </p:txBody>
      </p:sp>
      <p:pic>
        <p:nvPicPr>
          <p:cNvPr id="6154" name="图片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1301" y="190500"/>
            <a:ext cx="2532169" cy="3376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  <p:bldP spid="7176" grpId="0"/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86398"/>
            <a:ext cx="2917488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8195" name="矩形 1"/>
          <p:cNvSpPr>
            <a:spLocks noChangeArrowheads="1"/>
          </p:cNvSpPr>
          <p:nvPr/>
        </p:nvSpPr>
        <p:spPr bwMode="auto">
          <a:xfrm>
            <a:off x="322660" y="1522413"/>
            <a:ext cx="94099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 dirty="0"/>
              <a:t>Andrew is having a drink.  </a:t>
            </a:r>
            <a:r>
              <a:rPr lang="zh-CN" altLang="zh-CN" sz="3200" b="1" dirty="0" smtClean="0"/>
              <a:t>安</a:t>
            </a:r>
            <a:r>
              <a:rPr lang="zh-CN" altLang="zh-CN" sz="3200" b="1" dirty="0"/>
              <a:t>德鲁正在喝饮料。</a:t>
            </a:r>
            <a:r>
              <a:rPr lang="en-US" altLang="zh-CN" sz="3200" dirty="0"/>
              <a:t> </a:t>
            </a:r>
            <a:endParaRPr lang="zh-CN" altLang="zh-CN" sz="3200" dirty="0"/>
          </a:p>
        </p:txBody>
      </p:sp>
      <p:sp>
        <p:nvSpPr>
          <p:cNvPr id="8196" name="矩形 2"/>
          <p:cNvSpPr>
            <a:spLocks noChangeArrowheads="1"/>
          </p:cNvSpPr>
          <p:nvPr/>
        </p:nvSpPr>
        <p:spPr bwMode="auto">
          <a:xfrm>
            <a:off x="418917" y="2304704"/>
            <a:ext cx="8545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2400" dirty="0"/>
              <a:t>现在进行时，主语是</a:t>
            </a:r>
            <a:r>
              <a:rPr lang="en-US" altLang="zh-CN" sz="2400" dirty="0"/>
              <a:t>Andrew, be</a:t>
            </a:r>
            <a:r>
              <a:rPr lang="zh-CN" altLang="zh-CN" sz="2400" dirty="0"/>
              <a:t>动词</a:t>
            </a:r>
            <a:r>
              <a:rPr lang="en-US" altLang="zh-CN" sz="2400" dirty="0"/>
              <a:t>is,</a:t>
            </a:r>
            <a:r>
              <a:rPr lang="zh-CN" altLang="zh-CN" sz="2400" dirty="0"/>
              <a:t>现在分词</a:t>
            </a:r>
            <a:r>
              <a:rPr lang="en-US" altLang="zh-CN" sz="2400" dirty="0"/>
              <a:t>having</a:t>
            </a:r>
            <a:r>
              <a:rPr lang="zh-CN" altLang="en-US" sz="2400" dirty="0"/>
              <a:t>。</a:t>
            </a:r>
            <a:endParaRPr lang="zh-CN" altLang="zh-CN" sz="2400" dirty="0"/>
          </a:p>
        </p:txBody>
      </p:sp>
      <p:sp>
        <p:nvSpPr>
          <p:cNvPr id="8197" name="矩形 3"/>
          <p:cNvSpPr>
            <a:spLocks noChangeArrowheads="1"/>
          </p:cNvSpPr>
          <p:nvPr/>
        </p:nvSpPr>
        <p:spPr bwMode="auto">
          <a:xfrm>
            <a:off x="462469" y="2969848"/>
            <a:ext cx="57830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I’m having our English class now.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矩形 4"/>
          <p:cNvSpPr>
            <a:spLocks noChangeArrowheads="1"/>
          </p:cNvSpPr>
          <p:nvPr/>
        </p:nvSpPr>
        <p:spPr bwMode="auto">
          <a:xfrm>
            <a:off x="418917" y="3493068"/>
            <a:ext cx="863129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/>
              <a:t>小练习：</a:t>
            </a:r>
            <a:r>
              <a:rPr lang="zh-CN" altLang="zh-CN" sz="2800" dirty="0"/>
              <a:t>用所给词的适当形式填空：</a:t>
            </a:r>
            <a:endParaRPr lang="en-US" altLang="zh-CN" sz="28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/>
              <a:t>              He is________(look) out of the window.</a:t>
            </a:r>
            <a:endParaRPr lang="zh-CN" altLang="zh-CN" sz="2800" dirty="0"/>
          </a:p>
        </p:txBody>
      </p:sp>
      <p:sp>
        <p:nvSpPr>
          <p:cNvPr id="8199" name="矩形 5"/>
          <p:cNvSpPr>
            <a:spLocks noChangeArrowheads="1"/>
          </p:cNvSpPr>
          <p:nvPr/>
        </p:nvSpPr>
        <p:spPr bwMode="auto">
          <a:xfrm>
            <a:off x="2713438" y="4233772"/>
            <a:ext cx="12811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looking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0" name="矩形 6"/>
          <p:cNvSpPr>
            <a:spLocks noChangeArrowheads="1"/>
          </p:cNvSpPr>
          <p:nvPr/>
        </p:nvSpPr>
        <p:spPr bwMode="auto">
          <a:xfrm>
            <a:off x="462469" y="4992200"/>
            <a:ext cx="8641556" cy="1689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zh-CN" sz="2400" dirty="0" smtClean="0">
                <a:latin typeface="+mn-ea"/>
                <a:ea typeface="+mn-ea"/>
                <a:sym typeface="+mn-ea"/>
              </a:rPr>
              <a:t>拓展</a:t>
            </a:r>
            <a:r>
              <a:rPr lang="zh-CN" altLang="en-US" sz="2400" dirty="0" smtClean="0">
                <a:latin typeface="+mn-ea"/>
                <a:ea typeface="+mn-ea"/>
                <a:sym typeface="+mn-ea"/>
              </a:rPr>
              <a:t>：</a:t>
            </a:r>
            <a:r>
              <a:rPr lang="zh-CN" altLang="zh-CN" sz="2400" dirty="0" smtClean="0">
                <a:latin typeface="+mn-ea"/>
                <a:ea typeface="+mn-ea"/>
                <a:sym typeface="+mn-ea"/>
              </a:rPr>
              <a:t>现在进行时表示正在发生或进行的动作。现在进行时表示动作发生的时间是“现在”，动作目前的状态是“正在进行中”。其固定结构为：主语</a:t>
            </a:r>
            <a:r>
              <a:rPr lang="en-US" altLang="zh-CN" sz="2400" dirty="0" smtClean="0">
                <a:latin typeface="+mn-ea"/>
                <a:ea typeface="+mn-ea"/>
                <a:sym typeface="+mn-ea"/>
              </a:rPr>
              <a:t>+be</a:t>
            </a:r>
            <a:r>
              <a:rPr lang="zh-CN" altLang="zh-CN" sz="2400" dirty="0" smtClean="0">
                <a:latin typeface="+mn-ea"/>
                <a:ea typeface="+mn-ea"/>
                <a:sym typeface="+mn-ea"/>
              </a:rPr>
              <a:t>动词</a:t>
            </a:r>
            <a:r>
              <a:rPr lang="en-US" altLang="zh-CN" sz="2400" dirty="0" smtClean="0">
                <a:latin typeface="+mn-ea"/>
                <a:ea typeface="+mn-ea"/>
                <a:sym typeface="+mn-ea"/>
              </a:rPr>
              <a:t>+</a:t>
            </a:r>
            <a:r>
              <a:rPr lang="zh-CN" altLang="zh-CN" sz="2400" dirty="0" smtClean="0">
                <a:latin typeface="+mn-ea"/>
                <a:ea typeface="+mn-ea"/>
                <a:sym typeface="+mn-ea"/>
              </a:rPr>
              <a:t>现在分词。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  <p:bldP spid="8199" grpId="0"/>
      <p:bldP spid="82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86398"/>
            <a:ext cx="2753366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9219" name="矩形 1"/>
          <p:cNvSpPr>
            <a:spLocks noChangeArrowheads="1"/>
          </p:cNvSpPr>
          <p:nvPr/>
        </p:nvSpPr>
        <p:spPr bwMode="auto">
          <a:xfrm>
            <a:off x="401242" y="1390651"/>
            <a:ext cx="89771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b="1" dirty="0"/>
              <a:t>I like reading fairy tales.   </a:t>
            </a:r>
            <a:r>
              <a:rPr lang="zh-CN" altLang="zh-CN" sz="3200" b="1" dirty="0"/>
              <a:t>我喜欢读仙子传说。</a:t>
            </a:r>
            <a:r>
              <a:rPr lang="en-US" altLang="zh-CN" sz="3200" dirty="0"/>
              <a:t> </a:t>
            </a:r>
            <a:endParaRPr lang="zh-CN" altLang="zh-CN" sz="3200" dirty="0"/>
          </a:p>
        </p:txBody>
      </p:sp>
      <p:sp>
        <p:nvSpPr>
          <p:cNvPr id="9220" name="矩形 2"/>
          <p:cNvSpPr>
            <a:spLocks noChangeArrowheads="1"/>
          </p:cNvSpPr>
          <p:nvPr/>
        </p:nvSpPr>
        <p:spPr bwMode="auto">
          <a:xfrm>
            <a:off x="401241" y="2182941"/>
            <a:ext cx="87427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zh-CN" altLang="zh-CN" sz="2800" dirty="0"/>
              <a:t>like后也可跟动词的ing形式作宾语，强调喜欢做某事。</a:t>
            </a:r>
          </a:p>
        </p:txBody>
      </p:sp>
      <p:sp>
        <p:nvSpPr>
          <p:cNvPr id="9221" name="矩形 3"/>
          <p:cNvSpPr>
            <a:spLocks noChangeArrowheads="1"/>
          </p:cNvSpPr>
          <p:nvPr/>
        </p:nvSpPr>
        <p:spPr bwMode="auto">
          <a:xfrm>
            <a:off x="401242" y="2745117"/>
            <a:ext cx="874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zh-CN" altLang="zh-CN" sz="2800" dirty="0">
                <a:latin typeface="Times New Roman" panose="02020603050405020304" pitchFamily="18" charset="0"/>
              </a:rPr>
              <a:t>Do they like playing games? No. They like watching TV.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矩形 4"/>
          <p:cNvSpPr>
            <a:spLocks noChangeArrowheads="1"/>
          </p:cNvSpPr>
          <p:nvPr/>
        </p:nvSpPr>
        <p:spPr bwMode="auto">
          <a:xfrm>
            <a:off x="401240" y="3636963"/>
            <a:ext cx="854346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用所给词的适当形式填空：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He likes _______(ride) a bike in the park.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3" name="矩形 5"/>
          <p:cNvSpPr>
            <a:spLocks noChangeArrowheads="1"/>
          </p:cNvSpPr>
          <p:nvPr/>
        </p:nvSpPr>
        <p:spPr bwMode="auto">
          <a:xfrm>
            <a:off x="3309663" y="4329460"/>
            <a:ext cx="1107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riding	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4" name="矩形 6"/>
          <p:cNvSpPr>
            <a:spLocks noChangeArrowheads="1"/>
          </p:cNvSpPr>
          <p:nvPr/>
        </p:nvSpPr>
        <p:spPr bwMode="auto">
          <a:xfrm>
            <a:off x="401241" y="4945063"/>
            <a:ext cx="874275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/>
              <a:t>拓展：</a:t>
            </a:r>
            <a:r>
              <a:rPr lang="zh-CN" altLang="zh-CN" sz="2400" dirty="0"/>
              <a:t>常与</a:t>
            </a:r>
            <a:r>
              <a:rPr lang="en-US" altLang="zh-CN" sz="2400" dirty="0"/>
              <a:t>would</a:t>
            </a:r>
            <a:r>
              <a:rPr lang="zh-CN" altLang="zh-CN" sz="2400" dirty="0"/>
              <a:t>连用，表示想要、愿意，语气较为客气委婉。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           Would like</a:t>
            </a:r>
            <a:r>
              <a:rPr lang="zh-CN" altLang="zh-CN" sz="2400" dirty="0"/>
              <a:t>后接名词，意为：“想要某物”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/>
              <a:t>           </a:t>
            </a:r>
            <a:r>
              <a:rPr lang="zh-CN" altLang="zh-CN" sz="2400" dirty="0"/>
              <a:t>如：</a:t>
            </a:r>
            <a:r>
              <a:rPr lang="en-US" altLang="zh-CN" sz="2400" dirty="0"/>
              <a:t>I would like some grapes. </a:t>
            </a:r>
            <a:r>
              <a:rPr lang="zh-CN" altLang="zh-CN" sz="2400" dirty="0"/>
              <a:t>我想要一些葡萄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22" grpId="0"/>
      <p:bldP spid="9223" grpId="0"/>
      <p:bldP spid="92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9817" y="584201"/>
            <a:ext cx="179308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4" name="文本框 4"/>
          <p:cNvSpPr txBox="1">
            <a:spLocks noChangeArrowheads="1"/>
          </p:cNvSpPr>
          <p:nvPr/>
        </p:nvSpPr>
        <p:spPr bwMode="auto">
          <a:xfrm>
            <a:off x="292893" y="1044942"/>
            <a:ext cx="8746331" cy="549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en-US" sz="3200" b="1" dirty="0">
                <a:latin typeface="Times New Roman" panose="02020603050405020304" pitchFamily="18" charset="0"/>
              </a:rPr>
              <a:t>A  Smart Tortoise 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 A tiger is hungry, he is looking for food. He sees a frog in front of him.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 “Ha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</a:t>
            </a:r>
            <a:r>
              <a:rPr lang="en-US" altLang="en-US" sz="2000" dirty="0">
                <a:latin typeface="Times New Roman" panose="02020603050405020304" pitchFamily="18" charset="0"/>
              </a:rPr>
              <a:t>! A frog! My dinner!” so he rushes at the frog.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 Behind the tiger, there is a tortoise. The little tortoise sees it; he bites the tiger’s tail.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“Ouch!” cries the tiger and he looks back. The frog hears the voice and jumps into water.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 “Thank you, little tortoise.” says the frog.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But the tiger is very angry. “Bother it! I’ll throw you to the sky!”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“Thank you, I like flying in the sky,” says the tortoise.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The tiger stops, “I will throw you into the river.”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“</a:t>
            </a:r>
            <a:r>
              <a:rPr lang="en-US" altLang="en-US" sz="2000" dirty="0" err="1">
                <a:latin typeface="Times New Roman" panose="02020603050405020304" pitchFamily="18" charset="0"/>
              </a:rPr>
              <a:t>Oh,no</a:t>
            </a:r>
            <a:r>
              <a:rPr lang="en-US" altLang="en-US" sz="2000" dirty="0">
                <a:latin typeface="Times New Roman" panose="02020603050405020304" pitchFamily="18" charset="0"/>
              </a:rPr>
              <a:t>! I can’t swim; I will die if you throw me into the water.” The tiger threw the tortoise into the water quickly.</a:t>
            </a: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</a:rPr>
              <a:t> “Thank you, Mr. Tiger. Bye-bye.” The tortoise and the frog swim away together.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1"/>
          <p:cNvSpPr txBox="1">
            <a:spLocks noChangeArrowheads="1"/>
          </p:cNvSpPr>
          <p:nvPr/>
        </p:nvSpPr>
        <p:spPr bwMode="auto">
          <a:xfrm>
            <a:off x="516732" y="539751"/>
            <a:ext cx="1704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sym typeface="+mn-ea"/>
              </a:rPr>
              <a:t>Expand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41685" y="1112839"/>
            <a:ext cx="8920253" cy="549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en-US" sz="3200" b="1" dirty="0" err="1">
                <a:latin typeface="Times New Roman" panose="02020603050405020304" pitchFamily="18" charset="0"/>
                <a:sym typeface="+mn-ea"/>
              </a:rPr>
              <a:t>聪明的乌龟</a:t>
            </a:r>
            <a:endParaRPr lang="en-US" altLang="en-US" sz="32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  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一只老虎很饥饿，他正在寻找食物。他看到一只青蛙在他前面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哈哈！一只青蛙，我有晚餐啦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！”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于是，他补向青蛙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在老虎的后边，有一只乌龟。小乌龟看见了，他猛咬一下啊老虎的尾巴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哎呦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！”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老虎疼得叫起来并回头看看。此时青蛙听见了老虎的声音，他迅速跳进水里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谢谢你，小乌龟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。”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青蛙说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大事老虎十分愤怒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：“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讨厌！我要把你扔到天上去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。”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谢谢你，我喜欢在天空飞翔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。”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乌龟说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老虎停下来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：“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那我就把你扔到到水里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。”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哦，不！我不会游泳，如果你把我扔井水里我会死的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。”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老虎很快就把乌龟仍进水了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“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谢谢你，老虎先生，再见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！”</a:t>
            </a:r>
            <a:r>
              <a:rPr lang="en-US" altLang="en-US" sz="2000" dirty="0" err="1">
                <a:latin typeface="Times New Roman" panose="02020603050405020304" pitchFamily="18" charset="0"/>
                <a:sym typeface="+mn-ea"/>
              </a:rPr>
              <a:t>乌龟和青蛙一起游走了</a:t>
            </a:r>
            <a:r>
              <a:rPr lang="en-US" altLang="en-US" sz="2000" dirty="0">
                <a:latin typeface="Times New Roman" panose="02020603050405020304" pitchFamily="18" charset="0"/>
                <a:sym typeface="+mn-ea"/>
              </a:rPr>
              <a:t>。</a:t>
            </a:r>
            <a:endParaRPr lang="zh-CN" altLang="en-US" sz="20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36064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0243" name="矩形 1"/>
          <p:cNvSpPr>
            <a:spLocks noChangeArrowheads="1"/>
          </p:cNvSpPr>
          <p:nvPr/>
        </p:nvSpPr>
        <p:spPr bwMode="auto">
          <a:xfrm>
            <a:off x="253604" y="1355359"/>
            <a:ext cx="7875984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Andrew is having a drink.       </a:t>
            </a:r>
          </a:p>
          <a:p>
            <a:pPr eaLnBrk="0" hangingPunct="0">
              <a:spcBef>
                <a:spcPts val="600"/>
              </a:spcBef>
            </a:pPr>
            <a:r>
              <a:rPr lang="zh-CN" altLang="zh-CN" sz="2400" dirty="0">
                <a:latin typeface="Times New Roman" panose="02020603050405020304" pitchFamily="18" charset="0"/>
              </a:rPr>
              <a:t>安德鲁正在喝一杯饮料。</a:t>
            </a:r>
          </a:p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cold and blue.             </a:t>
            </a:r>
          </a:p>
          <a:p>
            <a:pPr eaLnBrk="0" hangingPunct="0">
              <a:spcBef>
                <a:spcPts val="600"/>
              </a:spcBef>
            </a:pPr>
            <a:r>
              <a:rPr lang="zh-CN" altLang="zh-CN" sz="2400" dirty="0">
                <a:latin typeface="Times New Roman" panose="02020603050405020304" pitchFamily="18" charset="0"/>
              </a:rPr>
              <a:t>饮料冰冷的并且是蓝色的。</a:t>
            </a:r>
          </a:p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Andrea is drawing a dress.      </a:t>
            </a:r>
          </a:p>
          <a:p>
            <a:pPr eaLnBrk="0" hangingPunct="0">
              <a:spcBef>
                <a:spcPts val="600"/>
              </a:spcBef>
            </a:pPr>
            <a:r>
              <a:rPr lang="zh-CN" altLang="zh-CN" sz="2400" dirty="0">
                <a:latin typeface="Times New Roman" panose="02020603050405020304" pitchFamily="18" charset="0"/>
              </a:rPr>
              <a:t>安德里亚正在画一条长裙。</a:t>
            </a:r>
          </a:p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For her friend Sue.            </a:t>
            </a:r>
          </a:p>
          <a:p>
            <a:pPr eaLnBrk="0" hangingPunct="0">
              <a:spcBef>
                <a:spcPts val="600"/>
              </a:spcBef>
            </a:pPr>
            <a:r>
              <a:rPr lang="zh-CN" altLang="zh-CN" sz="2400" dirty="0">
                <a:latin typeface="Times New Roman" panose="02020603050405020304" pitchFamily="18" charset="0"/>
              </a:rPr>
              <a:t>给她得好朋友苏。</a:t>
            </a:r>
          </a:p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I like reading fairy tales.        </a:t>
            </a:r>
          </a:p>
          <a:p>
            <a:pPr eaLnBrk="0" hangingPunct="0">
              <a:spcBef>
                <a:spcPts val="600"/>
              </a:spcBef>
            </a:pPr>
            <a:r>
              <a:rPr lang="zh-CN" altLang="zh-CN" sz="2400" dirty="0">
                <a:latin typeface="Times New Roman" panose="02020603050405020304" pitchFamily="18" charset="0"/>
              </a:rPr>
              <a:t>我喜欢读童话故事。</a:t>
            </a:r>
          </a:p>
          <a:p>
            <a:pPr eaLnBrk="0" hangingPunct="0">
              <a:spcBef>
                <a:spcPts val="6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I like reading stories about the Monkey King and 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Nezha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ts val="600"/>
              </a:spcBef>
            </a:pPr>
            <a:r>
              <a:rPr lang="zh-CN" altLang="zh-CN" sz="2400" dirty="0">
                <a:latin typeface="Times New Roman" panose="02020603050405020304" pitchFamily="18" charset="0"/>
              </a:rPr>
              <a:t>我喜欢读关于哪吒和美猴王的故事。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7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8115" y="839544"/>
            <a:ext cx="3970734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1195</Words>
  <Application>Microsoft Office PowerPoint</Application>
  <PresentationFormat>全屏显示(4:3)</PresentationFormat>
  <Paragraphs>133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等线</vt:lpstr>
      <vt:lpstr>微软雅黑</vt:lpstr>
      <vt:lpstr>Arial</vt:lpstr>
      <vt:lpstr>Times New Roman</vt:lpstr>
      <vt:lpstr>WWW.2PPT.COM
</vt:lpstr>
      <vt:lpstr>Unit 1 </vt:lpstr>
      <vt:lpstr>Introduce</vt:lpstr>
      <vt:lpstr>Words</vt:lpstr>
      <vt:lpstr>Words</vt:lpstr>
      <vt:lpstr>Expressions</vt:lpstr>
      <vt:lpstr>Expressions</vt:lpstr>
      <vt:lpstr>Expand</vt:lpstr>
      <vt:lpstr>PowerPoint 演示文稿</vt:lpstr>
      <vt:lpstr>Dialogue</vt:lpstr>
      <vt:lpstr>PowerPoint 演示文稿</vt:lpstr>
      <vt:lpstr>Summary</vt:lpstr>
      <vt:lpstr>Exercise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2023-01-16T18:40:14Z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83C8BF23FC624A51ABE2A486FAF35FE8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