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0" r:id="rId2"/>
    <p:sldId id="261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sz="4400" kern="120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400" kern="120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400" kern="120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400" kern="120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400" kern="120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4400" kern="120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4400" kern="120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4400" kern="120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4400" kern="120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00"/>
    <a:srgbClr val="FF0000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image" Target="../media/image20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26.emf"/><Relationship Id="rId1" Type="http://schemas.openxmlformats.org/officeDocument/2006/relationships/image" Target="../media/image25.emf"/><Relationship Id="rId5" Type="http://schemas.openxmlformats.org/officeDocument/2006/relationships/image" Target="../media/image29.emf"/><Relationship Id="rId4" Type="http://schemas.openxmlformats.org/officeDocument/2006/relationships/image" Target="../media/image28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1584935-8EE9-4FDE-BC11-BE1680E11D48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6A60AA8-4843-40D6-B25F-D7AAB5841DFA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7411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latin typeface="Arial" panose="020B0604020202020204" pitchFamily="34" charset="0"/>
            </a:endParaRPr>
          </a:p>
        </p:txBody>
      </p:sp>
      <p:sp>
        <p:nvSpPr>
          <p:cNvPr id="17412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FFD4BAC-9FCE-4340-9528-6C16B266FFD2}" type="slidenum">
              <a:rPr lang="en-US" altLang="zh-CN" sz="1200">
                <a:solidFill>
                  <a:schemeClr val="tx1"/>
                </a:solidFill>
              </a:rPr>
              <a:t>1</a:t>
            </a:fld>
            <a:endParaRPr lang="en-US" altLang="zh-CN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6627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latin typeface="Arial" panose="020B0604020202020204" pitchFamily="34" charset="0"/>
            </a:endParaRPr>
          </a:p>
        </p:txBody>
      </p:sp>
      <p:sp>
        <p:nvSpPr>
          <p:cNvPr id="26628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5937CF06-7B0F-4B95-AF33-BDA2B6CAA687}" type="slidenum">
              <a:rPr lang="en-US" altLang="zh-CN" sz="1200">
                <a:solidFill>
                  <a:schemeClr val="tx1"/>
                </a:solidFill>
              </a:rPr>
              <a:t>10</a:t>
            </a:fld>
            <a:endParaRPr lang="en-US" altLang="zh-CN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7651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latin typeface="Arial" panose="020B0604020202020204" pitchFamily="34" charset="0"/>
            </a:endParaRPr>
          </a:p>
        </p:txBody>
      </p:sp>
      <p:sp>
        <p:nvSpPr>
          <p:cNvPr id="27652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77162B5E-534B-4008-948A-016BF764F735}" type="slidenum">
              <a:rPr lang="en-US" altLang="zh-CN" sz="1200">
                <a:solidFill>
                  <a:schemeClr val="tx1"/>
                </a:solidFill>
              </a:rPr>
              <a:t>11</a:t>
            </a:fld>
            <a:endParaRPr lang="en-US" altLang="zh-CN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8675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latin typeface="Arial" panose="020B0604020202020204" pitchFamily="34" charset="0"/>
            </a:endParaRPr>
          </a:p>
        </p:txBody>
      </p:sp>
      <p:sp>
        <p:nvSpPr>
          <p:cNvPr id="28676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653ABB9-C98B-4283-8C51-E4F823C76F7E}" type="slidenum">
              <a:rPr lang="en-US" altLang="zh-CN" sz="1200">
                <a:solidFill>
                  <a:schemeClr val="tx1"/>
                </a:solidFill>
              </a:rPr>
              <a:t>12</a:t>
            </a:fld>
            <a:endParaRPr lang="en-US" altLang="zh-CN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9699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latin typeface="Arial" panose="020B0604020202020204" pitchFamily="34" charset="0"/>
            </a:endParaRPr>
          </a:p>
        </p:txBody>
      </p:sp>
      <p:sp>
        <p:nvSpPr>
          <p:cNvPr id="29700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7D2A1FEA-6743-41B1-BECD-FB3E284DDD16}" type="slidenum">
              <a:rPr lang="en-US" altLang="zh-CN" sz="1200">
                <a:solidFill>
                  <a:schemeClr val="tx1"/>
                </a:solidFill>
              </a:rPr>
              <a:t>13</a:t>
            </a:fld>
            <a:endParaRPr lang="en-US" altLang="zh-CN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8435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latin typeface="Arial" panose="020B0604020202020204" pitchFamily="34" charset="0"/>
            </a:endParaRPr>
          </a:p>
        </p:txBody>
      </p:sp>
      <p:sp>
        <p:nvSpPr>
          <p:cNvPr id="18436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7A2726E-8011-448F-AB28-9E4391FEF617}" type="slidenum">
              <a:rPr lang="en-US" altLang="zh-CN" sz="1200">
                <a:solidFill>
                  <a:schemeClr val="tx1"/>
                </a:solidFill>
              </a:rPr>
              <a:t>2</a:t>
            </a:fld>
            <a:endParaRPr lang="en-US" altLang="zh-CN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9459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latin typeface="Arial" panose="020B0604020202020204" pitchFamily="34" charset="0"/>
            </a:endParaRPr>
          </a:p>
        </p:txBody>
      </p:sp>
      <p:sp>
        <p:nvSpPr>
          <p:cNvPr id="19460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9301FAA7-A075-4944-99F2-58AA7C92770C}" type="slidenum">
              <a:rPr lang="en-US" altLang="zh-CN" sz="1200">
                <a:solidFill>
                  <a:schemeClr val="tx1"/>
                </a:solidFill>
              </a:rPr>
              <a:t>3</a:t>
            </a:fld>
            <a:endParaRPr lang="en-US" altLang="zh-CN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latin typeface="Arial" panose="020B0604020202020204" pitchFamily="34" charset="0"/>
            </a:endParaRPr>
          </a:p>
        </p:txBody>
      </p:sp>
      <p:sp>
        <p:nvSpPr>
          <p:cNvPr id="20484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C91ABF05-3C3B-4A04-A8DD-5ACA32BC456D}" type="slidenum">
              <a:rPr lang="en-US" altLang="zh-CN" sz="1200">
                <a:solidFill>
                  <a:schemeClr val="tx1"/>
                </a:solidFill>
              </a:rPr>
              <a:t>4</a:t>
            </a:fld>
            <a:endParaRPr lang="en-US" altLang="zh-CN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1507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latin typeface="Arial" panose="020B0604020202020204" pitchFamily="34" charset="0"/>
            </a:endParaRPr>
          </a:p>
        </p:txBody>
      </p:sp>
      <p:sp>
        <p:nvSpPr>
          <p:cNvPr id="21508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096333AE-7410-4C02-B388-45EA63E3D985}" type="slidenum">
              <a:rPr lang="en-US" altLang="zh-CN" sz="1200">
                <a:solidFill>
                  <a:schemeClr val="tx1"/>
                </a:solidFill>
              </a:rPr>
              <a:t>5</a:t>
            </a:fld>
            <a:endParaRPr lang="en-US" altLang="zh-CN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4213"/>
            <a:ext cx="4572000" cy="3429000"/>
          </a:xfrm>
        </p:spPr>
      </p:sp>
      <p:sp>
        <p:nvSpPr>
          <p:cNvPr id="2253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912813" y="4341813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>
              <a:latin typeface="Arial" panose="020B0604020202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3555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latin typeface="Arial" panose="020B0604020202020204" pitchFamily="34" charset="0"/>
            </a:endParaRPr>
          </a:p>
        </p:txBody>
      </p:sp>
      <p:sp>
        <p:nvSpPr>
          <p:cNvPr id="23556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B31F20AA-2860-4545-A57B-0AAD3CD061F8}" type="slidenum">
              <a:rPr lang="en-US" altLang="zh-CN" sz="1200">
                <a:solidFill>
                  <a:schemeClr val="tx1"/>
                </a:solidFill>
              </a:rPr>
              <a:t>7</a:t>
            </a:fld>
            <a:endParaRPr lang="en-US" altLang="zh-CN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4579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latin typeface="Arial" panose="020B0604020202020204" pitchFamily="34" charset="0"/>
            </a:endParaRPr>
          </a:p>
        </p:txBody>
      </p:sp>
      <p:sp>
        <p:nvSpPr>
          <p:cNvPr id="24580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ECE2323-3FBB-46C4-B492-729EC07EF5EC}" type="slidenum">
              <a:rPr lang="en-US" altLang="zh-CN" sz="1200">
                <a:solidFill>
                  <a:schemeClr val="tx1"/>
                </a:solidFill>
              </a:rPr>
              <a:t>8</a:t>
            </a:fld>
            <a:endParaRPr lang="en-US" altLang="zh-CN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5603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latin typeface="Arial" panose="020B0604020202020204" pitchFamily="34" charset="0"/>
            </a:endParaRPr>
          </a:p>
        </p:txBody>
      </p:sp>
      <p:sp>
        <p:nvSpPr>
          <p:cNvPr id="25604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0F166D44-8E8C-4E20-861A-C1BFB0FBF28A}" type="slidenum">
              <a:rPr lang="en-US" altLang="zh-CN" sz="1200">
                <a:solidFill>
                  <a:schemeClr val="tx1"/>
                </a:solidFill>
              </a:rPr>
              <a:t>9</a:t>
            </a:fld>
            <a:endParaRPr lang="en-US" altLang="zh-CN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8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Relationship Id="rId22" Type="http://schemas.openxmlformats.org/officeDocument/2006/relationships/image" Target="../media/image9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副本3"/>
          <p:cNvPicPr>
            <a:picLocks noChangeAspect="1" noChangeArrowheads="1"/>
          </p:cNvPicPr>
          <p:nvPr userDrawn="1"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282575" y="501650"/>
            <a:ext cx="8643938" cy="606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 descr="未标题-1"/>
          <p:cNvPicPr>
            <a:picLocks noChangeAspect="1" noChangeArrowheads="1"/>
          </p:cNvPicPr>
          <p:nvPr userDrawn="1"/>
        </p:nvPicPr>
        <p:blipFill>
          <a:blip r:embed="rId15" cstate="email"/>
          <a:srcRect/>
          <a:stretch>
            <a:fillRect/>
          </a:stretch>
        </p:blipFill>
        <p:spPr bwMode="auto">
          <a:xfrm rot="7475063">
            <a:off x="7725569" y="3483769"/>
            <a:ext cx="1449387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2" descr="未标题-1"/>
          <p:cNvPicPr>
            <a:picLocks noChangeAspect="1" noChangeArrowheads="1"/>
          </p:cNvPicPr>
          <p:nvPr userDrawn="1"/>
        </p:nvPicPr>
        <p:blipFill>
          <a:blip r:embed="rId16" cstate="email"/>
          <a:srcRect/>
          <a:stretch>
            <a:fillRect/>
          </a:stretch>
        </p:blipFill>
        <p:spPr bwMode="auto">
          <a:xfrm>
            <a:off x="8340725" y="2632075"/>
            <a:ext cx="550863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3" descr="未标题-1"/>
          <p:cNvPicPr>
            <a:picLocks noChangeAspect="1" noChangeArrowheads="1"/>
          </p:cNvPicPr>
          <p:nvPr userDrawn="1"/>
        </p:nvPicPr>
        <p:blipFill>
          <a:blip r:embed="rId16" cstate="email"/>
          <a:srcRect/>
          <a:stretch>
            <a:fillRect/>
          </a:stretch>
        </p:blipFill>
        <p:spPr bwMode="auto">
          <a:xfrm rot="-722109">
            <a:off x="7861300" y="3954463"/>
            <a:ext cx="550863" cy="76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14" descr="未标题-1"/>
          <p:cNvPicPr>
            <a:picLocks noChangeAspect="1" noChangeArrowheads="1"/>
          </p:cNvPicPr>
          <p:nvPr userDrawn="1"/>
        </p:nvPicPr>
        <p:blipFill>
          <a:blip r:embed="rId17" cstate="email"/>
          <a:srcRect/>
          <a:stretch>
            <a:fillRect/>
          </a:stretch>
        </p:blipFill>
        <p:spPr bwMode="auto">
          <a:xfrm rot="20873640" flipH="1">
            <a:off x="8342313" y="2066925"/>
            <a:ext cx="492125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0" name="Picture 16" descr="未标题-1"/>
          <p:cNvPicPr>
            <a:picLocks noChangeAspect="1" noChangeArrowheads="1"/>
          </p:cNvPicPr>
          <p:nvPr userDrawn="1"/>
        </p:nvPicPr>
        <p:blipFill>
          <a:blip r:embed="rId18" cstate="email"/>
          <a:srcRect/>
          <a:stretch>
            <a:fillRect/>
          </a:stretch>
        </p:blipFill>
        <p:spPr bwMode="auto">
          <a:xfrm rot="20873640" flipH="1">
            <a:off x="8329613" y="1751013"/>
            <a:ext cx="287337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2" name="Picture 18" descr="未标题-1"/>
          <p:cNvPicPr>
            <a:picLocks noChangeAspect="1" noChangeArrowheads="1"/>
          </p:cNvPicPr>
          <p:nvPr userDrawn="1"/>
        </p:nvPicPr>
        <p:blipFill>
          <a:blip r:embed="rId19" cstate="email"/>
          <a:srcRect/>
          <a:stretch>
            <a:fillRect/>
          </a:stretch>
        </p:blipFill>
        <p:spPr bwMode="auto">
          <a:xfrm rot="7475063">
            <a:off x="326232" y="699294"/>
            <a:ext cx="671512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3" name="Picture 19" descr="未标题-1"/>
          <p:cNvPicPr>
            <a:picLocks noChangeAspect="1" noChangeArrowheads="1"/>
          </p:cNvPicPr>
          <p:nvPr userDrawn="1"/>
        </p:nvPicPr>
        <p:blipFill>
          <a:blip r:embed="rId20" cstate="email"/>
          <a:srcRect/>
          <a:stretch>
            <a:fillRect/>
          </a:stretch>
        </p:blipFill>
        <p:spPr bwMode="auto">
          <a:xfrm rot="447492">
            <a:off x="395288" y="1035050"/>
            <a:ext cx="350837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4" name="Picture 20" descr="未标题-1"/>
          <p:cNvPicPr>
            <a:picLocks noChangeAspect="1" noChangeArrowheads="1"/>
          </p:cNvPicPr>
          <p:nvPr userDrawn="1"/>
        </p:nvPicPr>
        <p:blipFill>
          <a:blip r:embed="rId21" cstate="email"/>
          <a:srcRect/>
          <a:stretch>
            <a:fillRect/>
          </a:stretch>
        </p:blipFill>
        <p:spPr bwMode="auto">
          <a:xfrm rot="16634938" flipH="1">
            <a:off x="908050" y="604838"/>
            <a:ext cx="3206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5" name="Picture 21" descr="未标题-1"/>
          <p:cNvPicPr>
            <a:picLocks noChangeAspect="1" noChangeArrowheads="1"/>
          </p:cNvPicPr>
          <p:nvPr userDrawn="1"/>
        </p:nvPicPr>
        <p:blipFill>
          <a:blip r:embed="rId22" cstate="email"/>
          <a:srcRect/>
          <a:stretch>
            <a:fillRect/>
          </a:stretch>
        </p:blipFill>
        <p:spPr bwMode="auto">
          <a:xfrm rot="5454909" flipH="1">
            <a:off x="1474787" y="561976"/>
            <a:ext cx="22542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 tmFilter="0, 0; .2, .5; .8, .5; 1, 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500" autoRev="1" fill="hold"/>
                                        <p:tgtEl>
                                          <p:spTgt spid="10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26" presetClass="emph" presetSubtype="0" repeatCount="indefinite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 tmFilter="0, 0; .2, .5; .8, .5; 1, 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500" autoRev="1" fill="hold"/>
                                        <p:tgtEl>
                                          <p:spTgt spid="10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6" presetClass="emph" presetSubtype="0" repeatCount="indefinite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 tmFilter="0, 0; .2, .5; .8, .5; 1, 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500" autoRev="1" fill="hold"/>
                                        <p:tgtEl>
                                          <p:spTgt spid="10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 tmFilter="0, 0; .2, .5; .8, .5; 1, 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500" autoRev="1" fill="hold"/>
                                        <p:tgtEl>
                                          <p:spTgt spid="10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 tmFilter="0, 0; .2, .5; .8, .5; 1, 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500" autoRev="1" fill="hold"/>
                                        <p:tgtEl>
                                          <p:spTgt spid="10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6" presetClass="emph" presetSubtype="0" repeatCount="indefinite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 tmFilter="0, 0; .2, .5; .8, .5; 1, 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500" autoRev="1" fill="hold"/>
                                        <p:tgtEl>
                                          <p:spTgt spid="10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 tmFilter="0, 0; .2, .5; .8, .5; 1, 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500" autoRev="1" fill="hold"/>
                                        <p:tgtEl>
                                          <p:spTgt spid="10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1000" tmFilter="0, 0; .2, .5; .8, .5; 1, 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500" autoRev="1" fill="hold"/>
                                        <p:tgtEl>
                                          <p:spTgt spid="10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6" presetClass="emph" presetSubtype="0" repeatCount="indefinite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 tmFilter="0, 0; .2, .5; .8, .5; 1, 0"/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500" autoRev="1" fill="hold"/>
                                        <p:tgtEl>
                                          <p:spTgt spid="10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29.emf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26.emf"/><Relationship Id="rId12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28.emf"/><Relationship Id="rId5" Type="http://schemas.openxmlformats.org/officeDocument/2006/relationships/image" Target="../media/image25.e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27.e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30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5.bin"/><Relationship Id="rId9" Type="http://schemas.openxmlformats.org/officeDocument/2006/relationships/image" Target="../media/image3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5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4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6.bin"/><Relationship Id="rId4" Type="http://schemas.openxmlformats.org/officeDocument/2006/relationships/image" Target="../media/image18.png"/><Relationship Id="rId9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21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20.e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2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-6626" y="840837"/>
            <a:ext cx="9144000" cy="230425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eaLnBrk="1" hangingPunct="1">
              <a:lnSpc>
                <a:spcPct val="150000"/>
              </a:lnSpc>
            </a:pPr>
            <a:r>
              <a:rPr lang="en-US" altLang="zh-CN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5.2 </a:t>
            </a:r>
            <a:r>
              <a:rPr lang="zh-CN" altLang="en-US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反比例函数</a:t>
            </a:r>
            <a:r>
              <a:rPr lang="zh-CN" altLang="en-US" sz="4000" b="1" dirty="0" smtClean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zh-CN" altLang="en-US" sz="4000" b="1" dirty="0" smtClean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4000" b="1" dirty="0" smtClean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4000" b="1" dirty="0" smtClean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4000" b="1" dirty="0" smtClean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课时</a:t>
            </a:r>
          </a:p>
        </p:txBody>
      </p:sp>
      <p:pic>
        <p:nvPicPr>
          <p:cNvPr id="7171" name="Picture 5" descr="200412210553657905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3848" y="3125431"/>
            <a:ext cx="2679700" cy="280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0" y="6093296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900113" y="2133600"/>
            <a:ext cx="6769100" cy="168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200000"/>
              </a:lnSpc>
              <a:spcBef>
                <a:spcPct val="20000"/>
              </a:spcBef>
            </a:pPr>
            <a:r>
              <a:rPr lang="en-US" altLang="zh-CN" sz="2800" b="1" dirty="0">
                <a:solidFill>
                  <a:schemeClr val="tx1"/>
                </a:solidFill>
              </a:rPr>
              <a:t>       </a:t>
            </a:r>
            <a:r>
              <a:rPr lang="zh-CN" altLang="en-US" sz="2800" b="1" dirty="0">
                <a:solidFill>
                  <a:schemeClr val="tx1"/>
                </a:solidFill>
              </a:rPr>
              <a:t>求反比例函数的解析式只需要找到</a:t>
            </a:r>
            <a:r>
              <a:rPr lang="zh-CN" altLang="en-US" sz="2800" b="1" dirty="0">
                <a:solidFill>
                  <a:srgbClr val="0000FF"/>
                </a:solidFill>
              </a:rPr>
              <a:t>一个点</a:t>
            </a:r>
            <a:r>
              <a:rPr lang="zh-CN" altLang="en-US" sz="2800" b="1" dirty="0">
                <a:solidFill>
                  <a:schemeClr val="tx1"/>
                </a:solidFill>
              </a:rPr>
              <a:t>带入解析式就可以求出</a:t>
            </a:r>
            <a:r>
              <a:rPr lang="en-US" altLang="zh-CN" sz="2800" b="1" dirty="0">
                <a:solidFill>
                  <a:schemeClr val="tx1"/>
                </a:solidFill>
                <a:latin typeface="EU-BX" pitchFamily="65" charset="-122"/>
                <a:ea typeface="EU-BX" pitchFamily="65" charset="-122"/>
              </a:rPr>
              <a:t>k</a:t>
            </a:r>
            <a:r>
              <a:rPr lang="zh-CN" altLang="en-US" sz="2800" b="1" dirty="0">
                <a:solidFill>
                  <a:schemeClr val="tx1"/>
                </a:solidFill>
              </a:rPr>
              <a:t>值</a:t>
            </a:r>
            <a:r>
              <a:rPr lang="en-US" altLang="zh-CN" sz="2800" b="1" dirty="0" smtClean="0">
                <a:solidFill>
                  <a:schemeClr val="tx1"/>
                </a:solidFill>
              </a:rPr>
              <a:t>.</a:t>
            </a:r>
            <a:endParaRPr lang="zh-CN" altLang="en-US" sz="2800" b="1" dirty="0">
              <a:solidFill>
                <a:schemeClr val="tx1"/>
              </a:solidFill>
            </a:endParaRPr>
          </a:p>
        </p:txBody>
      </p:sp>
      <p:pic>
        <p:nvPicPr>
          <p:cNvPr id="13315" name="Picture 3" descr="图片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55650" y="1196975"/>
            <a:ext cx="2447925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4"/>
          <p:cNvSpPr txBox="1">
            <a:spLocks noChangeArrowheads="1"/>
          </p:cNvSpPr>
          <p:nvPr/>
        </p:nvSpPr>
        <p:spPr bwMode="auto">
          <a:xfrm>
            <a:off x="1219200" y="1981200"/>
            <a:ext cx="8305800" cy="216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2800" b="1" dirty="0">
                <a:solidFill>
                  <a:schemeClr val="tx1"/>
                </a:solidFill>
                <a:latin typeface="宋体" panose="02010600030101010101" pitchFamily="2" charset="-122"/>
              </a:rPr>
              <a:t>1.</a:t>
            </a:r>
            <a:r>
              <a:rPr lang="zh-CN" altLang="en-US" sz="2800" b="1" dirty="0">
                <a:solidFill>
                  <a:schemeClr val="tx1"/>
                </a:solidFill>
                <a:latin typeface="宋体" panose="02010600030101010101" pitchFamily="2" charset="-122"/>
              </a:rPr>
              <a:t>若函数</a:t>
            </a:r>
            <a:r>
              <a:rPr lang="en-US" altLang="zh-CN" sz="2800" b="1" dirty="0">
                <a:solidFill>
                  <a:schemeClr val="tx1"/>
                </a:solidFill>
                <a:latin typeface="EU-BX" pitchFamily="65" charset="-122"/>
                <a:ea typeface="EU-BX" pitchFamily="65" charset="-122"/>
              </a:rPr>
              <a:t>y</a:t>
            </a:r>
            <a:r>
              <a:rPr lang="en-US" altLang="zh-CN" sz="3600" b="1" dirty="0">
                <a:solidFill>
                  <a:schemeClr val="tx1"/>
                </a:solidFill>
                <a:latin typeface="宋体" panose="02010600030101010101" pitchFamily="2" charset="-122"/>
              </a:rPr>
              <a:t>=</a:t>
            </a:r>
            <a:r>
              <a:rPr lang="en-US" altLang="zh-CN" sz="2800" b="1" dirty="0">
                <a:solidFill>
                  <a:schemeClr val="tx1"/>
                </a:solidFill>
                <a:latin typeface="宋体" panose="02010600030101010101" pitchFamily="2" charset="-122"/>
              </a:rPr>
              <a:t>2</a:t>
            </a:r>
            <a:r>
              <a:rPr lang="en-US" altLang="zh-CN" sz="2800" b="1" dirty="0">
                <a:solidFill>
                  <a:schemeClr val="tx1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3600" b="1" dirty="0">
                <a:solidFill>
                  <a:schemeClr val="tx1"/>
                </a:solidFill>
                <a:latin typeface="宋体" panose="02010600030101010101" pitchFamily="2" charset="-122"/>
              </a:rPr>
              <a:t>   </a:t>
            </a:r>
            <a:r>
              <a:rPr lang="zh-CN" altLang="en-US" sz="2800" b="1" dirty="0">
                <a:solidFill>
                  <a:schemeClr val="tx1"/>
                </a:solidFill>
                <a:latin typeface="宋体" panose="02010600030101010101" pitchFamily="2" charset="-122"/>
              </a:rPr>
              <a:t>是反比例函数，</a:t>
            </a:r>
            <a:endParaRPr lang="en-US" sz="2800" b="1" dirty="0">
              <a:solidFill>
                <a:schemeClr val="tx1"/>
              </a:solidFill>
              <a:latin typeface="宋体" panose="02010600030101010101" pitchFamily="2" charset="-122"/>
            </a:endParaRPr>
          </a:p>
          <a:p>
            <a:pPr algn="l" eaLnBrk="1" hangingPunct="1"/>
            <a:r>
              <a:rPr lang="zh-CN" altLang="en-US" sz="2800" b="1" dirty="0">
                <a:solidFill>
                  <a:schemeClr val="tx1"/>
                </a:solidFill>
                <a:latin typeface="宋体" panose="02010600030101010101" pitchFamily="2" charset="-122"/>
              </a:rPr>
              <a:t>则</a:t>
            </a:r>
            <a:r>
              <a:rPr lang="en-US" altLang="zh-CN" sz="2800" b="1" dirty="0">
                <a:solidFill>
                  <a:schemeClr val="tx1"/>
                </a:solidFill>
                <a:latin typeface="EU-BX" pitchFamily="65" charset="-122"/>
                <a:ea typeface="EU-BX" pitchFamily="65" charset="-122"/>
              </a:rPr>
              <a:t>n</a:t>
            </a:r>
            <a:r>
              <a:rPr lang="en-US" altLang="zh-CN" sz="2800" b="1" dirty="0">
                <a:solidFill>
                  <a:schemeClr val="tx1"/>
                </a:solidFill>
                <a:latin typeface="宋体" panose="02010600030101010101" pitchFamily="2" charset="-122"/>
              </a:rPr>
              <a:t>=</a:t>
            </a:r>
            <a:r>
              <a:rPr lang="en-US" altLang="zh-CN" sz="3600" b="1" dirty="0">
                <a:solidFill>
                  <a:schemeClr val="tx1"/>
                </a:solidFill>
                <a:latin typeface="宋体" panose="02010600030101010101" pitchFamily="2" charset="-122"/>
              </a:rPr>
              <a:t>_____</a:t>
            </a:r>
            <a:r>
              <a:rPr lang="en-US" altLang="zh-CN" sz="2800" b="1" dirty="0">
                <a:solidFill>
                  <a:schemeClr val="tx1"/>
                </a:solidFill>
                <a:latin typeface="宋体" panose="02010600030101010101" pitchFamily="2" charset="-122"/>
              </a:rPr>
              <a:t>;</a:t>
            </a:r>
          </a:p>
          <a:p>
            <a:pPr algn="l" eaLnBrk="1" hangingPunct="1"/>
            <a:r>
              <a:rPr lang="en-US" altLang="zh-CN" sz="2800" b="1" dirty="0">
                <a:solidFill>
                  <a:srgbClr val="002060"/>
                </a:solidFill>
                <a:latin typeface="宋体" panose="02010600030101010101" pitchFamily="2" charset="-122"/>
              </a:rPr>
              <a:t>2.</a:t>
            </a:r>
            <a:r>
              <a:rPr lang="zh-CN" altLang="en-US" sz="2800" b="1" dirty="0">
                <a:solidFill>
                  <a:schemeClr val="tx1"/>
                </a:solidFill>
                <a:latin typeface="宋体" panose="02010600030101010101" pitchFamily="2" charset="-122"/>
              </a:rPr>
              <a:t>若函数</a:t>
            </a:r>
            <a:r>
              <a:rPr lang="en-US" altLang="zh-CN" sz="2800" b="1" dirty="0">
                <a:solidFill>
                  <a:schemeClr val="tx1"/>
                </a:solidFill>
                <a:latin typeface="EU-BX" pitchFamily="65" charset="-122"/>
                <a:ea typeface="EU-BX" pitchFamily="65" charset="-122"/>
              </a:rPr>
              <a:t>y</a:t>
            </a:r>
            <a:r>
              <a:rPr lang="en-US" altLang="zh-CN" sz="3600" b="1" dirty="0">
                <a:solidFill>
                  <a:schemeClr val="tx1"/>
                </a:solidFill>
                <a:latin typeface="宋体" panose="02010600030101010101" pitchFamily="2" charset="-122"/>
              </a:rPr>
              <a:t>=</a:t>
            </a:r>
            <a:r>
              <a:rPr lang="en-US" altLang="zh-CN" sz="3200" b="1" dirty="0">
                <a:solidFill>
                  <a:schemeClr val="tx1"/>
                </a:solidFill>
                <a:latin typeface="宋体" panose="02010600030101010101" pitchFamily="2" charset="-122"/>
              </a:rPr>
              <a:t>(</a:t>
            </a:r>
            <a:r>
              <a:rPr lang="en-US" altLang="zh-CN" sz="2800" b="1" dirty="0">
                <a:solidFill>
                  <a:schemeClr val="tx1"/>
                </a:solidFill>
                <a:latin typeface="EU-BX" pitchFamily="65" charset="-122"/>
                <a:ea typeface="EU-BX" pitchFamily="65" charset="-122"/>
              </a:rPr>
              <a:t>m</a:t>
            </a:r>
            <a:r>
              <a:rPr lang="en-US" altLang="zh-CN" sz="2400" b="1" dirty="0">
                <a:solidFill>
                  <a:schemeClr val="tx1"/>
                </a:solidFill>
                <a:latin typeface="宋体" panose="02010600030101010101" pitchFamily="2" charset="-122"/>
              </a:rPr>
              <a:t>+3</a:t>
            </a:r>
            <a:r>
              <a:rPr lang="en-US" altLang="zh-CN" sz="3200" b="1" dirty="0">
                <a:solidFill>
                  <a:schemeClr val="tx1"/>
                </a:solidFill>
                <a:latin typeface="宋体" panose="02010600030101010101" pitchFamily="2" charset="-122"/>
              </a:rPr>
              <a:t>)</a:t>
            </a:r>
            <a:r>
              <a:rPr lang="en-US" altLang="zh-CN" sz="2800" b="1" dirty="0">
                <a:solidFill>
                  <a:schemeClr val="tx1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3600" b="1" dirty="0">
                <a:solidFill>
                  <a:schemeClr val="tx1"/>
                </a:solidFill>
                <a:latin typeface="宋体" panose="02010600030101010101" pitchFamily="2" charset="-122"/>
              </a:rPr>
              <a:t>    </a:t>
            </a:r>
            <a:r>
              <a:rPr lang="zh-CN" altLang="en-US" sz="2800" b="1" dirty="0">
                <a:solidFill>
                  <a:schemeClr val="tx1"/>
                </a:solidFill>
                <a:latin typeface="宋体" panose="02010600030101010101" pitchFamily="2" charset="-122"/>
              </a:rPr>
              <a:t>是反比例函数，</a:t>
            </a:r>
            <a:endParaRPr lang="en-US" sz="2800" b="1" dirty="0">
              <a:solidFill>
                <a:schemeClr val="tx1"/>
              </a:solidFill>
              <a:latin typeface="宋体" panose="02010600030101010101" pitchFamily="2" charset="-122"/>
            </a:endParaRPr>
          </a:p>
          <a:p>
            <a:pPr algn="l" eaLnBrk="1" hangingPunct="1"/>
            <a:r>
              <a:rPr lang="zh-CN" altLang="en-US" sz="2800" b="1" dirty="0">
                <a:solidFill>
                  <a:schemeClr val="tx1"/>
                </a:solidFill>
                <a:latin typeface="宋体" panose="02010600030101010101" pitchFamily="2" charset="-122"/>
              </a:rPr>
              <a:t>则</a:t>
            </a:r>
            <a:r>
              <a:rPr lang="en-US" altLang="zh-CN" sz="2800" b="1" dirty="0">
                <a:solidFill>
                  <a:schemeClr val="tx1"/>
                </a:solidFill>
                <a:latin typeface="EU-BX" pitchFamily="65" charset="-122"/>
                <a:ea typeface="EU-BX" pitchFamily="65" charset="-122"/>
              </a:rPr>
              <a:t>m</a:t>
            </a:r>
            <a:r>
              <a:rPr lang="en-US" altLang="zh-CN" sz="2800" b="1" dirty="0">
                <a:solidFill>
                  <a:schemeClr val="tx1"/>
                </a:solidFill>
                <a:latin typeface="宋体" panose="02010600030101010101" pitchFamily="2" charset="-122"/>
              </a:rPr>
              <a:t>=_____;</a:t>
            </a:r>
          </a:p>
        </p:txBody>
      </p:sp>
      <p:sp>
        <p:nvSpPr>
          <p:cNvPr id="14339" name="TextBox 5"/>
          <p:cNvSpPr txBox="1">
            <a:spLocks noChangeArrowheads="1"/>
          </p:cNvSpPr>
          <p:nvPr/>
        </p:nvSpPr>
        <p:spPr bwMode="auto">
          <a:xfrm>
            <a:off x="3419475" y="1916113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2400" b="1">
                <a:solidFill>
                  <a:schemeClr val="tx1"/>
                </a:solidFill>
                <a:latin typeface="EU-BX" pitchFamily="65" charset="-122"/>
                <a:ea typeface="EU-BX" pitchFamily="65" charset="-122"/>
              </a:rPr>
              <a:t>n</a:t>
            </a:r>
            <a:r>
              <a:rPr lang="en-US" altLang="zh-CN" sz="2400" b="1">
                <a:solidFill>
                  <a:schemeClr val="tx1"/>
                </a:solidFill>
              </a:rPr>
              <a:t>-</a:t>
            </a:r>
            <a:r>
              <a:rPr lang="en-US" altLang="zh-CN" sz="2000" b="1">
                <a:solidFill>
                  <a:schemeClr val="tx1"/>
                </a:solidFill>
                <a:latin typeface="宋体" panose="02010600030101010101" pitchFamily="2" charset="-122"/>
              </a:rPr>
              <a:t>1</a:t>
            </a:r>
          </a:p>
        </p:txBody>
      </p:sp>
      <p:sp>
        <p:nvSpPr>
          <p:cNvPr id="14340" name="TextBox 6"/>
          <p:cNvSpPr txBox="1">
            <a:spLocks noChangeArrowheads="1"/>
          </p:cNvSpPr>
          <p:nvPr/>
        </p:nvSpPr>
        <p:spPr bwMode="auto">
          <a:xfrm>
            <a:off x="4211638" y="3068638"/>
            <a:ext cx="83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2400">
                <a:solidFill>
                  <a:schemeClr val="tx1"/>
                </a:solidFill>
              </a:rPr>
              <a:t>l</a:t>
            </a:r>
            <a:r>
              <a:rPr lang="en-US" altLang="zh-CN" sz="2400">
                <a:solidFill>
                  <a:schemeClr val="tx1"/>
                </a:solidFill>
                <a:latin typeface="EU-BX" pitchFamily="65" charset="-122"/>
                <a:ea typeface="EU-BX" pitchFamily="65" charset="-122"/>
              </a:rPr>
              <a:t>m</a:t>
            </a:r>
            <a:r>
              <a:rPr lang="en-US" altLang="zh-CN" sz="2400">
                <a:solidFill>
                  <a:schemeClr val="tx1"/>
                </a:solidFill>
              </a:rPr>
              <a:t>l-</a:t>
            </a:r>
            <a:r>
              <a:rPr lang="en-US" altLang="zh-CN" sz="2000">
                <a:solidFill>
                  <a:schemeClr val="tx1"/>
                </a:solidFill>
                <a:latin typeface="宋体" panose="02010600030101010101" pitchFamily="2" charset="-122"/>
              </a:rPr>
              <a:t>4</a:t>
            </a:r>
          </a:p>
        </p:txBody>
      </p:sp>
      <p:sp>
        <p:nvSpPr>
          <p:cNvPr id="47109" name="TextBox 11"/>
          <p:cNvSpPr txBox="1">
            <a:spLocks noChangeArrowheads="1"/>
          </p:cNvSpPr>
          <p:nvPr/>
        </p:nvSpPr>
        <p:spPr bwMode="auto">
          <a:xfrm>
            <a:off x="2195513" y="2636838"/>
            <a:ext cx="1066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0</a:t>
            </a:r>
          </a:p>
        </p:txBody>
      </p:sp>
      <p:sp>
        <p:nvSpPr>
          <p:cNvPr id="47110" name="TextBox 13"/>
          <p:cNvSpPr txBox="1">
            <a:spLocks noChangeArrowheads="1"/>
          </p:cNvSpPr>
          <p:nvPr/>
        </p:nvSpPr>
        <p:spPr bwMode="auto">
          <a:xfrm>
            <a:off x="2339975" y="3644900"/>
            <a:ext cx="83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3</a:t>
            </a:r>
          </a:p>
        </p:txBody>
      </p:sp>
      <p:pic>
        <p:nvPicPr>
          <p:cNvPr id="14343" name="Picture 10" descr="图片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8313" y="692150"/>
            <a:ext cx="3336925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9" grpId="0" autoUpdateAnimBg="0"/>
      <p:bldP spid="4711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/>
        </p:nvSpPr>
        <p:spPr bwMode="auto">
          <a:xfrm>
            <a:off x="457200" y="3352800"/>
            <a:ext cx="6705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0" hangingPunct="0">
              <a:buClr>
                <a:schemeClr val="tx2"/>
              </a:buClr>
              <a:buSzPct val="100000"/>
              <a:buFont typeface="Wingdings" panose="05000000000000000000" pitchFamily="2" charset="2"/>
              <a:buNone/>
            </a:pPr>
            <a:r>
              <a:rPr lang="en-US" altLang="zh-CN" sz="2800" b="1" dirty="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(1)</a:t>
            </a:r>
            <a:r>
              <a:rPr lang="zh-CN" altLang="en-US" sz="2800" b="1" dirty="0">
                <a:solidFill>
                  <a:schemeClr val="tx1"/>
                </a:solidFill>
                <a:latin typeface="宋体" panose="02010600030101010101" pitchFamily="2" charset="-122"/>
              </a:rPr>
              <a:t>写出这个反比例函数的表达式</a:t>
            </a:r>
            <a:r>
              <a:rPr lang="en-US" altLang="zh-CN" sz="2800" b="1" dirty="0">
                <a:solidFill>
                  <a:schemeClr val="tx1"/>
                </a:solidFill>
                <a:latin typeface="宋体" panose="02010600030101010101" pitchFamily="2" charset="-122"/>
              </a:rPr>
              <a:t>;</a:t>
            </a:r>
            <a:endParaRPr lang="en-US" altLang="zh-CN" sz="2800" b="1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/>
        </p:nvSpPr>
        <p:spPr bwMode="auto">
          <a:xfrm>
            <a:off x="304800" y="3886200"/>
            <a:ext cx="502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0" hangingPunct="0">
              <a:buClr>
                <a:schemeClr val="tx2"/>
              </a:buClr>
              <a:buSzPct val="100000"/>
              <a:buFont typeface="Wingdings" panose="05000000000000000000" pitchFamily="2" charset="2"/>
              <a:buNone/>
            </a:pP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 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解</a:t>
            </a:r>
            <a:r>
              <a:rPr lang="en-US" altLang="zh-CN" sz="2800" b="1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:</a:t>
            </a:r>
            <a:r>
              <a:rPr lang="en-US" altLang="zh-CN" sz="2800" b="1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∵</a:t>
            </a:r>
            <a:r>
              <a:rPr lang="en-US" altLang="zh-CN" sz="2000">
                <a:solidFill>
                  <a:srgbClr val="0000FF"/>
                </a:solidFill>
              </a:rPr>
              <a:t>∵ </a:t>
            </a:r>
            <a:r>
              <a:rPr lang="en-US" altLang="zh-CN" sz="2800" b="1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y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是</a:t>
            </a:r>
            <a:r>
              <a:rPr lang="en-US" altLang="zh-CN" sz="2800" b="1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的反比例函数</a:t>
            </a:r>
            <a:r>
              <a:rPr lang="en-US" altLang="zh-CN" sz="280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/>
        </p:nvSpPr>
        <p:spPr bwMode="auto">
          <a:xfrm>
            <a:off x="609600" y="5791200"/>
            <a:ext cx="6553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0" hangingPunct="0">
              <a:buClr>
                <a:schemeClr val="tx2"/>
              </a:buClr>
              <a:buSzPct val="100000"/>
              <a:buFont typeface="Wingdings" panose="05000000000000000000" pitchFamily="2" charset="2"/>
              <a:buNone/>
            </a:pPr>
            <a:r>
              <a:rPr lang="en-US" altLang="zh-CN" sz="2800" b="1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(2)</a:t>
            </a:r>
            <a:r>
              <a:rPr lang="zh-CN" altLang="en-US" sz="2800" b="1">
                <a:solidFill>
                  <a:schemeClr val="tx1"/>
                </a:solidFill>
                <a:latin typeface="宋体" panose="02010600030101010101" pitchFamily="2" charset="-122"/>
              </a:rPr>
              <a:t>根据函数表达式完成上表</a:t>
            </a:r>
            <a:r>
              <a:rPr lang="en-US" altLang="zh-CN" sz="2800" b="1">
                <a:solidFill>
                  <a:schemeClr val="tx1"/>
                </a:solidFill>
                <a:latin typeface="宋体" panose="02010600030101010101" pitchFamily="2" charset="-122"/>
              </a:rPr>
              <a:t>.</a:t>
            </a:r>
            <a:endParaRPr lang="en-US" altLang="zh-CN" sz="2800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graphicFrame>
        <p:nvGraphicFramePr>
          <p:cNvPr id="48133" name="Object 5"/>
          <p:cNvGraphicFramePr>
            <a:graphicFrameLocks noChangeAspect="1"/>
          </p:cNvGraphicFramePr>
          <p:nvPr/>
        </p:nvGraphicFramePr>
        <p:xfrm>
          <a:off x="5003800" y="3644900"/>
          <a:ext cx="1371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1" r:id="rId4" imgW="749300" imgH="520700" progId="Equation.3">
                  <p:embed/>
                </p:oleObj>
              </mc:Choice>
              <mc:Fallback>
                <p:oleObj r:id="rId4" imgW="749300" imgH="5207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3644900"/>
                        <a:ext cx="13716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4" name="Object 6"/>
          <p:cNvGraphicFramePr>
            <a:graphicFrameLocks noChangeAspect="1"/>
          </p:cNvGraphicFramePr>
          <p:nvPr/>
        </p:nvGraphicFramePr>
        <p:xfrm>
          <a:off x="1476375" y="5300663"/>
          <a:ext cx="13684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2" name="公式" r:id="rId6" imgW="825500" imgH="266700" progId="Equation.3">
                  <p:embed/>
                </p:oleObj>
              </mc:Choice>
              <mc:Fallback>
                <p:oleObj name="公式" r:id="rId6" imgW="825500" imgH="2667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5300663"/>
                        <a:ext cx="136842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5" name="Object 7"/>
          <p:cNvGraphicFramePr>
            <a:graphicFrameLocks noChangeAspect="1"/>
          </p:cNvGraphicFramePr>
          <p:nvPr/>
        </p:nvGraphicFramePr>
        <p:xfrm>
          <a:off x="3484563" y="5013325"/>
          <a:ext cx="1447800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3" r:id="rId8" imgW="876300" imgH="520700" progId="Equation.3">
                  <p:embed/>
                </p:oleObj>
              </mc:Choice>
              <mc:Fallback>
                <p:oleObj r:id="rId8" imgW="876300" imgH="5207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4563" y="5013325"/>
                        <a:ext cx="1447800" cy="90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3132138" y="2492375"/>
            <a:ext cx="533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5292725" y="2492375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-4</a:t>
            </a:r>
          </a:p>
        </p:txBody>
      </p:sp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6588125" y="1773238"/>
            <a:ext cx="609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</a:p>
        </p:txBody>
      </p:sp>
      <p:graphicFrame>
        <p:nvGraphicFramePr>
          <p:cNvPr id="48189" name="Group 61"/>
          <p:cNvGraphicFramePr>
            <a:graphicFrameLocks noGrp="1"/>
          </p:cNvGraphicFramePr>
          <p:nvPr/>
        </p:nvGraphicFramePr>
        <p:xfrm>
          <a:off x="1476375" y="1700213"/>
          <a:ext cx="6048375" cy="1512887"/>
        </p:xfrm>
        <a:graphic>
          <a:graphicData uri="http://schemas.openxmlformats.org/drawingml/2006/table">
            <a:tbl>
              <a:tblPr/>
              <a:tblGrid>
                <a:gridCol w="1209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5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4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9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9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0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U-BX" pitchFamily="65" charset="-122"/>
                          <a:ea typeface="EU-BX" pitchFamily="65" charset="-122"/>
                        </a:rPr>
                        <a:t>    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U-BX" pitchFamily="65" charset="-122"/>
                          <a:ea typeface="EU-BX" pitchFamily="65" charset="-122"/>
                        </a:rPr>
                        <a:t>x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26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U-BX" pitchFamily="65" charset="-122"/>
                          <a:ea typeface="EU-BX" pitchFamily="65" charset="-122"/>
                        </a:rPr>
                        <a:t>     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</a:t>
                      </a: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　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 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129" name="Text Box 35"/>
          <p:cNvSpPr txBox="1">
            <a:spLocks noChangeArrowheads="1"/>
          </p:cNvSpPr>
          <p:nvPr/>
        </p:nvSpPr>
        <p:spPr bwMode="auto">
          <a:xfrm>
            <a:off x="107157" y="908720"/>
            <a:ext cx="86407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solidFill>
                  <a:schemeClr val="tx1"/>
                </a:solidFill>
                <a:ea typeface="EU-BX" pitchFamily="65" charset="-122"/>
              </a:rPr>
              <a:t>3</a:t>
            </a:r>
            <a:r>
              <a:rPr lang="en-US" altLang="zh-CN" sz="2800" b="1" dirty="0">
                <a:solidFill>
                  <a:schemeClr val="tx1"/>
                </a:solidFill>
                <a:latin typeface="EU-BX" pitchFamily="65" charset="-122"/>
                <a:ea typeface="EU-BX" pitchFamily="65" charset="-122"/>
              </a:rPr>
              <a:t>.y</a:t>
            </a:r>
            <a:r>
              <a:rPr lang="zh-CN" altLang="en-US" sz="2800" b="1" dirty="0">
                <a:solidFill>
                  <a:schemeClr val="tx1"/>
                </a:solidFill>
                <a:ea typeface="EU-BX" pitchFamily="65" charset="-122"/>
              </a:rPr>
              <a:t>是</a:t>
            </a:r>
            <a:r>
              <a:rPr lang="en-US" altLang="zh-CN" sz="2800" b="1" dirty="0">
                <a:solidFill>
                  <a:schemeClr val="tx1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lang="zh-CN" altLang="en-US" sz="2800" b="1" dirty="0">
                <a:solidFill>
                  <a:schemeClr val="tx1"/>
                </a:solidFill>
                <a:ea typeface="EU-BX" pitchFamily="65" charset="-122"/>
              </a:rPr>
              <a:t>的反比例函数，下表给出了</a:t>
            </a:r>
            <a:r>
              <a:rPr lang="en-US" altLang="zh-CN" sz="2800" b="1" dirty="0">
                <a:solidFill>
                  <a:schemeClr val="tx1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lang="zh-CN" altLang="en-US" sz="2800" b="1" dirty="0">
                <a:solidFill>
                  <a:schemeClr val="tx1"/>
                </a:solidFill>
              </a:rPr>
              <a:t>与</a:t>
            </a:r>
            <a:r>
              <a:rPr lang="en-US" altLang="zh-CN" sz="2800" b="1" dirty="0">
                <a:solidFill>
                  <a:schemeClr val="tx1"/>
                </a:solidFill>
                <a:latin typeface="EU-BX" pitchFamily="65" charset="-122"/>
                <a:ea typeface="EU-BX" pitchFamily="65" charset="-122"/>
              </a:rPr>
              <a:t>y</a:t>
            </a:r>
            <a:r>
              <a:rPr lang="zh-CN" altLang="en-US" sz="2800" b="1" dirty="0">
                <a:solidFill>
                  <a:schemeClr val="tx1"/>
                </a:solidFill>
              </a:rPr>
              <a:t>的一些值</a:t>
            </a:r>
          </a:p>
        </p:txBody>
      </p:sp>
      <p:grpSp>
        <p:nvGrpSpPr>
          <p:cNvPr id="2" name="Group 36"/>
          <p:cNvGrpSpPr/>
          <p:nvPr/>
        </p:nvGrpSpPr>
        <p:grpSpPr bwMode="auto">
          <a:xfrm>
            <a:off x="827088" y="4365625"/>
            <a:ext cx="6408737" cy="792163"/>
            <a:chOff x="521" y="2750"/>
            <a:chExt cx="4037" cy="499"/>
          </a:xfrm>
        </p:grpSpPr>
        <p:sp>
          <p:nvSpPr>
            <p:cNvPr id="4148" name="Text Box 37"/>
            <p:cNvSpPr txBox="1">
              <a:spLocks noChangeArrowheads="1"/>
            </p:cNvSpPr>
            <p:nvPr/>
          </p:nvSpPr>
          <p:spPr bwMode="auto">
            <a:xfrm>
              <a:off x="521" y="2840"/>
              <a:ext cx="403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4400">
                  <a:solidFill>
                    <a:srgbClr val="CC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4400">
                  <a:solidFill>
                    <a:srgbClr val="CC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4400">
                  <a:solidFill>
                    <a:srgbClr val="CC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4400">
                  <a:solidFill>
                    <a:srgbClr val="CC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4400">
                  <a:solidFill>
                    <a:srgbClr val="CC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CC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CC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CC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CC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800" b="1">
                  <a:solidFill>
                    <a:srgbClr val="0000FF"/>
                  </a:solidFill>
                  <a:latin typeface="宋体" panose="02010600030101010101" pitchFamily="2" charset="-122"/>
                </a:rPr>
                <a:t>把 </a:t>
              </a:r>
              <a:r>
                <a:rPr lang="en-US" altLang="zh-CN" sz="2800" b="1">
                  <a:solidFill>
                    <a:srgbClr val="0000FF"/>
                  </a:solidFill>
                  <a:latin typeface="EU-BX" pitchFamily="65" charset="-122"/>
                  <a:ea typeface="EU-BX" pitchFamily="65" charset="-122"/>
                </a:rPr>
                <a:t>x</a:t>
              </a:r>
              <a:r>
                <a:rPr lang="zh-CN" altLang="en-US" sz="2800" b="1">
                  <a:solidFill>
                    <a:srgbClr val="0000FF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＝    </a:t>
              </a:r>
              <a:r>
                <a:rPr lang="zh-CN" altLang="en-US" sz="2800" b="1">
                  <a:solidFill>
                    <a:srgbClr val="0000FF"/>
                  </a:solidFill>
                  <a:latin typeface="隶书" panose="02010509060101010101" pitchFamily="49" charset="-122"/>
                  <a:ea typeface="EU-BX" pitchFamily="65" charset="-122"/>
                </a:rPr>
                <a:t>，</a:t>
              </a:r>
              <a:r>
                <a:rPr lang="en-US" altLang="zh-CN" sz="2800" b="1">
                  <a:solidFill>
                    <a:srgbClr val="0000FF"/>
                  </a:solidFill>
                  <a:latin typeface="EU-BX" pitchFamily="65" charset="-122"/>
                  <a:ea typeface="EU-BX" pitchFamily="65" charset="-122"/>
                </a:rPr>
                <a:t>y</a:t>
              </a:r>
              <a:r>
                <a:rPr lang="zh-CN" altLang="en-US" sz="2800" b="1">
                  <a:solidFill>
                    <a:srgbClr val="0000FF"/>
                  </a:solidFill>
                  <a:latin typeface="宋体" panose="02010600030101010101" pitchFamily="2" charset="-122"/>
                </a:rPr>
                <a:t>＝</a:t>
              </a:r>
              <a:r>
                <a:rPr lang="zh-CN" altLang="en-US" sz="2400" b="1">
                  <a:solidFill>
                    <a:srgbClr val="0000FF"/>
                  </a:solidFill>
                  <a:latin typeface="宋体" panose="02010600030101010101" pitchFamily="2" charset="-122"/>
                </a:rPr>
                <a:t>４</a:t>
              </a:r>
              <a:r>
                <a:rPr lang="zh-CN" altLang="en-US" sz="2800" b="1">
                  <a:solidFill>
                    <a:srgbClr val="0000FF"/>
                  </a:solidFill>
                  <a:latin typeface="宋体" panose="02010600030101010101" pitchFamily="2" charset="-122"/>
                </a:rPr>
                <a:t>带入上式得：</a:t>
              </a:r>
            </a:p>
          </p:txBody>
        </p:sp>
        <p:graphicFrame>
          <p:nvGraphicFramePr>
            <p:cNvPr id="4102" name="Object 38"/>
            <p:cNvGraphicFramePr>
              <a:graphicFrameLocks noChangeAspect="1"/>
            </p:cNvGraphicFramePr>
            <p:nvPr/>
          </p:nvGraphicFramePr>
          <p:xfrm>
            <a:off x="1519" y="2750"/>
            <a:ext cx="322" cy="4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74" name="公式" r:id="rId10" imgW="342900" imgH="520700" progId="Equation.3">
                    <p:embed/>
                  </p:oleObj>
                </mc:Choice>
                <mc:Fallback>
                  <p:oleObj name="公式" r:id="rId10" imgW="342900" imgH="520700" progId="Equation.3">
                    <p:embed/>
                    <p:pic>
                      <p:nvPicPr>
                        <p:cNvPr id="0" name="Object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19" y="2750"/>
                          <a:ext cx="322" cy="4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8167" name="Object 39"/>
          <p:cNvGraphicFramePr>
            <a:graphicFrameLocks noChangeAspect="1"/>
          </p:cNvGraphicFramePr>
          <p:nvPr/>
        </p:nvGraphicFramePr>
        <p:xfrm>
          <a:off x="6732588" y="4365625"/>
          <a:ext cx="876300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5" name="公式" r:id="rId12" imgW="673100" imgH="774700" progId="Equation.3">
                  <p:embed/>
                </p:oleObj>
              </mc:Choice>
              <mc:Fallback>
                <p:oleObj name="公式" r:id="rId12" imgW="673100" imgH="774700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588" y="4365625"/>
                        <a:ext cx="876300" cy="100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131" name="Group 42"/>
          <p:cNvGrpSpPr>
            <a:grpSpLocks noChangeAspect="1"/>
          </p:cNvGrpSpPr>
          <p:nvPr/>
        </p:nvGrpSpPr>
        <p:grpSpPr bwMode="auto">
          <a:xfrm>
            <a:off x="2771775" y="1743075"/>
            <a:ext cx="681038" cy="569913"/>
            <a:chOff x="1746" y="1098"/>
            <a:chExt cx="429" cy="359"/>
          </a:xfrm>
        </p:grpSpPr>
        <p:sp>
          <p:nvSpPr>
            <p:cNvPr id="4145" name="AutoShape 41"/>
            <p:cNvSpPr>
              <a:spLocks noChangeAspect="1" noChangeArrowheads="1" noTextEdit="1"/>
            </p:cNvSpPr>
            <p:nvPr/>
          </p:nvSpPr>
          <p:spPr bwMode="auto">
            <a:xfrm>
              <a:off x="1746" y="1125"/>
              <a:ext cx="408" cy="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46" name="Rectangle 43"/>
            <p:cNvSpPr>
              <a:spLocks noChangeArrowheads="1"/>
            </p:cNvSpPr>
            <p:nvPr/>
          </p:nvSpPr>
          <p:spPr bwMode="auto">
            <a:xfrm>
              <a:off x="2063" y="1133"/>
              <a:ext cx="112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800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  <a:endParaRPr lang="en-US" altLang="zh-CN" sz="2800"/>
            </a:p>
          </p:txBody>
        </p:sp>
        <p:sp>
          <p:nvSpPr>
            <p:cNvPr id="4147" name="Rectangle 44"/>
            <p:cNvSpPr>
              <a:spLocks noChangeArrowheads="1"/>
            </p:cNvSpPr>
            <p:nvPr/>
          </p:nvSpPr>
          <p:spPr bwMode="auto">
            <a:xfrm>
              <a:off x="1901" y="1098"/>
              <a:ext cx="141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latin typeface="Symbol" panose="05050102010706020507" pitchFamily="18" charset="2"/>
                </a:rPr>
                <a:t>-</a:t>
              </a:r>
              <a:endParaRPr lang="en-US" altLang="zh-CN" sz="3200"/>
            </a:p>
          </p:txBody>
        </p:sp>
      </p:grpSp>
      <p:sp>
        <p:nvSpPr>
          <p:cNvPr id="4132" name="AutoShape 45"/>
          <p:cNvSpPr>
            <a:spLocks noChangeAspect="1" noChangeArrowheads="1" noTextEdit="1"/>
          </p:cNvSpPr>
          <p:nvPr/>
        </p:nvSpPr>
        <p:spPr bwMode="auto">
          <a:xfrm>
            <a:off x="4140200" y="1700213"/>
            <a:ext cx="511175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33" name="Line 47"/>
          <p:cNvSpPr>
            <a:spLocks noChangeShapeType="1"/>
          </p:cNvSpPr>
          <p:nvPr/>
        </p:nvSpPr>
        <p:spPr bwMode="auto">
          <a:xfrm>
            <a:off x="4411663" y="2109788"/>
            <a:ext cx="18573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34" name="Rectangle 48"/>
          <p:cNvSpPr>
            <a:spLocks noChangeArrowheads="1"/>
          </p:cNvSpPr>
          <p:nvPr/>
        </p:nvSpPr>
        <p:spPr bwMode="auto">
          <a:xfrm>
            <a:off x="4427538" y="2133600"/>
            <a:ext cx="127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endParaRPr lang="en-US" altLang="zh-CN" sz="2000" b="1"/>
          </a:p>
        </p:txBody>
      </p:sp>
      <p:sp>
        <p:nvSpPr>
          <p:cNvPr id="4135" name="Rectangle 49"/>
          <p:cNvSpPr>
            <a:spLocks noChangeArrowheads="1"/>
          </p:cNvSpPr>
          <p:nvPr/>
        </p:nvSpPr>
        <p:spPr bwMode="auto">
          <a:xfrm>
            <a:off x="4427538" y="1773238"/>
            <a:ext cx="152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endParaRPr lang="en-US" altLang="zh-CN" b="1"/>
          </a:p>
        </p:txBody>
      </p:sp>
      <p:sp>
        <p:nvSpPr>
          <p:cNvPr id="4136" name="Rectangle 50"/>
          <p:cNvSpPr>
            <a:spLocks noChangeArrowheads="1"/>
          </p:cNvSpPr>
          <p:nvPr/>
        </p:nvSpPr>
        <p:spPr bwMode="auto">
          <a:xfrm>
            <a:off x="4217988" y="1916113"/>
            <a:ext cx="1539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CN" sz="24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endParaRPr lang="en-US" altLang="zh-CN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137" name="AutoShape 51"/>
          <p:cNvSpPr>
            <a:spLocks noChangeAspect="1" noChangeArrowheads="1" noTextEdit="1"/>
          </p:cNvSpPr>
          <p:nvPr/>
        </p:nvSpPr>
        <p:spPr bwMode="auto">
          <a:xfrm>
            <a:off x="5364163" y="1628775"/>
            <a:ext cx="334962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38" name="Line 53"/>
          <p:cNvSpPr>
            <a:spLocks noChangeShapeType="1"/>
          </p:cNvSpPr>
          <p:nvPr/>
        </p:nvSpPr>
        <p:spPr bwMode="auto">
          <a:xfrm>
            <a:off x="5419725" y="2074863"/>
            <a:ext cx="203200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39" name="Rectangle 54"/>
          <p:cNvSpPr>
            <a:spLocks noChangeArrowheads="1"/>
          </p:cNvSpPr>
          <p:nvPr/>
        </p:nvSpPr>
        <p:spPr bwMode="auto">
          <a:xfrm>
            <a:off x="5441950" y="2060575"/>
            <a:ext cx="152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endParaRPr lang="en-US" altLang="zh-CN" sz="2400"/>
          </a:p>
        </p:txBody>
      </p:sp>
      <p:sp>
        <p:nvSpPr>
          <p:cNvPr id="4140" name="Rectangle 55"/>
          <p:cNvSpPr>
            <a:spLocks noChangeArrowheads="1"/>
          </p:cNvSpPr>
          <p:nvPr/>
        </p:nvSpPr>
        <p:spPr bwMode="auto">
          <a:xfrm>
            <a:off x="5435600" y="1773238"/>
            <a:ext cx="152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endParaRPr lang="en-US" altLang="zh-CN" sz="2400"/>
          </a:p>
        </p:txBody>
      </p:sp>
      <p:grpSp>
        <p:nvGrpSpPr>
          <p:cNvPr id="4141" name="Group 57"/>
          <p:cNvGrpSpPr>
            <a:grpSpLocks noChangeAspect="1"/>
          </p:cNvGrpSpPr>
          <p:nvPr/>
        </p:nvGrpSpPr>
        <p:grpSpPr bwMode="auto">
          <a:xfrm>
            <a:off x="6372225" y="2492375"/>
            <a:ext cx="658813" cy="506413"/>
            <a:chOff x="4014" y="1546"/>
            <a:chExt cx="415" cy="319"/>
          </a:xfrm>
        </p:grpSpPr>
        <p:sp>
          <p:nvSpPr>
            <p:cNvPr id="4142" name="AutoShape 56"/>
            <p:cNvSpPr>
              <a:spLocks noChangeAspect="1" noChangeArrowheads="1" noTextEdit="1"/>
            </p:cNvSpPr>
            <p:nvPr/>
          </p:nvSpPr>
          <p:spPr bwMode="auto">
            <a:xfrm>
              <a:off x="4014" y="1570"/>
              <a:ext cx="408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43" name="Rectangle 58"/>
            <p:cNvSpPr>
              <a:spLocks noChangeArrowheads="1"/>
            </p:cNvSpPr>
            <p:nvPr/>
          </p:nvSpPr>
          <p:spPr bwMode="auto">
            <a:xfrm>
              <a:off x="4317" y="1577"/>
              <a:ext cx="112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80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2800"/>
            </a:p>
          </p:txBody>
        </p:sp>
        <p:sp>
          <p:nvSpPr>
            <p:cNvPr id="4144" name="Rectangle 59"/>
            <p:cNvSpPr>
              <a:spLocks noChangeArrowheads="1"/>
            </p:cNvSpPr>
            <p:nvPr/>
          </p:nvSpPr>
          <p:spPr bwMode="auto">
            <a:xfrm>
              <a:off x="4149" y="1546"/>
              <a:ext cx="123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800">
                  <a:solidFill>
                    <a:srgbClr val="000000"/>
                  </a:solidFill>
                  <a:latin typeface="Symbol" panose="05050102010706020507" pitchFamily="18" charset="2"/>
                </a:rPr>
                <a:t>-</a:t>
              </a:r>
              <a:endParaRPr lang="en-US" altLang="zh-CN" sz="2800"/>
            </a:p>
          </p:txBody>
        </p:sp>
      </p:grp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8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8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8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autoUpdateAnimBg="0"/>
      <p:bldP spid="48131" grpId="0" autoUpdateAnimBg="0"/>
      <p:bldP spid="48132" grpId="0" autoUpdateAnimBg="0"/>
      <p:bldP spid="48136" grpId="0" autoUpdateAnimBg="0"/>
      <p:bldP spid="48137" grpId="0" autoUpdateAnimBg="0"/>
      <p:bldP spid="48138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395288" y="1916113"/>
            <a:ext cx="9432925" cy="345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057400" lvl="4" indent="-228600" algn="l">
              <a:spcBef>
                <a:spcPct val="20000"/>
              </a:spcBef>
            </a:pPr>
            <a:endParaRPr lang="en-US" altLang="zh-CN" sz="2000" dirty="0">
              <a:solidFill>
                <a:schemeClr val="tx1"/>
              </a:solidFill>
            </a:endParaRPr>
          </a:p>
          <a:p>
            <a:pPr marL="342900" indent="-342900" algn="l">
              <a:spcBef>
                <a:spcPct val="20000"/>
              </a:spcBef>
            </a:pPr>
            <a:r>
              <a:rPr lang="en-US" altLang="zh-CN" sz="2800" b="1" dirty="0">
                <a:solidFill>
                  <a:schemeClr val="tx1"/>
                </a:solidFill>
                <a:latin typeface="宋体" panose="02010600030101010101" pitchFamily="2" charset="-122"/>
              </a:rPr>
              <a:t>1</a:t>
            </a:r>
            <a:r>
              <a:rPr lang="en-US" altLang="zh-CN" sz="2800" b="1" dirty="0">
                <a:solidFill>
                  <a:schemeClr val="tx1"/>
                </a:solidFill>
              </a:rPr>
              <a:t>.</a:t>
            </a:r>
            <a:r>
              <a:rPr lang="zh-CN" altLang="en-US" sz="2800" b="1" dirty="0">
                <a:solidFill>
                  <a:schemeClr val="tx1"/>
                </a:solidFill>
              </a:rPr>
              <a:t>一般地，形如              </a:t>
            </a:r>
            <a:r>
              <a:rPr lang="en-US" altLang="zh-CN" sz="2800" b="1" dirty="0">
                <a:solidFill>
                  <a:schemeClr val="tx1"/>
                </a:solidFill>
              </a:rPr>
              <a:t>(</a:t>
            </a:r>
            <a:r>
              <a:rPr lang="en-US" altLang="zh-CN" sz="2800" b="1" dirty="0">
                <a:solidFill>
                  <a:schemeClr val="tx1"/>
                </a:solidFill>
                <a:latin typeface="EU-BX" pitchFamily="65" charset="-122"/>
                <a:ea typeface="EU-BX" pitchFamily="65" charset="-122"/>
              </a:rPr>
              <a:t>k</a:t>
            </a:r>
            <a:r>
              <a:rPr lang="zh-CN" altLang="en-US" sz="2800" b="1" dirty="0">
                <a:solidFill>
                  <a:schemeClr val="tx1"/>
                </a:solidFill>
              </a:rPr>
              <a:t>是常数，</a:t>
            </a:r>
            <a:r>
              <a:rPr lang="en-US" altLang="zh-CN" sz="2800" b="1" dirty="0">
                <a:solidFill>
                  <a:schemeClr val="tx1"/>
                </a:solidFill>
                <a:latin typeface="EU-BX" pitchFamily="65" charset="-122"/>
                <a:ea typeface="EU-BX" pitchFamily="65" charset="-122"/>
              </a:rPr>
              <a:t>k</a:t>
            </a:r>
            <a:r>
              <a:rPr lang="en-US" altLang="zh-CN" sz="2800" b="1" dirty="0">
                <a:solidFill>
                  <a:schemeClr val="tx1"/>
                </a:solidFill>
              </a:rPr>
              <a:t>≠</a:t>
            </a:r>
            <a:r>
              <a:rPr lang="en-US" altLang="zh-CN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0</a:t>
            </a:r>
            <a:r>
              <a:rPr lang="en-US" altLang="zh-CN" sz="2800" b="1" dirty="0">
                <a:solidFill>
                  <a:schemeClr val="tx1"/>
                </a:solidFill>
              </a:rPr>
              <a:t>)</a:t>
            </a:r>
            <a:r>
              <a:rPr lang="zh-CN" altLang="en-US" sz="2800" b="1" dirty="0">
                <a:solidFill>
                  <a:schemeClr val="tx1"/>
                </a:solidFill>
              </a:rPr>
              <a:t>的函数叫做</a:t>
            </a:r>
          </a:p>
          <a:p>
            <a:pPr marL="342900" indent="-342900" algn="l">
              <a:spcBef>
                <a:spcPct val="20000"/>
              </a:spcBef>
            </a:pPr>
            <a:r>
              <a:rPr lang="zh-CN" altLang="en-US" sz="2800" b="1" dirty="0">
                <a:solidFill>
                  <a:srgbClr val="3333FF"/>
                </a:solidFill>
              </a:rPr>
              <a:t>反比例函数</a:t>
            </a:r>
            <a:r>
              <a:rPr lang="en-US" altLang="zh-CN" sz="2800" b="1" dirty="0">
                <a:solidFill>
                  <a:srgbClr val="0000FF"/>
                </a:solidFill>
              </a:rPr>
              <a:t>.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altLang="zh-CN" sz="2800" b="1" dirty="0">
                <a:solidFill>
                  <a:schemeClr val="tx1"/>
                </a:solidFill>
                <a:latin typeface="宋体" panose="02010600030101010101" pitchFamily="2" charset="-122"/>
              </a:rPr>
              <a:t>2</a:t>
            </a:r>
            <a:r>
              <a:rPr lang="en-US" altLang="zh-CN" sz="2800" b="1" dirty="0">
                <a:solidFill>
                  <a:schemeClr val="tx1"/>
                </a:solidFill>
              </a:rPr>
              <a:t>.</a:t>
            </a:r>
            <a:r>
              <a:rPr lang="zh-CN" altLang="en-US" sz="2800" b="1" dirty="0">
                <a:solidFill>
                  <a:schemeClr val="tx1"/>
                </a:solidFill>
              </a:rPr>
              <a:t>要求反比例函数的解析式，可通过待定系数法求出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altLang="zh-CN" sz="2800" b="1" dirty="0">
                <a:solidFill>
                  <a:schemeClr val="tx1"/>
                </a:solidFill>
                <a:latin typeface="EU-BX" pitchFamily="65" charset="-122"/>
                <a:ea typeface="EU-BX" pitchFamily="65" charset="-122"/>
              </a:rPr>
              <a:t>k</a:t>
            </a:r>
            <a:r>
              <a:rPr lang="zh-CN" altLang="en-US" sz="2800" b="1" dirty="0">
                <a:solidFill>
                  <a:schemeClr val="tx1"/>
                </a:solidFill>
              </a:rPr>
              <a:t>值，即可确定．</a:t>
            </a:r>
          </a:p>
        </p:txBody>
      </p:sp>
      <p:graphicFrame>
        <p:nvGraphicFramePr>
          <p:cNvPr id="5122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2419350" y="4043363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公式" r:id="rId4" imgW="114300" imgH="215900" progId="Equation.3">
                  <p:embed/>
                </p:oleObj>
              </mc:Choice>
              <mc:Fallback>
                <p:oleObj name="公式" r:id="rId4" imgW="114300" imgH="215900" progId="Equation.3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9350" y="4043363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3059113" y="1916113"/>
          <a:ext cx="1122362" cy="1122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公式" r:id="rId6" imgW="393700" imgH="393700" progId="Equation.3">
                  <p:embed/>
                </p:oleObj>
              </mc:Choice>
              <mc:Fallback>
                <p:oleObj name="公式" r:id="rId6" imgW="393700" imgH="393700" progId="Equation.3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1916113"/>
                        <a:ext cx="1122362" cy="1122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25" name="Picture 10" descr="图片3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468313" y="692150"/>
            <a:ext cx="4103687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47" descr="kids4"/>
          <p:cNvPicPr>
            <a:picLocks noChangeAspect="1" noChangeArrowheads="1"/>
          </p:cNvPicPr>
          <p:nvPr/>
        </p:nvPicPr>
        <p:blipFill>
          <a:blip r:embed="rId9">
            <a:lum bright="-4000" contrast="8000"/>
          </a:blip>
          <a:srcRect/>
          <a:stretch>
            <a:fillRect/>
          </a:stretch>
        </p:blipFill>
        <p:spPr bwMode="auto">
          <a:xfrm>
            <a:off x="892968" y="5135743"/>
            <a:ext cx="7358063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187450" y="2441575"/>
            <a:ext cx="39131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．什么是反比例函数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?</a:t>
            </a:r>
            <a:r>
              <a:rPr lang="en-US" altLang="zh-CN" sz="3600" b="1" dirty="0">
                <a:solidFill>
                  <a:schemeClr val="tx1"/>
                </a:solidFill>
                <a:latin typeface="Verdana" panose="020B0604030504040204" pitchFamily="34" charset="0"/>
              </a:rPr>
              <a:t> 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187450" y="3284538"/>
            <a:ext cx="7632700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．理解反比例函数的概念，会列出实际问题的   反比例函数关系式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  <a:r>
              <a:rPr lang="en-US" altLang="zh-CN" sz="4800" dirty="0">
                <a:solidFill>
                  <a:schemeClr val="tx1"/>
                </a:solidFill>
                <a:latin typeface="Verdana" panose="020B0604030504040204" pitchFamily="34" charset="0"/>
              </a:rPr>
              <a:t> </a:t>
            </a:r>
          </a:p>
        </p:txBody>
      </p:sp>
      <p:pic>
        <p:nvPicPr>
          <p:cNvPr id="8196" name="Picture 4" descr="童趣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92150"/>
            <a:ext cx="3887788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827088" y="1341438"/>
            <a:ext cx="7632700" cy="484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400" b="1" dirty="0">
                <a:solidFill>
                  <a:schemeClr val="tx1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</a:rPr>
              <a:t>、体育课上，同学们跑</a:t>
            </a:r>
            <a:r>
              <a:rPr lang="en-US" altLang="zh-CN" sz="2400" b="1" dirty="0">
                <a:solidFill>
                  <a:schemeClr val="tx1"/>
                </a:solidFill>
                <a:latin typeface="宋体" panose="02010600030101010101" pitchFamily="2" charset="-122"/>
              </a:rPr>
              <a:t>800</a:t>
            </a:r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</a:rPr>
              <a:t>米时，每个同学跑步的平均速度</a:t>
            </a:r>
            <a:r>
              <a:rPr lang="en-US" altLang="zh-CN" sz="2800" b="1" dirty="0">
                <a:solidFill>
                  <a:schemeClr val="tx1"/>
                </a:solidFill>
                <a:latin typeface="EU-BX" pitchFamily="65" charset="-122"/>
                <a:ea typeface="EU-BX" pitchFamily="65" charset="-122"/>
              </a:rPr>
              <a:t>v</a:t>
            </a:r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</a:rPr>
              <a:t>（单位：米</a:t>
            </a:r>
            <a:r>
              <a:rPr lang="en-US" altLang="zh-CN" sz="2400" b="1" dirty="0">
                <a:solidFill>
                  <a:schemeClr val="tx1"/>
                </a:solidFill>
                <a:latin typeface="宋体" panose="02010600030101010101" pitchFamily="2" charset="-122"/>
              </a:rPr>
              <a:t>/</a:t>
            </a:r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</a:rPr>
              <a:t>分）随着此同学跑完全程的时间</a:t>
            </a:r>
            <a:r>
              <a:rPr lang="en-US" altLang="zh-CN" sz="2800" b="1" dirty="0">
                <a:solidFill>
                  <a:schemeClr val="tx1"/>
                </a:solidFill>
                <a:latin typeface="EU-BX" pitchFamily="65" charset="-122"/>
                <a:ea typeface="EU-BX" pitchFamily="65" charset="-122"/>
              </a:rPr>
              <a:t>t</a:t>
            </a:r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</a:rPr>
              <a:t>（单位</a:t>
            </a:r>
            <a:r>
              <a:rPr lang="en-US" altLang="zh-CN" sz="2400" b="1" dirty="0">
                <a:solidFill>
                  <a:schemeClr val="tx1"/>
                </a:solidFill>
                <a:latin typeface="宋体" panose="02010600030101010101" pitchFamily="2" charset="-122"/>
              </a:rPr>
              <a:t>:</a:t>
            </a:r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</a:rPr>
              <a:t>分）的变化而变化，用含</a:t>
            </a:r>
            <a:r>
              <a:rPr lang="en-US" altLang="zh-CN" sz="2800" b="1" dirty="0">
                <a:solidFill>
                  <a:schemeClr val="tx1"/>
                </a:solidFill>
                <a:latin typeface="EU-BX" pitchFamily="65" charset="-122"/>
                <a:ea typeface="EU-BX" pitchFamily="65" charset="-122"/>
              </a:rPr>
              <a:t>t</a:t>
            </a:r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</a:rPr>
              <a:t>的式子表示</a:t>
            </a:r>
            <a:r>
              <a:rPr lang="en-US" altLang="zh-CN" sz="2800" b="1" dirty="0">
                <a:solidFill>
                  <a:schemeClr val="tx1"/>
                </a:solidFill>
                <a:latin typeface="EU-BX" pitchFamily="65" charset="-122"/>
                <a:ea typeface="EU-BX" pitchFamily="65" charset="-122"/>
              </a:rPr>
              <a:t>v</a:t>
            </a:r>
            <a:r>
              <a:rPr lang="en-US" altLang="zh-CN" sz="2400" b="1" dirty="0">
                <a:solidFill>
                  <a:schemeClr val="tx1"/>
                </a:solidFill>
                <a:latin typeface="宋体" panose="02010600030101010101" pitchFamily="2" charset="-122"/>
              </a:rPr>
              <a:t>.</a:t>
            </a:r>
          </a:p>
          <a:p>
            <a:pPr algn="l"/>
            <a:endParaRPr lang="en-US" altLang="zh-CN" sz="2400" b="1" dirty="0">
              <a:solidFill>
                <a:schemeClr val="tx1"/>
              </a:solidFill>
              <a:latin typeface="宋体" panose="02010600030101010101" pitchFamily="2" charset="-122"/>
            </a:endParaRPr>
          </a:p>
          <a:p>
            <a:pPr algn="l"/>
            <a:r>
              <a:rPr lang="en-US" altLang="zh-CN" sz="2400" b="1" dirty="0">
                <a:solidFill>
                  <a:schemeClr val="tx1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</a:rPr>
              <a:t>、一次数学课上，老师要同学们画一个面积为</a:t>
            </a:r>
            <a:r>
              <a:rPr lang="en-US" altLang="zh-CN" sz="2400" b="1" dirty="0">
                <a:solidFill>
                  <a:schemeClr val="tx1"/>
                </a:solidFill>
                <a:latin typeface="宋体" panose="02010600030101010101" pitchFamily="2" charset="-122"/>
              </a:rPr>
              <a:t>10</a:t>
            </a:r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</a:rPr>
              <a:t>平方厘米的矩形，同学们画后发现矩形相邻两边</a:t>
            </a:r>
            <a:r>
              <a:rPr lang="en-US" altLang="zh-CN" sz="2800" b="1" dirty="0">
                <a:solidFill>
                  <a:schemeClr val="tx1"/>
                </a:solidFill>
                <a:latin typeface="EU-BX" pitchFamily="65" charset="-122"/>
                <a:ea typeface="EU-BX" pitchFamily="65" charset="-122"/>
              </a:rPr>
              <a:t>y</a:t>
            </a:r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</a:rPr>
              <a:t>（单位：厘米）随着</a:t>
            </a:r>
            <a:r>
              <a:rPr lang="en-US" altLang="zh-CN" sz="2800" b="1" dirty="0">
                <a:solidFill>
                  <a:schemeClr val="tx1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</a:rPr>
              <a:t>（单位：厘米）的变化而变化，用含</a:t>
            </a:r>
            <a:r>
              <a:rPr lang="en-US" altLang="zh-CN" sz="2800" b="1" dirty="0">
                <a:solidFill>
                  <a:schemeClr val="tx1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</a:rPr>
              <a:t>的式子表示</a:t>
            </a:r>
            <a:r>
              <a:rPr lang="en-US" altLang="zh-CN" sz="2800" b="1" dirty="0">
                <a:solidFill>
                  <a:schemeClr val="tx1"/>
                </a:solidFill>
                <a:latin typeface="EU-BX" pitchFamily="65" charset="-122"/>
                <a:ea typeface="EU-BX" pitchFamily="65" charset="-122"/>
              </a:rPr>
              <a:t>y</a:t>
            </a:r>
            <a:r>
              <a:rPr lang="en-US" altLang="zh-CN" sz="2400" b="1" dirty="0">
                <a:solidFill>
                  <a:schemeClr val="tx1"/>
                </a:solidFill>
                <a:latin typeface="宋体" panose="02010600030101010101" pitchFamily="2" charset="-122"/>
              </a:rPr>
              <a:t>.</a:t>
            </a:r>
          </a:p>
          <a:p>
            <a:pPr algn="l"/>
            <a:endParaRPr lang="en-US" altLang="zh-CN" sz="2400" b="1" dirty="0">
              <a:solidFill>
                <a:schemeClr val="tx1"/>
              </a:solidFill>
              <a:latin typeface="宋体" panose="02010600030101010101" pitchFamily="2" charset="-122"/>
            </a:endParaRPr>
          </a:p>
          <a:p>
            <a:pPr algn="l"/>
            <a:r>
              <a:rPr lang="en-US" altLang="zh-CN" sz="2400" b="1" dirty="0">
                <a:solidFill>
                  <a:schemeClr val="tx1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</a:rPr>
              <a:t>、已知北京市的总面积为</a:t>
            </a:r>
            <a:r>
              <a:rPr lang="en-US" altLang="zh-CN" sz="2400" b="1" dirty="0">
                <a:solidFill>
                  <a:schemeClr val="tx1"/>
                </a:solidFill>
                <a:latin typeface="宋体" panose="02010600030101010101" pitchFamily="2" charset="-122"/>
              </a:rPr>
              <a:t>16 800</a:t>
            </a:r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</a:rPr>
              <a:t>平方千米，人均占有土地面积</a:t>
            </a:r>
            <a:r>
              <a:rPr lang="en-US" altLang="zh-CN" sz="2800" b="1" dirty="0">
                <a:solidFill>
                  <a:schemeClr val="tx1"/>
                </a:solidFill>
                <a:latin typeface="EU-BX" pitchFamily="65" charset="-122"/>
                <a:ea typeface="EU-BX" pitchFamily="65" charset="-122"/>
              </a:rPr>
              <a:t>s</a:t>
            </a:r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</a:rPr>
              <a:t>（单位：平方千米</a:t>
            </a:r>
            <a:r>
              <a:rPr lang="en-US" altLang="zh-CN" sz="2400" b="1" dirty="0">
                <a:solidFill>
                  <a:schemeClr val="tx1"/>
                </a:solidFill>
                <a:latin typeface="宋体" panose="02010600030101010101" pitchFamily="2" charset="-122"/>
              </a:rPr>
              <a:t>/</a:t>
            </a:r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</a:rPr>
              <a:t>人）随着全市总人口</a:t>
            </a:r>
            <a:r>
              <a:rPr lang="en-US" altLang="zh-CN" sz="2800" b="1" dirty="0">
                <a:solidFill>
                  <a:schemeClr val="tx1"/>
                </a:solidFill>
                <a:latin typeface="EU-BX" pitchFamily="65" charset="-122"/>
                <a:ea typeface="EU-BX" pitchFamily="65" charset="-122"/>
              </a:rPr>
              <a:t>n</a:t>
            </a:r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</a:rPr>
              <a:t>（单位：人）的变化而变化，用含</a:t>
            </a:r>
            <a:r>
              <a:rPr lang="en-US" altLang="zh-CN" sz="2400" b="1" dirty="0">
                <a:solidFill>
                  <a:schemeClr val="tx1"/>
                </a:solidFill>
                <a:latin typeface="EU-BX" pitchFamily="65" charset="-122"/>
                <a:ea typeface="EU-BX" pitchFamily="65" charset="-122"/>
              </a:rPr>
              <a:t>n</a:t>
            </a:r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</a:rPr>
              <a:t>的式子表示</a:t>
            </a:r>
            <a:r>
              <a:rPr lang="en-US" altLang="zh-CN" sz="2400" b="1" dirty="0">
                <a:solidFill>
                  <a:schemeClr val="tx1"/>
                </a:solidFill>
                <a:latin typeface="EU-BX" pitchFamily="65" charset="-122"/>
                <a:ea typeface="EU-BX" pitchFamily="65" charset="-122"/>
              </a:rPr>
              <a:t>s</a:t>
            </a:r>
            <a:r>
              <a:rPr lang="en-US" altLang="zh-CN" sz="2400" b="1" dirty="0">
                <a:solidFill>
                  <a:schemeClr val="tx1"/>
                </a:solidFill>
                <a:latin typeface="宋体" panose="02010600030101010101" pitchFamily="2" charset="-122"/>
              </a:rPr>
              <a:t>.</a:t>
            </a:r>
          </a:p>
        </p:txBody>
      </p:sp>
      <p:pic>
        <p:nvPicPr>
          <p:cNvPr id="9219" name="Picture 3" descr="图片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5288" y="620713"/>
            <a:ext cx="3378200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671638" y="2205038"/>
          <a:ext cx="1320800" cy="216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公式" r:id="rId4" imgW="698500" imgH="1130300" progId="Equation.3">
                  <p:embed/>
                </p:oleObj>
              </mc:Choice>
              <mc:Fallback>
                <p:oleObj name="公式" r:id="rId4" imgW="698500" imgH="11303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1638" y="2205038"/>
                        <a:ext cx="1320800" cy="2160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832225" y="2133600"/>
          <a:ext cx="1260475" cy="171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公式" r:id="rId6" imgW="596900" imgH="850900" progId="Equation.3">
                  <p:embed/>
                </p:oleObj>
              </mc:Choice>
              <mc:Fallback>
                <p:oleObj name="公式" r:id="rId6" imgW="596900" imgH="8509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2225" y="2133600"/>
                        <a:ext cx="1260475" cy="171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Text Box 5"/>
          <p:cNvSpPr txBox="1">
            <a:spLocks noChangeArrowheads="1"/>
          </p:cNvSpPr>
          <p:nvPr/>
        </p:nvSpPr>
        <p:spPr bwMode="auto">
          <a:xfrm>
            <a:off x="1455738" y="1268413"/>
            <a:ext cx="66452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en-US" sz="2800" b="1">
                <a:solidFill>
                  <a:srgbClr val="3333FF"/>
                </a:solidFill>
              </a:rPr>
              <a:t>以上三个问题的函数解析式为</a:t>
            </a:r>
            <a:r>
              <a:rPr lang="zh-CN" altLang="en-US" sz="3600" b="1">
                <a:solidFill>
                  <a:srgbClr val="3333FF"/>
                </a:solidFill>
              </a:rPr>
              <a:t>：</a:t>
            </a:r>
          </a:p>
        </p:txBody>
      </p:sp>
      <p:sp>
        <p:nvSpPr>
          <p:cNvPr id="1029" name="Text Box 20"/>
          <p:cNvSpPr txBox="1">
            <a:spLocks noChangeArrowheads="1"/>
          </p:cNvSpPr>
          <p:nvPr/>
        </p:nvSpPr>
        <p:spPr bwMode="auto">
          <a:xfrm>
            <a:off x="1585913" y="3860800"/>
            <a:ext cx="8458200" cy="180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800" b="1">
                <a:solidFill>
                  <a:schemeClr val="tx1"/>
                </a:solidFill>
                <a:latin typeface="宋体" panose="02010600030101010101" pitchFamily="2" charset="-122"/>
              </a:rPr>
              <a:t>根据上述三个解析式回答：</a:t>
            </a:r>
            <a:endParaRPr lang="en-US" sz="2800" b="1">
              <a:solidFill>
                <a:schemeClr val="tx1"/>
              </a:solidFill>
              <a:latin typeface="宋体" panose="02010600030101010101" pitchFamily="2" charset="-122"/>
            </a:endParaRPr>
          </a:p>
          <a:p>
            <a:pPr algn="l"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chemeClr val="tx1"/>
                </a:solidFill>
                <a:latin typeface="宋体" panose="02010600030101010101" pitchFamily="2" charset="-122"/>
              </a:rPr>
              <a:t>1.</a:t>
            </a:r>
            <a:r>
              <a:rPr lang="zh-CN" altLang="en-US" sz="2800" b="1">
                <a:solidFill>
                  <a:schemeClr val="tx1"/>
                </a:solidFill>
                <a:latin typeface="宋体" panose="02010600030101010101" pitchFamily="2" charset="-122"/>
              </a:rPr>
              <a:t>你能说出它们的共同特征吗？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chemeClr val="tx1"/>
                </a:solidFill>
                <a:latin typeface="宋体" panose="02010600030101010101" pitchFamily="2" charset="-122"/>
              </a:rPr>
              <a:t>2.</a:t>
            </a:r>
            <a:r>
              <a:rPr lang="zh-CN" altLang="en-US" sz="2800" b="1">
                <a:solidFill>
                  <a:schemeClr val="tx1"/>
                </a:solidFill>
                <a:latin typeface="宋体" panose="02010600030101010101" pitchFamily="2" charset="-122"/>
              </a:rPr>
              <a:t>你能用一个一般形式表示出来吗？</a:t>
            </a:r>
          </a:p>
        </p:txBody>
      </p:sp>
      <p:grpSp>
        <p:nvGrpSpPr>
          <p:cNvPr id="1030" name="Group 15"/>
          <p:cNvGrpSpPr>
            <a:grpSpLocks noChangeAspect="1"/>
          </p:cNvGrpSpPr>
          <p:nvPr/>
        </p:nvGrpSpPr>
        <p:grpSpPr bwMode="auto">
          <a:xfrm>
            <a:off x="5508625" y="2133600"/>
            <a:ext cx="1752600" cy="1592263"/>
            <a:chOff x="3684" y="1389"/>
            <a:chExt cx="1104" cy="1003"/>
          </a:xfrm>
        </p:grpSpPr>
        <p:sp>
          <p:nvSpPr>
            <p:cNvPr id="1031" name="AutoShape 14"/>
            <p:cNvSpPr>
              <a:spLocks noChangeAspect="1" noChangeArrowheads="1" noTextEdit="1"/>
            </p:cNvSpPr>
            <p:nvPr/>
          </p:nvSpPr>
          <p:spPr bwMode="auto">
            <a:xfrm>
              <a:off x="3684" y="1389"/>
              <a:ext cx="1097" cy="10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2" name="Line 16"/>
            <p:cNvSpPr>
              <a:spLocks noChangeShapeType="1"/>
            </p:cNvSpPr>
            <p:nvPr/>
          </p:nvSpPr>
          <p:spPr bwMode="auto">
            <a:xfrm>
              <a:off x="4090" y="1722"/>
              <a:ext cx="632" cy="0"/>
            </a:xfrm>
            <a:prstGeom prst="line">
              <a:avLst/>
            </a:prstGeom>
            <a:noFill/>
            <a:ln w="17463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3" name="Rectangle 17"/>
            <p:cNvSpPr>
              <a:spLocks noChangeArrowheads="1"/>
            </p:cNvSpPr>
            <p:nvPr/>
          </p:nvSpPr>
          <p:spPr bwMode="auto">
            <a:xfrm>
              <a:off x="4402" y="1756"/>
              <a:ext cx="1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000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n</a:t>
              </a:r>
              <a:endParaRPr lang="en-US" altLang="zh-CN">
                <a:solidFill>
                  <a:srgbClr val="FF0000"/>
                </a:solidFill>
              </a:endParaRPr>
            </a:p>
          </p:txBody>
        </p:sp>
        <p:sp>
          <p:nvSpPr>
            <p:cNvPr id="1034" name="Rectangle 18"/>
            <p:cNvSpPr>
              <a:spLocks noChangeArrowheads="1"/>
            </p:cNvSpPr>
            <p:nvPr/>
          </p:nvSpPr>
          <p:spPr bwMode="auto">
            <a:xfrm>
              <a:off x="3782" y="1568"/>
              <a:ext cx="9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000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s</a:t>
              </a:r>
              <a:endParaRPr lang="en-US" altLang="zh-CN">
                <a:solidFill>
                  <a:srgbClr val="FF0000"/>
                </a:solidFill>
              </a:endParaRPr>
            </a:p>
          </p:txBody>
        </p:sp>
        <p:sp>
          <p:nvSpPr>
            <p:cNvPr id="1035" name="Rectangle 19"/>
            <p:cNvSpPr>
              <a:spLocks noChangeArrowheads="1"/>
            </p:cNvSpPr>
            <p:nvPr/>
          </p:nvSpPr>
          <p:spPr bwMode="auto">
            <a:xfrm>
              <a:off x="4128" y="1416"/>
              <a:ext cx="6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000">
                  <a:solidFill>
                    <a:srgbClr val="FF0000"/>
                  </a:solidFill>
                  <a:latin typeface="Times New Roman" panose="02020603050405020304" pitchFamily="18" charset="0"/>
                </a:rPr>
                <a:t>16 800</a:t>
              </a:r>
              <a:endParaRPr lang="en-US" altLang="zh-CN">
                <a:solidFill>
                  <a:srgbClr val="FF0000"/>
                </a:solidFill>
              </a:endParaRPr>
            </a:p>
          </p:txBody>
        </p:sp>
        <p:sp>
          <p:nvSpPr>
            <p:cNvPr id="1036" name="Rectangle 20"/>
            <p:cNvSpPr>
              <a:spLocks noChangeArrowheads="1"/>
            </p:cNvSpPr>
            <p:nvPr/>
          </p:nvSpPr>
          <p:spPr bwMode="auto">
            <a:xfrm>
              <a:off x="3942" y="1540"/>
              <a:ext cx="1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000">
                  <a:solidFill>
                    <a:srgbClr val="FF0000"/>
                  </a:solidFill>
                  <a:latin typeface="Symbol" panose="05050102010706020507" pitchFamily="18" charset="2"/>
                </a:rPr>
                <a:t>= </a:t>
              </a:r>
              <a:endParaRPr lang="en-US" altLang="zh-CN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2"/>
          <p:cNvSpPr>
            <a:spLocks noChangeArrowheads="1"/>
          </p:cNvSpPr>
          <p:nvPr/>
        </p:nvSpPr>
        <p:spPr bwMode="auto">
          <a:xfrm>
            <a:off x="4057650" y="30432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2056" name="Rectangle 3"/>
          <p:cNvSpPr>
            <a:spLocks noChangeArrowheads="1"/>
          </p:cNvSpPr>
          <p:nvPr/>
        </p:nvSpPr>
        <p:spPr bwMode="auto">
          <a:xfrm>
            <a:off x="4033838" y="30432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2057" name="Rectangle 4"/>
          <p:cNvSpPr>
            <a:spLocks noChangeArrowheads="1"/>
          </p:cNvSpPr>
          <p:nvPr/>
        </p:nvSpPr>
        <p:spPr bwMode="auto">
          <a:xfrm>
            <a:off x="0" y="2743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39941" name="AutoShape 5"/>
          <p:cNvSpPr>
            <a:spLocks noChangeArrowheads="1"/>
          </p:cNvSpPr>
          <p:nvPr/>
        </p:nvSpPr>
        <p:spPr bwMode="auto">
          <a:xfrm>
            <a:off x="1835150" y="4724400"/>
            <a:ext cx="6096000" cy="1447800"/>
          </a:xfrm>
          <a:prstGeom prst="cloudCallout">
            <a:avLst>
              <a:gd name="adj1" fmla="val -36278"/>
              <a:gd name="adj2" fmla="val -88926"/>
            </a:avLst>
          </a:prstGeom>
          <a:solidFill>
            <a:srgbClr val="33CCCC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r>
              <a:rPr lang="zh-CN" altLang="en-US" sz="3200" b="1" dirty="0">
                <a:solidFill>
                  <a:schemeClr val="bg1"/>
                </a:solidFill>
                <a:latin typeface="楷体_GB2312" pitchFamily="49" charset="-122"/>
                <a:ea typeface="楷体_GB2312" pitchFamily="49" charset="-122"/>
              </a:rPr>
              <a:t>反比例函数中自变量</a:t>
            </a:r>
            <a:r>
              <a:rPr lang="en-US" altLang="zh-CN" sz="3200" b="1" dirty="0">
                <a:solidFill>
                  <a:schemeClr val="bg1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lang="zh-CN" altLang="en-US" sz="3200" b="1" dirty="0">
                <a:solidFill>
                  <a:schemeClr val="bg1"/>
                </a:solidFill>
                <a:latin typeface="楷体_GB2312" pitchFamily="49" charset="-122"/>
                <a:ea typeface="楷体_GB2312" pitchFamily="49" charset="-122"/>
              </a:rPr>
              <a:t>的取值范围是什么</a:t>
            </a:r>
            <a:r>
              <a:rPr lang="en-US" altLang="zh-CN" sz="3200" b="1" dirty="0">
                <a:solidFill>
                  <a:schemeClr val="bg1"/>
                </a:solidFill>
                <a:latin typeface="楷体_GB2312" pitchFamily="49" charset="-122"/>
                <a:ea typeface="楷体_GB2312" pitchFamily="49" charset="-122"/>
              </a:rPr>
              <a:t>?</a:t>
            </a:r>
          </a:p>
        </p:txBody>
      </p:sp>
      <p:sp>
        <p:nvSpPr>
          <p:cNvPr id="2059" name="Rectangle 6"/>
          <p:cNvSpPr>
            <a:spLocks noChangeArrowheads="1"/>
          </p:cNvSpPr>
          <p:nvPr/>
        </p:nvSpPr>
        <p:spPr bwMode="auto">
          <a:xfrm>
            <a:off x="250825" y="1916113"/>
            <a:ext cx="8642350" cy="137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2800" dirty="0">
                <a:solidFill>
                  <a:schemeClr val="tx1"/>
                </a:solidFill>
              </a:rPr>
              <a:t>       </a:t>
            </a:r>
            <a:r>
              <a:rPr lang="zh-CN" altLang="en-US" sz="2800" b="1" dirty="0">
                <a:solidFill>
                  <a:schemeClr val="tx1"/>
                </a:solidFill>
                <a:latin typeface="宋体" panose="02010600030101010101" pitchFamily="2" charset="-122"/>
              </a:rPr>
              <a:t>一般地，形如      （</a:t>
            </a:r>
            <a:r>
              <a:rPr lang="en-US" altLang="zh-CN" sz="2800" b="1" dirty="0">
                <a:solidFill>
                  <a:schemeClr val="tx1"/>
                </a:solidFill>
                <a:latin typeface="宋体" panose="02010600030101010101" pitchFamily="2" charset="-122"/>
              </a:rPr>
              <a:t>k</a:t>
            </a:r>
            <a:r>
              <a:rPr lang="zh-CN" altLang="en-US" sz="2800" b="1" dirty="0">
                <a:solidFill>
                  <a:schemeClr val="tx1"/>
                </a:solidFill>
                <a:latin typeface="宋体" panose="02010600030101010101" pitchFamily="2" charset="-122"/>
              </a:rPr>
              <a:t>是常数</a:t>
            </a:r>
            <a:r>
              <a:rPr lang="en-US" altLang="zh-CN" sz="2800" b="1" dirty="0">
                <a:solidFill>
                  <a:schemeClr val="tx1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800" b="1" dirty="0">
                <a:solidFill>
                  <a:schemeClr val="tx1"/>
                </a:solidFill>
                <a:latin typeface="宋体" panose="02010600030101010101" pitchFamily="2" charset="-122"/>
              </a:rPr>
              <a:t>且</a:t>
            </a:r>
            <a:r>
              <a:rPr lang="en-US" altLang="zh-CN" sz="2800" b="1" dirty="0">
                <a:solidFill>
                  <a:schemeClr val="tx1"/>
                </a:solidFill>
                <a:latin typeface="宋体" panose="02010600030101010101" pitchFamily="2" charset="-122"/>
              </a:rPr>
              <a:t>k</a:t>
            </a:r>
            <a:r>
              <a:rPr lang="en-US" altLang="zh-CN" sz="2800" b="1" i="1" dirty="0">
                <a:solidFill>
                  <a:schemeClr val="tx1"/>
                </a:solidFill>
                <a:latin typeface="宋体" panose="02010600030101010101" pitchFamily="2" charset="-122"/>
              </a:rPr>
              <a:t>≠ </a:t>
            </a:r>
            <a:r>
              <a:rPr lang="en-US" altLang="zh-CN" sz="2800" b="1" dirty="0">
                <a:solidFill>
                  <a:schemeClr val="tx1"/>
                </a:solidFill>
                <a:latin typeface="宋体" panose="02010600030101010101" pitchFamily="2" charset="-122"/>
              </a:rPr>
              <a:t>0</a:t>
            </a:r>
            <a:r>
              <a:rPr lang="zh-CN" altLang="en-US" sz="2800" b="1" dirty="0">
                <a:solidFill>
                  <a:schemeClr val="tx1"/>
                </a:solidFill>
                <a:latin typeface="宋体" panose="02010600030101010101" pitchFamily="2" charset="-122"/>
              </a:rPr>
              <a:t>）的函数</a:t>
            </a:r>
            <a:r>
              <a:rPr lang="en-US" altLang="zh-CN" sz="2800" b="1" dirty="0">
                <a:solidFill>
                  <a:schemeClr val="tx1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800" b="1" dirty="0">
                <a:solidFill>
                  <a:schemeClr val="tx1"/>
                </a:solidFill>
                <a:latin typeface="宋体" panose="02010600030101010101" pitchFamily="2" charset="-122"/>
              </a:rPr>
              <a:t>叫做反比例函数</a:t>
            </a:r>
            <a:r>
              <a:rPr lang="en-US" altLang="zh-CN" sz="2800" b="1" dirty="0">
                <a:solidFill>
                  <a:schemeClr val="tx1"/>
                </a:solidFill>
                <a:latin typeface="宋体" panose="02010600030101010101" pitchFamily="2" charset="-122"/>
              </a:rPr>
              <a:t>.</a:t>
            </a:r>
          </a:p>
        </p:txBody>
      </p:sp>
      <p:pic>
        <p:nvPicPr>
          <p:cNvPr id="2060" name="Picture 7" descr="图片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1188" y="908050"/>
            <a:ext cx="126841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050" name="Object 8"/>
          <p:cNvGraphicFramePr>
            <a:graphicFrameLocks noChangeAspect="1"/>
          </p:cNvGraphicFramePr>
          <p:nvPr/>
        </p:nvGraphicFramePr>
        <p:xfrm>
          <a:off x="3276600" y="1844675"/>
          <a:ext cx="936625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公式" r:id="rId5" imgW="393700" imgH="393700" progId="Equation.3">
                  <p:embed/>
                </p:oleObj>
              </mc:Choice>
              <mc:Fallback>
                <p:oleObj name="公式" r:id="rId5" imgW="393700" imgH="3937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844675"/>
                        <a:ext cx="936625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公式" r:id="rId7" imgW="114300" imgH="215900" progId="Equation.3">
                  <p:embed/>
                </p:oleObj>
              </mc:Choice>
              <mc:Fallback>
                <p:oleObj name="公式" r:id="rId7" imgW="114300" imgH="2159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1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公式" r:id="rId9" imgW="114300" imgH="215900" progId="Equation.3">
                  <p:embed/>
                </p:oleObj>
              </mc:Choice>
              <mc:Fallback>
                <p:oleObj name="公式" r:id="rId9" imgW="114300" imgH="2159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11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公式" r:id="rId10" imgW="114300" imgH="215900" progId="Equation.3">
                  <p:embed/>
                </p:oleObj>
              </mc:Choice>
              <mc:Fallback>
                <p:oleObj name="公式" r:id="rId10" imgW="114300" imgH="2159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1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1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52400" y="2281238"/>
            <a:ext cx="9315450" cy="323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30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下列函数哪些是正比例函数</a:t>
            </a:r>
            <a:r>
              <a:rPr lang="en-US" altLang="zh-CN" sz="30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30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哪些是反比例函数？</a:t>
            </a:r>
            <a:r>
              <a:rPr lang="zh-CN" altLang="en-US" sz="3200" b="1" u="sng" dirty="0">
                <a:solidFill>
                  <a:schemeClr val="tx1"/>
                </a:solidFill>
              </a:rPr>
              <a:t> </a:t>
            </a:r>
          </a:p>
          <a:p>
            <a:pPr algn="l"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chemeClr val="tx1"/>
                </a:solidFill>
              </a:rPr>
              <a:t>   ①                   ②                   ③               ④                         </a:t>
            </a:r>
          </a:p>
          <a:p>
            <a:pPr algn="l"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chemeClr val="tx1"/>
                </a:solidFill>
              </a:rPr>
              <a:t>  </a:t>
            </a:r>
          </a:p>
          <a:p>
            <a:pPr algn="l"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chemeClr val="tx1"/>
                </a:solidFill>
              </a:rPr>
              <a:t>  ⑤                   ⑥                    ⑦</a:t>
            </a:r>
            <a:endParaRPr lang="zh-CN" altLang="en-US" sz="2400" b="1" dirty="0">
              <a:solidFill>
                <a:schemeClr val="tx1"/>
              </a:solidFill>
            </a:endParaRPr>
          </a:p>
          <a:p>
            <a:pPr algn="l" eaLnBrk="1" hangingPunct="1">
              <a:spcBef>
                <a:spcPct val="50000"/>
              </a:spcBef>
            </a:pPr>
            <a:r>
              <a:rPr lang="zh-CN" altLang="en-US" sz="3200" b="1" u="sng" dirty="0">
                <a:solidFill>
                  <a:schemeClr val="tx1"/>
                </a:solidFill>
              </a:rPr>
              <a:t>                 </a:t>
            </a:r>
            <a:r>
              <a:rPr lang="zh-CN" altLang="en-US" sz="3200" b="1" dirty="0">
                <a:solidFill>
                  <a:schemeClr val="tx1"/>
                </a:solidFill>
              </a:rPr>
              <a:t>                              </a:t>
            </a:r>
            <a:r>
              <a:rPr lang="zh-CN" altLang="en-US" sz="3200" b="1" u="sng" dirty="0">
                <a:solidFill>
                  <a:schemeClr val="tx1"/>
                </a:solidFill>
              </a:rPr>
              <a:t>                                                 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887413" y="2949575"/>
            <a:ext cx="16557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chemeClr val="tx1"/>
                </a:solidFill>
                <a:latin typeface="EU-BX" pitchFamily="65" charset="-122"/>
                <a:ea typeface="EU-BX" pitchFamily="65" charset="-122"/>
              </a:rPr>
              <a:t>y</a:t>
            </a:r>
            <a:r>
              <a:rPr lang="en-US" altLang="zh-CN" sz="3200" b="1">
                <a:solidFill>
                  <a:schemeClr val="tx1"/>
                </a:solidFill>
                <a:latin typeface="Times New Roman" panose="02020603050405020304" pitchFamily="18" charset="0"/>
              </a:rPr>
              <a:t> = </a:t>
            </a:r>
            <a:r>
              <a:rPr lang="en-US" altLang="zh-CN" sz="3200">
                <a:solidFill>
                  <a:schemeClr val="tx1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sz="2800" b="1">
                <a:solidFill>
                  <a:schemeClr val="tx1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3200">
                <a:solidFill>
                  <a:schemeClr val="tx1"/>
                </a:solidFill>
                <a:latin typeface="Times New Roman" panose="02020603050405020304" pitchFamily="18" charset="0"/>
              </a:rPr>
              <a:t>-1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222625" y="2933700"/>
            <a:ext cx="16557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chemeClr val="tx1"/>
                </a:solidFill>
                <a:latin typeface="EU-BX" pitchFamily="65" charset="-122"/>
                <a:ea typeface="EU-BX" pitchFamily="65" charset="-122"/>
              </a:rPr>
              <a:t>y</a:t>
            </a:r>
            <a:r>
              <a:rPr lang="en-US" altLang="zh-CN" sz="3200" b="1">
                <a:solidFill>
                  <a:schemeClr val="tx1"/>
                </a:solidFill>
                <a:latin typeface="Times New Roman" panose="02020603050405020304" pitchFamily="18" charset="0"/>
              </a:rPr>
              <a:t> = </a:t>
            </a:r>
            <a:r>
              <a:rPr lang="en-US" altLang="zh-CN" sz="3200">
                <a:solidFill>
                  <a:schemeClr val="tx1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800" b="1">
                <a:solidFill>
                  <a:schemeClr val="tx1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3200" b="1" baseline="30000">
                <a:solidFill>
                  <a:schemeClr val="tx1"/>
                </a:solidFill>
                <a:latin typeface="Times New Roman" panose="02020603050405020304" pitchFamily="18" charset="0"/>
              </a:rPr>
              <a:t>2</a:t>
            </a:r>
          </a:p>
        </p:txBody>
      </p:sp>
      <p:grpSp>
        <p:nvGrpSpPr>
          <p:cNvPr id="10245" name="Group 5"/>
          <p:cNvGrpSpPr/>
          <p:nvPr/>
        </p:nvGrpSpPr>
        <p:grpSpPr bwMode="auto">
          <a:xfrm>
            <a:off x="7235825" y="2708275"/>
            <a:ext cx="1254125" cy="925513"/>
            <a:chOff x="0" y="0"/>
            <a:chExt cx="790" cy="583"/>
          </a:xfrm>
        </p:grpSpPr>
        <p:sp>
          <p:nvSpPr>
            <p:cNvPr id="10266" name="Text Box 6"/>
            <p:cNvSpPr txBox="1">
              <a:spLocks noChangeArrowheads="1"/>
            </p:cNvSpPr>
            <p:nvPr/>
          </p:nvSpPr>
          <p:spPr bwMode="auto">
            <a:xfrm>
              <a:off x="0" y="138"/>
              <a:ext cx="49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4400">
                  <a:solidFill>
                    <a:srgbClr val="CC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4400">
                  <a:solidFill>
                    <a:srgbClr val="CC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4400">
                  <a:solidFill>
                    <a:srgbClr val="CC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4400">
                  <a:solidFill>
                    <a:srgbClr val="CC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4400">
                  <a:solidFill>
                    <a:srgbClr val="CC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CC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CC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CC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CC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zh-CN" sz="3200" b="1">
                  <a:solidFill>
                    <a:schemeClr val="tx1"/>
                  </a:solidFill>
                  <a:latin typeface="EU-BX" pitchFamily="65" charset="-122"/>
                  <a:ea typeface="EU-BX" pitchFamily="65" charset="-122"/>
                </a:rPr>
                <a:t>y</a:t>
              </a:r>
              <a:r>
                <a:rPr lang="en-US" altLang="zh-CN" sz="3200" b="1">
                  <a:solidFill>
                    <a:schemeClr val="tx1"/>
                  </a:solidFill>
                  <a:latin typeface="Times New Roman" panose="02020603050405020304" pitchFamily="18" charset="0"/>
                </a:rPr>
                <a:t> =</a:t>
              </a:r>
            </a:p>
          </p:txBody>
        </p:sp>
        <p:sp>
          <p:nvSpPr>
            <p:cNvPr id="10267" name="Line 7"/>
            <p:cNvSpPr>
              <a:spLocks noChangeShapeType="1"/>
            </p:cNvSpPr>
            <p:nvPr/>
          </p:nvSpPr>
          <p:spPr bwMode="auto">
            <a:xfrm>
              <a:off x="434" y="311"/>
              <a:ext cx="337" cy="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10268" name="Text Box 8"/>
            <p:cNvSpPr txBox="1">
              <a:spLocks noChangeArrowheads="1"/>
            </p:cNvSpPr>
            <p:nvPr/>
          </p:nvSpPr>
          <p:spPr bwMode="auto">
            <a:xfrm>
              <a:off x="408" y="0"/>
              <a:ext cx="38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4400">
                  <a:solidFill>
                    <a:srgbClr val="CC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4400">
                  <a:solidFill>
                    <a:srgbClr val="CC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4400">
                  <a:solidFill>
                    <a:srgbClr val="CC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4400">
                  <a:solidFill>
                    <a:srgbClr val="CC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4400">
                  <a:solidFill>
                    <a:srgbClr val="CC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CC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CC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CC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CC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zh-CN" sz="2800" b="1">
                  <a:solidFill>
                    <a:schemeClr val="tx1"/>
                  </a:solidFill>
                  <a:latin typeface="宋体" panose="02010600030101010101" pitchFamily="2" charset="-122"/>
                </a:rPr>
                <a:t>2</a:t>
              </a:r>
              <a:r>
                <a:rPr lang="en-US" altLang="zh-CN" sz="2800" b="1">
                  <a:solidFill>
                    <a:schemeClr val="tx1"/>
                  </a:solidFill>
                  <a:latin typeface="EU-BX" pitchFamily="65" charset="-122"/>
                  <a:ea typeface="EU-BX" pitchFamily="65" charset="-122"/>
                </a:rPr>
                <a:t>x</a:t>
              </a:r>
            </a:p>
          </p:txBody>
        </p:sp>
        <p:sp>
          <p:nvSpPr>
            <p:cNvPr id="10269" name="Text Box 9"/>
            <p:cNvSpPr txBox="1">
              <a:spLocks noChangeArrowheads="1"/>
            </p:cNvSpPr>
            <p:nvPr/>
          </p:nvSpPr>
          <p:spPr bwMode="auto">
            <a:xfrm>
              <a:off x="461" y="256"/>
              <a:ext cx="22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4400">
                  <a:solidFill>
                    <a:srgbClr val="CC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4400">
                  <a:solidFill>
                    <a:srgbClr val="CC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4400">
                  <a:solidFill>
                    <a:srgbClr val="CC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4400">
                  <a:solidFill>
                    <a:srgbClr val="CC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4400">
                  <a:solidFill>
                    <a:srgbClr val="CC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CC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CC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CC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CC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zh-CN" sz="2800" b="1">
                  <a:solidFill>
                    <a:schemeClr val="tx1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</p:grpSp>
      <p:grpSp>
        <p:nvGrpSpPr>
          <p:cNvPr id="10246" name="Group 10"/>
          <p:cNvGrpSpPr/>
          <p:nvPr/>
        </p:nvGrpSpPr>
        <p:grpSpPr bwMode="auto">
          <a:xfrm>
            <a:off x="5364163" y="2746375"/>
            <a:ext cx="1222375" cy="850900"/>
            <a:chOff x="0" y="0"/>
            <a:chExt cx="770" cy="536"/>
          </a:xfrm>
        </p:grpSpPr>
        <p:sp>
          <p:nvSpPr>
            <p:cNvPr id="10262" name="Text Box 11"/>
            <p:cNvSpPr txBox="1">
              <a:spLocks noChangeArrowheads="1"/>
            </p:cNvSpPr>
            <p:nvPr/>
          </p:nvSpPr>
          <p:spPr bwMode="auto">
            <a:xfrm>
              <a:off x="0" y="126"/>
              <a:ext cx="48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4400">
                  <a:solidFill>
                    <a:srgbClr val="CC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4400">
                  <a:solidFill>
                    <a:srgbClr val="CC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4400">
                  <a:solidFill>
                    <a:srgbClr val="CC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4400">
                  <a:solidFill>
                    <a:srgbClr val="CC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4400">
                  <a:solidFill>
                    <a:srgbClr val="CC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CC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CC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CC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CC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zh-CN" sz="2800" b="1">
                  <a:solidFill>
                    <a:schemeClr val="tx1"/>
                  </a:solidFill>
                  <a:latin typeface="EU-BX" pitchFamily="65" charset="-122"/>
                  <a:ea typeface="EU-BX" pitchFamily="65" charset="-122"/>
                </a:rPr>
                <a:t>y</a:t>
              </a:r>
              <a:r>
                <a:rPr lang="en-US" altLang="zh-CN" sz="3200" b="1">
                  <a:solidFill>
                    <a:schemeClr val="tx1"/>
                  </a:solidFill>
                  <a:latin typeface="Times New Roman" panose="02020603050405020304" pitchFamily="18" charset="0"/>
                </a:rPr>
                <a:t> =</a:t>
              </a:r>
            </a:p>
          </p:txBody>
        </p:sp>
        <p:sp>
          <p:nvSpPr>
            <p:cNvPr id="10263" name="Line 12"/>
            <p:cNvSpPr>
              <a:spLocks noChangeShapeType="1"/>
            </p:cNvSpPr>
            <p:nvPr/>
          </p:nvSpPr>
          <p:spPr bwMode="auto">
            <a:xfrm>
              <a:off x="444" y="308"/>
              <a:ext cx="32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10264" name="Text Box 13"/>
            <p:cNvSpPr txBox="1">
              <a:spLocks noChangeArrowheads="1"/>
            </p:cNvSpPr>
            <p:nvPr/>
          </p:nvSpPr>
          <p:spPr bwMode="auto">
            <a:xfrm>
              <a:off x="493" y="209"/>
              <a:ext cx="27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4400">
                  <a:solidFill>
                    <a:srgbClr val="CC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4400">
                  <a:solidFill>
                    <a:srgbClr val="CC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4400">
                  <a:solidFill>
                    <a:srgbClr val="CC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4400">
                  <a:solidFill>
                    <a:srgbClr val="CC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4400">
                  <a:solidFill>
                    <a:srgbClr val="CC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CC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CC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CC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CC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zh-CN" sz="2800" b="1">
                  <a:solidFill>
                    <a:schemeClr val="tx1"/>
                  </a:solidFill>
                  <a:latin typeface="EU-BX" pitchFamily="65" charset="-122"/>
                  <a:ea typeface="EU-BX" pitchFamily="65" charset="-122"/>
                </a:rPr>
                <a:t>x</a:t>
              </a:r>
            </a:p>
          </p:txBody>
        </p:sp>
        <p:sp>
          <p:nvSpPr>
            <p:cNvPr id="10265" name="Text Box 14"/>
            <p:cNvSpPr txBox="1">
              <a:spLocks noChangeArrowheads="1"/>
            </p:cNvSpPr>
            <p:nvPr/>
          </p:nvSpPr>
          <p:spPr bwMode="auto">
            <a:xfrm>
              <a:off x="491" y="0"/>
              <a:ext cx="27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4400">
                  <a:solidFill>
                    <a:srgbClr val="CC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4400">
                  <a:solidFill>
                    <a:srgbClr val="CC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4400">
                  <a:solidFill>
                    <a:srgbClr val="CC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4400">
                  <a:solidFill>
                    <a:srgbClr val="CC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4400">
                  <a:solidFill>
                    <a:srgbClr val="CC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CC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CC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CC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CC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zh-CN" sz="2800" b="1">
                  <a:solidFill>
                    <a:schemeClr val="tx1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</p:grpSp>
      <p:sp>
        <p:nvSpPr>
          <p:cNvPr id="10247" name="Text Box 15"/>
          <p:cNvSpPr txBox="1">
            <a:spLocks noChangeArrowheads="1"/>
          </p:cNvSpPr>
          <p:nvPr/>
        </p:nvSpPr>
        <p:spPr bwMode="auto">
          <a:xfrm>
            <a:off x="827088" y="4202113"/>
            <a:ext cx="1295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chemeClr val="tx1"/>
                </a:solidFill>
                <a:latin typeface="EU-BX" pitchFamily="65" charset="-122"/>
                <a:ea typeface="EU-BX" pitchFamily="65" charset="-122"/>
              </a:rPr>
              <a:t>y</a:t>
            </a:r>
            <a:r>
              <a:rPr lang="en-US" altLang="zh-CN" sz="3200" b="1">
                <a:solidFill>
                  <a:schemeClr val="tx1"/>
                </a:solidFill>
                <a:latin typeface="Times New Roman" panose="02020603050405020304" pitchFamily="18" charset="0"/>
              </a:rPr>
              <a:t> = </a:t>
            </a:r>
            <a:r>
              <a:rPr lang="en-US" altLang="zh-CN" sz="2800" b="1">
                <a:solidFill>
                  <a:schemeClr val="tx1"/>
                </a:solidFill>
                <a:latin typeface="宋体" panose="02010600030101010101" pitchFamily="2" charset="-122"/>
              </a:rPr>
              <a:t>3</a:t>
            </a:r>
            <a:r>
              <a:rPr lang="en-US" altLang="zh-CN" sz="2800" b="1">
                <a:solidFill>
                  <a:schemeClr val="tx1"/>
                </a:solidFill>
                <a:latin typeface="EU-BX" pitchFamily="65" charset="-122"/>
                <a:ea typeface="EU-BX" pitchFamily="65" charset="-122"/>
              </a:rPr>
              <a:t>x</a:t>
            </a:r>
          </a:p>
        </p:txBody>
      </p:sp>
      <p:grpSp>
        <p:nvGrpSpPr>
          <p:cNvPr id="10248" name="Group 16"/>
          <p:cNvGrpSpPr/>
          <p:nvPr/>
        </p:nvGrpSpPr>
        <p:grpSpPr bwMode="auto">
          <a:xfrm>
            <a:off x="3103563" y="3986213"/>
            <a:ext cx="1598612" cy="833437"/>
            <a:chOff x="0" y="0"/>
            <a:chExt cx="1007" cy="525"/>
          </a:xfrm>
        </p:grpSpPr>
        <p:sp>
          <p:nvSpPr>
            <p:cNvPr id="10257" name="Text Box 17"/>
            <p:cNvSpPr txBox="1">
              <a:spLocks noChangeArrowheads="1"/>
            </p:cNvSpPr>
            <p:nvPr/>
          </p:nvSpPr>
          <p:spPr bwMode="auto">
            <a:xfrm>
              <a:off x="0" y="118"/>
              <a:ext cx="68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4400">
                  <a:solidFill>
                    <a:srgbClr val="CC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4400">
                  <a:solidFill>
                    <a:srgbClr val="CC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4400">
                  <a:solidFill>
                    <a:srgbClr val="CC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4400">
                  <a:solidFill>
                    <a:srgbClr val="CC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4400">
                  <a:solidFill>
                    <a:srgbClr val="CC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CC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CC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CC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CC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zh-CN" sz="2800" b="1">
                  <a:solidFill>
                    <a:schemeClr val="tx1"/>
                  </a:solidFill>
                  <a:latin typeface="EU-BX" pitchFamily="65" charset="-122"/>
                  <a:ea typeface="EU-BX" pitchFamily="65" charset="-122"/>
                </a:rPr>
                <a:t>y</a:t>
              </a:r>
              <a:r>
                <a:rPr lang="en-US" altLang="zh-CN" sz="3200" b="1">
                  <a:solidFill>
                    <a:schemeClr val="tx1"/>
                  </a:solidFill>
                  <a:latin typeface="Times New Roman" panose="02020603050405020304" pitchFamily="18" charset="0"/>
                </a:rPr>
                <a:t> = </a:t>
              </a:r>
            </a:p>
          </p:txBody>
        </p:sp>
        <p:sp>
          <p:nvSpPr>
            <p:cNvPr id="10258" name="Line 18"/>
            <p:cNvSpPr>
              <a:spLocks noChangeShapeType="1"/>
            </p:cNvSpPr>
            <p:nvPr/>
          </p:nvSpPr>
          <p:spPr bwMode="auto">
            <a:xfrm>
              <a:off x="590" y="300"/>
              <a:ext cx="337" cy="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10259" name="Text Box 19"/>
            <p:cNvSpPr txBox="1">
              <a:spLocks noChangeArrowheads="1"/>
            </p:cNvSpPr>
            <p:nvPr/>
          </p:nvSpPr>
          <p:spPr bwMode="auto">
            <a:xfrm>
              <a:off x="625" y="198"/>
              <a:ext cx="38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4400">
                  <a:solidFill>
                    <a:srgbClr val="CC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4400">
                  <a:solidFill>
                    <a:srgbClr val="CC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4400">
                  <a:solidFill>
                    <a:srgbClr val="CC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4400">
                  <a:solidFill>
                    <a:srgbClr val="CC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4400">
                  <a:solidFill>
                    <a:srgbClr val="CC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CC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CC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CC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CC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zh-CN" sz="2800" b="1" i="1">
                  <a:solidFill>
                    <a:schemeClr val="tx1"/>
                  </a:solidFill>
                  <a:latin typeface="EU-BX" pitchFamily="65" charset="-122"/>
                  <a:ea typeface="EU-BX" pitchFamily="65" charset="-122"/>
                </a:rPr>
                <a:t>x</a:t>
              </a:r>
            </a:p>
          </p:txBody>
        </p:sp>
        <p:sp>
          <p:nvSpPr>
            <p:cNvPr id="10260" name="Text Box 20"/>
            <p:cNvSpPr txBox="1">
              <a:spLocks noChangeArrowheads="1"/>
            </p:cNvSpPr>
            <p:nvPr/>
          </p:nvSpPr>
          <p:spPr bwMode="auto">
            <a:xfrm>
              <a:off x="626" y="0"/>
              <a:ext cx="227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4400">
                  <a:solidFill>
                    <a:srgbClr val="CC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4400">
                  <a:solidFill>
                    <a:srgbClr val="CC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4400">
                  <a:solidFill>
                    <a:srgbClr val="CC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4400">
                  <a:solidFill>
                    <a:srgbClr val="CC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4400">
                  <a:solidFill>
                    <a:srgbClr val="CC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CC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CC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CC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CC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zh-CN" sz="3200">
                  <a:solidFill>
                    <a:schemeClr val="tx1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0261" name="Line 21"/>
            <p:cNvSpPr>
              <a:spLocks noChangeShapeType="1"/>
            </p:cNvSpPr>
            <p:nvPr/>
          </p:nvSpPr>
          <p:spPr bwMode="auto">
            <a:xfrm>
              <a:off x="454" y="300"/>
              <a:ext cx="9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</p:grpSp>
      <p:sp>
        <p:nvSpPr>
          <p:cNvPr id="40982" name="Line 22"/>
          <p:cNvSpPr>
            <a:spLocks noChangeShapeType="1"/>
          </p:cNvSpPr>
          <p:nvPr/>
        </p:nvSpPr>
        <p:spPr bwMode="auto">
          <a:xfrm>
            <a:off x="828675" y="4835525"/>
            <a:ext cx="1296988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zh-CN" altLang="en-US"/>
          </a:p>
        </p:txBody>
      </p:sp>
      <p:sp>
        <p:nvSpPr>
          <p:cNvPr id="40983" name="Line 23"/>
          <p:cNvSpPr>
            <a:spLocks noChangeShapeType="1"/>
          </p:cNvSpPr>
          <p:nvPr/>
        </p:nvSpPr>
        <p:spPr bwMode="auto">
          <a:xfrm>
            <a:off x="7235825" y="3683000"/>
            <a:ext cx="1296988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zh-CN" altLang="en-US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3059113" y="3970338"/>
            <a:ext cx="1655762" cy="1008062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zh-CN" altLang="en-US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5364163" y="4076700"/>
            <a:ext cx="1509712" cy="100806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zh-CN" alt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5414963" y="2827338"/>
            <a:ext cx="1366837" cy="93662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zh-CN" altLang="en-US"/>
          </a:p>
        </p:txBody>
      </p:sp>
      <p:sp>
        <p:nvSpPr>
          <p:cNvPr id="10254" name="AutoShape 27"/>
          <p:cNvSpPr>
            <a:spLocks noChangeArrowheads="1"/>
          </p:cNvSpPr>
          <p:nvPr/>
        </p:nvSpPr>
        <p:spPr bwMode="auto">
          <a:xfrm>
            <a:off x="5148263" y="622300"/>
            <a:ext cx="3386137" cy="936625"/>
          </a:xfrm>
          <a:prstGeom prst="cloudCallout">
            <a:avLst>
              <a:gd name="adj1" fmla="val -57611"/>
              <a:gd name="adj2" fmla="val 113454"/>
            </a:avLst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zh-CN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仔细判断！</a:t>
            </a:r>
          </a:p>
        </p:txBody>
      </p:sp>
      <p:sp>
        <p:nvSpPr>
          <p:cNvPr id="10255" name="Text Box 28"/>
          <p:cNvSpPr txBox="1">
            <a:spLocks noChangeArrowheads="1"/>
          </p:cNvSpPr>
          <p:nvPr/>
        </p:nvSpPr>
        <p:spPr bwMode="auto">
          <a:xfrm>
            <a:off x="5508625" y="4221163"/>
            <a:ext cx="8826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chemeClr val="tx1"/>
                </a:solidFill>
                <a:latin typeface="EU-BX" pitchFamily="65" charset="-122"/>
                <a:ea typeface="EU-BX" pitchFamily="65" charset="-122"/>
              </a:rPr>
              <a:t>xy</a:t>
            </a:r>
            <a:r>
              <a:rPr lang="en-US" altLang="zh-CN" sz="2800" b="1">
                <a:solidFill>
                  <a:schemeClr val="tx1"/>
                </a:solidFill>
                <a:latin typeface="Times New Roman" panose="02020603050405020304" pitchFamily="18" charset="0"/>
              </a:rPr>
              <a:t>=6</a:t>
            </a:r>
          </a:p>
        </p:txBody>
      </p:sp>
      <p:pic>
        <p:nvPicPr>
          <p:cNvPr id="10256" name="Picture 77" descr="图片3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5975" y="896938"/>
            <a:ext cx="2747963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0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0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0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0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2" grpId="0" animBg="1"/>
      <p:bldP spid="40983" grpId="0" animBg="1"/>
      <p:bldP spid="40984" grpId="0" animBg="1"/>
      <p:bldP spid="40985" grpId="0" animBg="1"/>
      <p:bldP spid="4098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/>
          <p:cNvSpPr>
            <a:spLocks noChangeArrowheads="1"/>
          </p:cNvSpPr>
          <p:nvPr/>
        </p:nvSpPr>
        <p:spPr bwMode="auto">
          <a:xfrm>
            <a:off x="2895600" y="4038600"/>
            <a:ext cx="5257800" cy="2209800"/>
          </a:xfrm>
          <a:prstGeom prst="cloudCallout">
            <a:avLst>
              <a:gd name="adj1" fmla="val 12259"/>
              <a:gd name="adj2" fmla="val -82972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</a:ln>
          <a:effectLst>
            <a:outerShdw dist="35921" dir="2700000" algn="ctr" rotWithShape="0">
              <a:srgbClr val="990000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zh-CN" altLang="en-US" sz="2800" b="1" dirty="0">
                <a:solidFill>
                  <a:schemeClr val="tx1"/>
                </a:solidFill>
                <a:latin typeface="Arial" panose="020B0604020202020204" pitchFamily="34" charset="0"/>
              </a:rPr>
              <a:t>求反比例的解析式</a:t>
            </a:r>
          </a:p>
          <a:p>
            <a:pPr>
              <a:defRPr/>
            </a:pPr>
            <a:r>
              <a:rPr lang="zh-CN" altLang="en-US" sz="2800" b="1" dirty="0">
                <a:solidFill>
                  <a:schemeClr val="tx1"/>
                </a:solidFill>
                <a:latin typeface="Arial" panose="020B0604020202020204" pitchFamily="34" charset="0"/>
              </a:rPr>
              <a:t>就是求出</a:t>
            </a:r>
          </a:p>
          <a:p>
            <a:pPr>
              <a:defRPr/>
            </a:pPr>
            <a:r>
              <a:rPr lang="en-US" altLang="zh-CN" sz="2800" b="1" dirty="0">
                <a:solidFill>
                  <a:schemeClr val="tx1"/>
                </a:solidFill>
                <a:latin typeface="EU-BX" pitchFamily="65" charset="-122"/>
                <a:ea typeface="EU-BX" pitchFamily="65" charset="-122"/>
              </a:rPr>
              <a:t>k</a:t>
            </a:r>
            <a:r>
              <a:rPr lang="zh-CN" altLang="en-US" sz="2800" b="1" dirty="0">
                <a:solidFill>
                  <a:schemeClr val="tx1"/>
                </a:solidFill>
                <a:latin typeface="Arial" panose="020B0604020202020204" pitchFamily="34" charset="0"/>
              </a:rPr>
              <a:t>值为多少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078038" y="1908175"/>
            <a:ext cx="55419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FF"/>
                </a:solidFill>
              </a:rPr>
              <a:t>思考：如何求反比例的解析式呢？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bldLvl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914400" y="2133600"/>
            <a:ext cx="8229600" cy="180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例</a:t>
            </a:r>
            <a:r>
              <a:rPr lang="en-US" altLang="zh-CN" sz="28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1:</a:t>
            </a:r>
            <a:r>
              <a:rPr lang="zh-CN" altLang="en-US" sz="28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已知</a:t>
            </a:r>
            <a:r>
              <a:rPr lang="zh-CN" altLang="en-US" sz="2800" b="1" dirty="0">
                <a:solidFill>
                  <a:schemeClr val="tx1"/>
                </a:solidFill>
                <a:latin typeface="EU-BX" pitchFamily="65" charset="-122"/>
                <a:ea typeface="EU-BX" pitchFamily="65" charset="-122"/>
              </a:rPr>
              <a:t>y</a:t>
            </a:r>
            <a:r>
              <a:rPr lang="zh-CN" altLang="en-US" sz="28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是</a:t>
            </a:r>
            <a:r>
              <a:rPr lang="zh-CN" altLang="en-US" sz="2800" b="1" dirty="0">
                <a:solidFill>
                  <a:schemeClr val="tx1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lang="zh-CN" altLang="en-US" sz="28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的反比例函数,当</a:t>
            </a:r>
            <a:r>
              <a:rPr lang="zh-CN" altLang="en-US" sz="2800" b="1" dirty="0">
                <a:solidFill>
                  <a:schemeClr val="tx1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lang="zh-CN" altLang="en-US" sz="28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=2,</a:t>
            </a:r>
            <a:r>
              <a:rPr lang="zh-CN" altLang="en-US" sz="2800" b="1" dirty="0">
                <a:solidFill>
                  <a:schemeClr val="tx1"/>
                </a:solidFill>
                <a:latin typeface="EU-BX" pitchFamily="65" charset="-122"/>
                <a:ea typeface="EU-BX" pitchFamily="65" charset="-122"/>
              </a:rPr>
              <a:t>y</a:t>
            </a:r>
            <a:r>
              <a:rPr lang="zh-CN" altLang="en-US" sz="28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=6.</a:t>
            </a:r>
          </a:p>
          <a:p>
            <a:pPr algn="l"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28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28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）写出</a:t>
            </a:r>
            <a:r>
              <a:rPr lang="zh-CN" altLang="en-US" sz="2800" b="1" dirty="0">
                <a:solidFill>
                  <a:schemeClr val="tx1"/>
                </a:solidFill>
                <a:latin typeface="EU-BX" pitchFamily="65" charset="-122"/>
                <a:ea typeface="EU-BX" pitchFamily="65" charset="-122"/>
              </a:rPr>
              <a:t>y</a:t>
            </a:r>
            <a:r>
              <a:rPr lang="zh-CN" altLang="en-US" sz="28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与</a:t>
            </a:r>
            <a:r>
              <a:rPr lang="zh-CN" altLang="en-US" sz="2800" b="1" dirty="0">
                <a:solidFill>
                  <a:schemeClr val="tx1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lang="zh-CN" altLang="en-US" sz="28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的函数关系式</a:t>
            </a:r>
            <a:r>
              <a:rPr lang="en-US" altLang="zh-CN" sz="28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.</a:t>
            </a:r>
            <a:endParaRPr lang="zh-CN" altLang="en-US" sz="2800" b="1" dirty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algn="l"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28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28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）求当</a:t>
            </a:r>
            <a:r>
              <a:rPr lang="zh-CN" altLang="en-US" sz="2800" b="1" dirty="0">
                <a:solidFill>
                  <a:schemeClr val="tx1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lang="zh-CN" altLang="en-US" sz="28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=4时</a:t>
            </a:r>
            <a:r>
              <a:rPr lang="en-US" altLang="zh-CN" sz="28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,</a:t>
            </a:r>
            <a:r>
              <a:rPr lang="zh-CN" altLang="en-US" sz="2800" b="1" dirty="0">
                <a:solidFill>
                  <a:schemeClr val="tx1"/>
                </a:solidFill>
                <a:latin typeface="EU-BX" pitchFamily="65" charset="-122"/>
                <a:ea typeface="EU-BX" pitchFamily="65" charset="-122"/>
              </a:rPr>
              <a:t>y</a:t>
            </a:r>
            <a:r>
              <a:rPr lang="zh-CN" altLang="en-US" sz="28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的值.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922338" y="1125538"/>
          <a:ext cx="2259012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公式" r:id="rId4" imgW="1168400" imgH="520700" progId="Equation.3">
                  <p:embed/>
                </p:oleObj>
              </mc:Choice>
              <mc:Fallback>
                <p:oleObj name="公式" r:id="rId4" imgW="1168400" imgH="5207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lum bright="6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2338" y="1125538"/>
                        <a:ext cx="2259012" cy="89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1763713" y="2133600"/>
            <a:ext cx="464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800" dirty="0">
                <a:solidFill>
                  <a:srgbClr val="0000FF"/>
                </a:solidFill>
              </a:rPr>
              <a:t>∵</a:t>
            </a:r>
            <a:r>
              <a:rPr lang="en-US" altLang="zh-CN" sz="2400" b="1" dirty="0">
                <a:solidFill>
                  <a:srgbClr val="0000FF"/>
                </a:solidFill>
              </a:rPr>
              <a:t>   </a:t>
            </a:r>
            <a:r>
              <a:rPr lang="zh-CN" altLang="en-US" sz="2800" b="1" dirty="0">
                <a:solidFill>
                  <a:srgbClr val="0000FF"/>
                </a:solidFill>
              </a:rPr>
              <a:t>当 </a:t>
            </a:r>
            <a:r>
              <a:rPr lang="en-US" altLang="zh-CN" sz="2800" b="1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=2</a:t>
            </a:r>
            <a:r>
              <a:rPr lang="en-US" altLang="zh-CN" sz="2800" b="1" dirty="0">
                <a:solidFill>
                  <a:srgbClr val="0000FF"/>
                </a:solidFill>
              </a:rPr>
              <a:t> </a:t>
            </a:r>
            <a:r>
              <a:rPr lang="zh-CN" altLang="en-US" sz="2800" b="1" dirty="0">
                <a:solidFill>
                  <a:srgbClr val="0000FF"/>
                </a:solidFill>
              </a:rPr>
              <a:t>时</a:t>
            </a:r>
            <a:r>
              <a:rPr lang="en-US" altLang="zh-CN" sz="2800" b="1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y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=6</a:t>
            </a:r>
            <a:r>
              <a:rPr lang="zh-CN" altLang="en-US" sz="2800" b="1" dirty="0">
                <a:solidFill>
                  <a:srgbClr val="0000FF"/>
                </a:solidFill>
              </a:rPr>
              <a:t>，所以有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1619250" y="3716338"/>
            <a:ext cx="38877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0000FF"/>
                </a:solidFill>
              </a:rPr>
              <a:t> </a:t>
            </a:r>
            <a:r>
              <a:rPr lang="en-US" altLang="en-US" sz="2800">
                <a:solidFill>
                  <a:srgbClr val="0000FF"/>
                </a:solidFill>
              </a:rPr>
              <a:t>∴</a:t>
            </a: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   </a:t>
            </a:r>
            <a:r>
              <a:rPr lang="zh-CN" altLang="en-US" sz="2400" b="1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y</a:t>
            </a:r>
            <a:r>
              <a:rPr lang="zh-CN" altLang="en-US" sz="2400" b="1">
                <a:solidFill>
                  <a:srgbClr val="0000FF"/>
                </a:solidFill>
              </a:rPr>
              <a:t>与</a:t>
            </a:r>
            <a:r>
              <a:rPr lang="zh-CN" altLang="en-US" sz="2400" b="1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lang="zh-CN" altLang="en-US" sz="2400" b="1">
                <a:solidFill>
                  <a:srgbClr val="0000FF"/>
                </a:solidFill>
              </a:rPr>
              <a:t>的函数关系式为</a:t>
            </a:r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1692275" y="4581525"/>
            <a:ext cx="52562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chemeClr val="tx1"/>
                </a:solidFill>
              </a:rPr>
              <a:t>       </a:t>
            </a:r>
            <a:r>
              <a:rPr lang="zh-CN" altLang="en-US" sz="2400" b="1">
                <a:solidFill>
                  <a:srgbClr val="0000FF"/>
                </a:solidFill>
              </a:rPr>
              <a:t>把 </a:t>
            </a:r>
            <a:r>
              <a:rPr lang="en-US" altLang="zh-CN" sz="2800" b="1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=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4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 </a:t>
            </a:r>
            <a:r>
              <a:rPr lang="zh-CN" altLang="en-US" sz="2400" b="1">
                <a:solidFill>
                  <a:srgbClr val="0000FF"/>
                </a:solidFill>
              </a:rPr>
              <a:t>代入                        得 </a:t>
            </a:r>
          </a:p>
        </p:txBody>
      </p:sp>
      <p:graphicFrame>
        <p:nvGraphicFramePr>
          <p:cNvPr id="45065" name="Object 9"/>
          <p:cNvGraphicFramePr>
            <a:graphicFrameLocks noChangeAspect="1"/>
          </p:cNvGraphicFramePr>
          <p:nvPr/>
        </p:nvGraphicFramePr>
        <p:xfrm>
          <a:off x="3995738" y="4405313"/>
          <a:ext cx="1439862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" r:id="rId6" imgW="596900" imgH="520700" progId="Equation.3">
                  <p:embed/>
                </p:oleObj>
              </mc:Choice>
              <mc:Fallback>
                <p:oleObj r:id="rId6" imgW="596900" imgH="5207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4405313"/>
                        <a:ext cx="1439862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67" name="AutoShape 11"/>
          <p:cNvSpPr>
            <a:spLocks noChangeArrowheads="1"/>
          </p:cNvSpPr>
          <p:nvPr/>
        </p:nvSpPr>
        <p:spPr bwMode="auto">
          <a:xfrm>
            <a:off x="5219700" y="836613"/>
            <a:ext cx="3708400" cy="1189037"/>
          </a:xfrm>
          <a:prstGeom prst="cloudCallout">
            <a:avLst>
              <a:gd name="adj1" fmla="val -52097"/>
              <a:gd name="adj2" fmla="val 180574"/>
            </a:avLst>
          </a:prstGeom>
          <a:solidFill>
            <a:srgbClr val="0000FF"/>
          </a:solidFill>
          <a:ln w="19050">
            <a:solidFill>
              <a:schemeClr val="tx1"/>
            </a:solidFill>
            <a:round/>
          </a:ln>
          <a:effectLst>
            <a:outerShdw dist="35921" dir="2700000" algn="ctr" rotWithShape="0">
              <a:srgbClr val="990000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zh-CN" altLang="en-US" sz="3600" b="1">
                <a:solidFill>
                  <a:srgbClr val="FFFF00"/>
                </a:solidFill>
                <a:latin typeface="Arial" panose="020B0604020202020204" pitchFamily="34" charset="0"/>
              </a:rPr>
              <a:t>待定系数法</a:t>
            </a:r>
            <a:endParaRPr lang="zh-CN" altLang="en-US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45068" name="Object 12"/>
          <p:cNvGraphicFramePr>
            <a:graphicFrameLocks noChangeAspect="1"/>
          </p:cNvGraphicFramePr>
          <p:nvPr/>
        </p:nvGraphicFramePr>
        <p:xfrm>
          <a:off x="1476375" y="4573588"/>
          <a:ext cx="574675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" name="公式" r:id="rId8" imgW="304800" imgH="266700" progId="Equation.3">
                  <p:embed/>
                </p:oleObj>
              </mc:Choice>
              <mc:Fallback>
                <p:oleObj name="公式" r:id="rId8" imgW="304800" imgH="2667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4573588"/>
                        <a:ext cx="574675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4"/>
          <p:cNvGrpSpPr>
            <a:grpSpLocks noChangeAspect="1"/>
          </p:cNvGrpSpPr>
          <p:nvPr/>
        </p:nvGrpSpPr>
        <p:grpSpPr bwMode="auto">
          <a:xfrm>
            <a:off x="3492500" y="2887663"/>
            <a:ext cx="1193800" cy="519112"/>
            <a:chOff x="2200" y="1829"/>
            <a:chExt cx="752" cy="327"/>
          </a:xfrm>
        </p:grpSpPr>
        <p:sp>
          <p:nvSpPr>
            <p:cNvPr id="3103" name="AutoShape 13"/>
            <p:cNvSpPr>
              <a:spLocks noChangeAspect="1" noChangeArrowheads="1" noTextEdit="1"/>
            </p:cNvSpPr>
            <p:nvPr/>
          </p:nvSpPr>
          <p:spPr bwMode="auto">
            <a:xfrm>
              <a:off x="2200" y="1852"/>
              <a:ext cx="725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04" name="Rectangle 15"/>
            <p:cNvSpPr>
              <a:spLocks noChangeArrowheads="1"/>
            </p:cNvSpPr>
            <p:nvPr/>
          </p:nvSpPr>
          <p:spPr bwMode="auto">
            <a:xfrm>
              <a:off x="2728" y="1858"/>
              <a:ext cx="224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800">
                  <a:solidFill>
                    <a:srgbClr val="0000FF"/>
                  </a:solidFill>
                  <a:latin typeface="Times New Roman" panose="02020603050405020304" pitchFamily="18" charset="0"/>
                </a:rPr>
                <a:t>12</a:t>
              </a:r>
              <a:endParaRPr lang="en-US" altLang="zh-CN" sz="2800">
                <a:solidFill>
                  <a:srgbClr val="0000FF"/>
                </a:solidFill>
              </a:endParaRPr>
            </a:p>
          </p:txBody>
        </p:sp>
        <p:sp>
          <p:nvSpPr>
            <p:cNvPr id="3105" name="Rectangle 16"/>
            <p:cNvSpPr>
              <a:spLocks noChangeArrowheads="1"/>
            </p:cNvSpPr>
            <p:nvPr/>
          </p:nvSpPr>
          <p:spPr bwMode="auto">
            <a:xfrm>
              <a:off x="2606" y="1829"/>
              <a:ext cx="136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100">
                  <a:solidFill>
                    <a:srgbClr val="0000FF"/>
                  </a:solidFill>
                  <a:latin typeface="Symbol" panose="05050102010706020507" pitchFamily="18" charset="2"/>
                </a:rPr>
                <a:t>=</a:t>
              </a:r>
              <a:endParaRPr lang="en-US" altLang="zh-CN">
                <a:solidFill>
                  <a:srgbClr val="0000FF"/>
                </a:solidFill>
              </a:endParaRPr>
            </a:p>
          </p:txBody>
        </p:sp>
        <p:sp>
          <p:nvSpPr>
            <p:cNvPr id="3106" name="Rectangle 17"/>
            <p:cNvSpPr>
              <a:spLocks noChangeArrowheads="1"/>
            </p:cNvSpPr>
            <p:nvPr/>
          </p:nvSpPr>
          <p:spPr bwMode="auto">
            <a:xfrm>
              <a:off x="2247" y="1829"/>
              <a:ext cx="21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100">
                  <a:solidFill>
                    <a:srgbClr val="0000FF"/>
                  </a:solidFill>
                  <a:latin typeface="Symbol" panose="05050102010706020507" pitchFamily="18" charset="2"/>
                </a:rPr>
                <a:t>\</a:t>
              </a:r>
              <a:endParaRPr lang="en-US" altLang="zh-CN">
                <a:solidFill>
                  <a:srgbClr val="0000FF"/>
                </a:solidFill>
              </a:endParaRPr>
            </a:p>
          </p:txBody>
        </p:sp>
        <p:sp>
          <p:nvSpPr>
            <p:cNvPr id="3107" name="Rectangle 18"/>
            <p:cNvSpPr>
              <a:spLocks noChangeArrowheads="1"/>
            </p:cNvSpPr>
            <p:nvPr/>
          </p:nvSpPr>
          <p:spPr bwMode="auto">
            <a:xfrm>
              <a:off x="2399" y="1858"/>
              <a:ext cx="172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100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 k</a:t>
              </a:r>
              <a:endParaRPr lang="en-US" altLang="zh-CN">
                <a:solidFill>
                  <a:srgbClr val="0000FF"/>
                </a:solidFill>
              </a:endParaRPr>
            </a:p>
          </p:txBody>
        </p:sp>
      </p:grpSp>
      <p:sp>
        <p:nvSpPr>
          <p:cNvPr id="45075" name="AutoShape 19"/>
          <p:cNvSpPr>
            <a:spLocks noChangeAspect="1" noChangeArrowheads="1" noTextEdit="1"/>
          </p:cNvSpPr>
          <p:nvPr/>
        </p:nvSpPr>
        <p:spPr bwMode="auto">
          <a:xfrm>
            <a:off x="5364163" y="3497263"/>
            <a:ext cx="143986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077" name="Line 21"/>
          <p:cNvSpPr>
            <a:spLocks noChangeShapeType="1"/>
          </p:cNvSpPr>
          <p:nvPr/>
        </p:nvSpPr>
        <p:spPr bwMode="auto">
          <a:xfrm>
            <a:off x="6227763" y="4005263"/>
            <a:ext cx="490537" cy="0"/>
          </a:xfrm>
          <a:prstGeom prst="line">
            <a:avLst/>
          </a:prstGeom>
          <a:noFill/>
          <a:ln w="20701">
            <a:solidFill>
              <a:srgbClr val="3333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078" name="Rectangle 22"/>
          <p:cNvSpPr>
            <a:spLocks noChangeArrowheads="1"/>
          </p:cNvSpPr>
          <p:nvPr/>
        </p:nvSpPr>
        <p:spPr bwMode="auto">
          <a:xfrm>
            <a:off x="6372225" y="3933825"/>
            <a:ext cx="157163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CN" sz="2800" i="1">
                <a:solidFill>
                  <a:srgbClr val="3333FF"/>
                </a:solidFill>
                <a:latin typeface="Times New Roman" panose="02020603050405020304" pitchFamily="18" charset="0"/>
              </a:rPr>
              <a:t>x</a:t>
            </a:r>
            <a:endParaRPr lang="en-US" altLang="zh-CN">
              <a:solidFill>
                <a:srgbClr val="3333FF"/>
              </a:solidFill>
            </a:endParaRPr>
          </a:p>
        </p:txBody>
      </p:sp>
      <p:sp>
        <p:nvSpPr>
          <p:cNvPr id="45079" name="Rectangle 23"/>
          <p:cNvSpPr>
            <a:spLocks noChangeArrowheads="1"/>
          </p:cNvSpPr>
          <p:nvPr/>
        </p:nvSpPr>
        <p:spPr bwMode="auto">
          <a:xfrm>
            <a:off x="5619750" y="3744913"/>
            <a:ext cx="157163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CN" sz="2800" b="1">
                <a:solidFill>
                  <a:srgbClr val="3333FF"/>
                </a:solidFill>
                <a:latin typeface="EU-BX" pitchFamily="65" charset="-122"/>
                <a:ea typeface="EU-BX" pitchFamily="65" charset="-122"/>
              </a:rPr>
              <a:t>y</a:t>
            </a:r>
            <a:endParaRPr lang="en-US" altLang="zh-CN" b="1">
              <a:solidFill>
                <a:srgbClr val="3333FF"/>
              </a:solidFill>
              <a:latin typeface="EU-BX" pitchFamily="65" charset="-122"/>
              <a:ea typeface="EU-BX" pitchFamily="65" charset="-122"/>
            </a:endParaRPr>
          </a:p>
        </p:txBody>
      </p:sp>
      <p:sp>
        <p:nvSpPr>
          <p:cNvPr id="45080" name="Rectangle 24"/>
          <p:cNvSpPr>
            <a:spLocks noChangeArrowheads="1"/>
          </p:cNvSpPr>
          <p:nvPr/>
        </p:nvSpPr>
        <p:spPr bwMode="auto">
          <a:xfrm>
            <a:off x="6300788" y="3573463"/>
            <a:ext cx="30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CN" sz="2400">
                <a:solidFill>
                  <a:srgbClr val="3333FF"/>
                </a:solidFill>
                <a:latin typeface="Times New Roman" panose="02020603050405020304" pitchFamily="18" charset="0"/>
              </a:rPr>
              <a:t>12</a:t>
            </a:r>
            <a:endParaRPr lang="en-US" altLang="zh-CN" sz="2400">
              <a:solidFill>
                <a:srgbClr val="3333FF"/>
              </a:solidFill>
            </a:endParaRPr>
          </a:p>
        </p:txBody>
      </p:sp>
      <p:sp>
        <p:nvSpPr>
          <p:cNvPr id="45081" name="Rectangle 25"/>
          <p:cNvSpPr>
            <a:spLocks noChangeArrowheads="1"/>
          </p:cNvSpPr>
          <p:nvPr/>
        </p:nvSpPr>
        <p:spPr bwMode="auto">
          <a:xfrm>
            <a:off x="5940425" y="3716338"/>
            <a:ext cx="195263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CN" sz="2800">
                <a:solidFill>
                  <a:srgbClr val="3333FF"/>
                </a:solidFill>
                <a:latin typeface="Symbol" panose="05050102010706020507" pitchFamily="18" charset="2"/>
              </a:rPr>
              <a:t>=</a:t>
            </a:r>
            <a:endParaRPr lang="en-US" altLang="zh-CN">
              <a:solidFill>
                <a:srgbClr val="3333FF"/>
              </a:solidFill>
            </a:endParaRPr>
          </a:p>
        </p:txBody>
      </p:sp>
      <p:grpSp>
        <p:nvGrpSpPr>
          <p:cNvPr id="3" name="Group 35"/>
          <p:cNvGrpSpPr/>
          <p:nvPr/>
        </p:nvGrpSpPr>
        <p:grpSpPr bwMode="auto">
          <a:xfrm>
            <a:off x="2339975" y="5157788"/>
            <a:ext cx="2232025" cy="944562"/>
            <a:chOff x="1474" y="3249"/>
            <a:chExt cx="1406" cy="595"/>
          </a:xfrm>
        </p:grpSpPr>
        <p:sp>
          <p:nvSpPr>
            <p:cNvPr id="3095" name="AutoShape 26"/>
            <p:cNvSpPr>
              <a:spLocks noChangeAspect="1" noChangeArrowheads="1" noTextEdit="1"/>
            </p:cNvSpPr>
            <p:nvPr/>
          </p:nvSpPr>
          <p:spPr bwMode="auto">
            <a:xfrm>
              <a:off x="1474" y="3249"/>
              <a:ext cx="1406" cy="5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96" name="Line 28"/>
            <p:cNvSpPr>
              <a:spLocks noChangeShapeType="1"/>
            </p:cNvSpPr>
            <p:nvPr/>
          </p:nvSpPr>
          <p:spPr bwMode="auto">
            <a:xfrm>
              <a:off x="2109" y="3566"/>
              <a:ext cx="317" cy="0"/>
            </a:xfrm>
            <a:prstGeom prst="line">
              <a:avLst/>
            </a:prstGeom>
            <a:noFill/>
            <a:ln w="20701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97" name="Rectangle 29"/>
            <p:cNvSpPr>
              <a:spLocks noChangeArrowheads="1"/>
            </p:cNvSpPr>
            <p:nvPr/>
          </p:nvSpPr>
          <p:spPr bwMode="auto">
            <a:xfrm>
              <a:off x="2744" y="3430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400">
                  <a:solidFill>
                    <a:srgbClr val="0000FF"/>
                  </a:solidFill>
                  <a:latin typeface="Times New Roman" panose="02020603050405020304" pitchFamily="18" charset="0"/>
                </a:rPr>
                <a:t>3</a:t>
              </a:r>
              <a:endParaRPr lang="en-US" altLang="zh-CN" sz="2400">
                <a:solidFill>
                  <a:srgbClr val="0000FF"/>
                </a:solidFill>
              </a:endParaRPr>
            </a:p>
          </p:txBody>
        </p:sp>
        <p:sp>
          <p:nvSpPr>
            <p:cNvPr id="3098" name="Rectangle 30"/>
            <p:cNvSpPr>
              <a:spLocks noChangeArrowheads="1"/>
            </p:cNvSpPr>
            <p:nvPr/>
          </p:nvSpPr>
          <p:spPr bwMode="auto">
            <a:xfrm>
              <a:off x="2200" y="3566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400">
                  <a:solidFill>
                    <a:srgbClr val="0000FF"/>
                  </a:solidFill>
                  <a:latin typeface="Times New Roman" panose="02020603050405020304" pitchFamily="18" charset="0"/>
                </a:rPr>
                <a:t>4</a:t>
              </a:r>
              <a:endParaRPr lang="en-US" altLang="zh-CN" sz="2400">
                <a:solidFill>
                  <a:srgbClr val="0000FF"/>
                </a:solidFill>
              </a:endParaRPr>
            </a:p>
          </p:txBody>
        </p:sp>
        <p:sp>
          <p:nvSpPr>
            <p:cNvPr id="3099" name="Rectangle 31"/>
            <p:cNvSpPr>
              <a:spLocks noChangeArrowheads="1"/>
            </p:cNvSpPr>
            <p:nvPr/>
          </p:nvSpPr>
          <p:spPr bwMode="auto">
            <a:xfrm>
              <a:off x="2154" y="3294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400">
                  <a:solidFill>
                    <a:srgbClr val="0000FF"/>
                  </a:solidFill>
                  <a:latin typeface="Times New Roman" panose="02020603050405020304" pitchFamily="18" charset="0"/>
                </a:rPr>
                <a:t>12</a:t>
              </a:r>
              <a:endParaRPr lang="en-US" altLang="zh-CN" sz="2400">
                <a:solidFill>
                  <a:srgbClr val="0000FF"/>
                </a:solidFill>
              </a:endParaRPr>
            </a:p>
          </p:txBody>
        </p:sp>
        <p:sp>
          <p:nvSpPr>
            <p:cNvPr id="3100" name="Rectangle 32"/>
            <p:cNvSpPr>
              <a:spLocks noChangeArrowheads="1"/>
            </p:cNvSpPr>
            <p:nvPr/>
          </p:nvSpPr>
          <p:spPr bwMode="auto">
            <a:xfrm>
              <a:off x="2551" y="3382"/>
              <a:ext cx="127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900">
                  <a:solidFill>
                    <a:srgbClr val="0000FF"/>
                  </a:solidFill>
                  <a:latin typeface="Symbol" panose="05050102010706020507" pitchFamily="18" charset="2"/>
                </a:rPr>
                <a:t>=</a:t>
              </a:r>
              <a:endParaRPr lang="en-US" altLang="zh-CN">
                <a:solidFill>
                  <a:srgbClr val="0000FF"/>
                </a:solidFill>
              </a:endParaRPr>
            </a:p>
          </p:txBody>
        </p:sp>
        <p:sp>
          <p:nvSpPr>
            <p:cNvPr id="3101" name="Rectangle 33"/>
            <p:cNvSpPr>
              <a:spLocks noChangeArrowheads="1"/>
            </p:cNvSpPr>
            <p:nvPr/>
          </p:nvSpPr>
          <p:spPr bwMode="auto">
            <a:xfrm>
              <a:off x="1882" y="3385"/>
              <a:ext cx="127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900">
                  <a:solidFill>
                    <a:srgbClr val="0000FF"/>
                  </a:solidFill>
                  <a:latin typeface="Symbol" panose="05050102010706020507" pitchFamily="18" charset="2"/>
                </a:rPr>
                <a:t>=</a:t>
              </a:r>
              <a:endParaRPr lang="en-US" altLang="zh-CN">
                <a:solidFill>
                  <a:srgbClr val="0000FF"/>
                </a:solidFill>
              </a:endParaRPr>
            </a:p>
          </p:txBody>
        </p:sp>
        <p:sp>
          <p:nvSpPr>
            <p:cNvPr id="3102" name="Rectangle 34"/>
            <p:cNvSpPr>
              <a:spLocks noChangeArrowheads="1"/>
            </p:cNvSpPr>
            <p:nvPr/>
          </p:nvSpPr>
          <p:spPr bwMode="auto">
            <a:xfrm>
              <a:off x="1636" y="3409"/>
              <a:ext cx="103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900" b="1">
                  <a:solidFill>
                    <a:srgbClr val="0000FF"/>
                  </a:solidFill>
                  <a:latin typeface="EU-BX" pitchFamily="65" charset="-122"/>
                  <a:ea typeface="EU-BX" pitchFamily="65" charset="-122"/>
                </a:rPr>
                <a:t>y</a:t>
              </a:r>
              <a:endParaRPr lang="en-US" altLang="zh-CN" b="1">
                <a:solidFill>
                  <a:srgbClr val="0000FF"/>
                </a:solidFill>
                <a:latin typeface="EU-BX" pitchFamily="65" charset="-122"/>
                <a:ea typeface="EU-BX" pitchFamily="65" charset="-122"/>
              </a:endParaRPr>
            </a:p>
          </p:txBody>
        </p:sp>
      </p:grpSp>
      <p:sp>
        <p:nvSpPr>
          <p:cNvPr id="45092" name="AutoShape 36"/>
          <p:cNvSpPr>
            <a:spLocks noChangeAspect="1" noChangeArrowheads="1" noTextEdit="1"/>
          </p:cNvSpPr>
          <p:nvPr/>
        </p:nvSpPr>
        <p:spPr bwMode="auto">
          <a:xfrm>
            <a:off x="2411413" y="2636838"/>
            <a:ext cx="1066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094" name="Line 38"/>
          <p:cNvSpPr>
            <a:spLocks noChangeShapeType="1"/>
          </p:cNvSpPr>
          <p:nvPr/>
        </p:nvSpPr>
        <p:spPr bwMode="auto">
          <a:xfrm>
            <a:off x="3203575" y="3141663"/>
            <a:ext cx="271463" cy="0"/>
          </a:xfrm>
          <a:prstGeom prst="line">
            <a:avLst/>
          </a:prstGeom>
          <a:noFill/>
          <a:ln w="17526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095" name="Rectangle 39"/>
          <p:cNvSpPr>
            <a:spLocks noChangeArrowheads="1"/>
          </p:cNvSpPr>
          <p:nvPr/>
        </p:nvSpPr>
        <p:spPr bwMode="auto">
          <a:xfrm>
            <a:off x="3276600" y="3141663"/>
            <a:ext cx="152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endParaRPr lang="en-US" altLang="zh-CN" sz="2400" b="1">
              <a:solidFill>
                <a:srgbClr val="0000FF"/>
              </a:solidFill>
            </a:endParaRPr>
          </a:p>
        </p:txBody>
      </p:sp>
      <p:sp>
        <p:nvSpPr>
          <p:cNvPr id="45096" name="Rectangle 40"/>
          <p:cNvSpPr>
            <a:spLocks noChangeArrowheads="1"/>
          </p:cNvSpPr>
          <p:nvPr/>
        </p:nvSpPr>
        <p:spPr bwMode="auto">
          <a:xfrm>
            <a:off x="2576513" y="2901950"/>
            <a:ext cx="1778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</a:rPr>
              <a:t>6</a:t>
            </a:r>
            <a:endParaRPr lang="en-US" altLang="zh-CN" sz="2800">
              <a:solidFill>
                <a:srgbClr val="0000FF"/>
              </a:solidFill>
            </a:endParaRPr>
          </a:p>
        </p:txBody>
      </p:sp>
      <p:sp>
        <p:nvSpPr>
          <p:cNvPr id="45097" name="Rectangle 41"/>
          <p:cNvSpPr>
            <a:spLocks noChangeArrowheads="1"/>
          </p:cNvSpPr>
          <p:nvPr/>
        </p:nvSpPr>
        <p:spPr bwMode="auto">
          <a:xfrm>
            <a:off x="3276600" y="2636838"/>
            <a:ext cx="169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CN" sz="3000" i="1">
                <a:solidFill>
                  <a:srgbClr val="0000FF"/>
                </a:solidFill>
                <a:latin typeface="Times New Roman" panose="02020603050405020304" pitchFamily="18" charset="0"/>
              </a:rPr>
              <a:t>k</a:t>
            </a:r>
            <a:endParaRPr lang="en-US" altLang="zh-CN">
              <a:solidFill>
                <a:srgbClr val="0000FF"/>
              </a:solidFill>
            </a:endParaRPr>
          </a:p>
        </p:txBody>
      </p:sp>
      <p:sp>
        <p:nvSpPr>
          <p:cNvPr id="45098" name="Rectangle 42"/>
          <p:cNvSpPr>
            <a:spLocks noChangeArrowheads="1"/>
          </p:cNvSpPr>
          <p:nvPr/>
        </p:nvSpPr>
        <p:spPr bwMode="auto">
          <a:xfrm>
            <a:off x="2916238" y="2852738"/>
            <a:ext cx="209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CN" sz="3000">
                <a:solidFill>
                  <a:srgbClr val="0000FF"/>
                </a:solidFill>
                <a:latin typeface="Symbol" panose="05050102010706020507" pitchFamily="18" charset="2"/>
              </a:rPr>
              <a:t>=</a:t>
            </a:r>
            <a:endParaRPr lang="en-US" altLang="zh-CN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/>
      <p:bldP spid="45062" grpId="0"/>
      <p:bldP spid="45064" grpId="0"/>
      <p:bldP spid="45067" grpId="0" animBg="1"/>
      <p:bldP spid="45075" grpId="0" animBg="1"/>
      <p:bldP spid="45077" grpId="0" animBg="1"/>
      <p:bldP spid="45078" grpId="0"/>
      <p:bldP spid="45079" grpId="0"/>
      <p:bldP spid="45080" grpId="0"/>
      <p:bldP spid="45081" grpId="0"/>
      <p:bldP spid="45092" grpId="0" animBg="1"/>
      <p:bldP spid="45094" grpId="0" animBg="1"/>
      <p:bldP spid="45095" grpId="0"/>
      <p:bldP spid="45096" grpId="0"/>
      <p:bldP spid="45097" grpId="0"/>
      <p:bldP spid="45098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4400" b="0" i="0" u="none" strike="noStrike" cap="none" normalizeH="0" baseline="0" smtClean="0">
            <a:ln>
              <a:noFill/>
            </a:ln>
            <a:solidFill>
              <a:srgbClr val="CC0000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4400" b="0" i="0" u="none" strike="noStrike" cap="none" normalizeH="0" baseline="0" smtClean="0">
            <a:ln>
              <a:noFill/>
            </a:ln>
            <a:solidFill>
              <a:srgbClr val="CC0000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604</Words>
  <Application>Microsoft Office PowerPoint</Application>
  <PresentationFormat>全屏显示(4:3)</PresentationFormat>
  <Paragraphs>114</Paragraphs>
  <Slides>13</Slides>
  <Notes>13</Notes>
  <HiddenSlides>0</HiddenSlides>
  <MMClips>0</MMClips>
  <ScaleCrop>false</ScaleCrop>
  <HeadingPairs>
    <vt:vector size="8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13</vt:i4>
      </vt:variant>
    </vt:vector>
  </HeadingPairs>
  <TitlesOfParts>
    <vt:vector size="29" baseType="lpstr">
      <vt:lpstr>EU-BX</vt:lpstr>
      <vt:lpstr>黑体</vt:lpstr>
      <vt:lpstr>华文行楷</vt:lpstr>
      <vt:lpstr>华文楷体</vt:lpstr>
      <vt:lpstr>楷体_GB2312</vt:lpstr>
      <vt:lpstr>隶书</vt:lpstr>
      <vt:lpstr>宋体</vt:lpstr>
      <vt:lpstr>微软雅黑</vt:lpstr>
      <vt:lpstr>Arial</vt:lpstr>
      <vt:lpstr>Symbol</vt:lpstr>
      <vt:lpstr>Times New Roman</vt:lpstr>
      <vt:lpstr>Verdana</vt:lpstr>
      <vt:lpstr>Wingdings</vt:lpstr>
      <vt:lpstr>WWW.2PPT.COM
</vt:lpstr>
      <vt:lpstr>公式</vt:lpstr>
      <vt:lpstr>Equation.3</vt:lpstr>
      <vt:lpstr>5.2 反比例函数 第1课时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2015-01-21T09:03:00Z</dcterms:created>
  <dcterms:modified xsi:type="dcterms:W3CDTF">2023-01-16T18:40:20Z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D7668326FF9A4DD1B381566C12124B46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