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8" r:id="rId3"/>
    <p:sldId id="367" r:id="rId4"/>
    <p:sldId id="280" r:id="rId5"/>
    <p:sldId id="302" r:id="rId6"/>
    <p:sldId id="353" r:id="rId7"/>
    <p:sldId id="323" r:id="rId8"/>
    <p:sldId id="370" r:id="rId9"/>
    <p:sldId id="374" r:id="rId10"/>
    <p:sldId id="371" r:id="rId11"/>
    <p:sldId id="265" r:id="rId12"/>
    <p:sldId id="376" r:id="rId13"/>
    <p:sldId id="365" r:id="rId14"/>
    <p:sldId id="361" r:id="rId15"/>
    <p:sldId id="362" r:id="rId16"/>
    <p:sldId id="363" r:id="rId17"/>
    <p:sldId id="375" r:id="rId18"/>
    <p:sldId id="271" r:id="rId19"/>
    <p:sldId id="366" r:id="rId20"/>
    <p:sldId id="272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3">
          <p15:clr>
            <a:srgbClr val="A4A3A4"/>
          </p15:clr>
        </p15:guide>
        <p15:guide id="2" pos="29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>
        <p:scale>
          <a:sx n="130" d="100"/>
          <a:sy n="130" d="100"/>
        </p:scale>
        <p:origin x="-1260" y="-486"/>
      </p:cViewPr>
      <p:guideLst>
        <p:guide orient="horz" pos="1783"/>
        <p:guide pos="29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三年级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91632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平移和旋转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707783" y="4406255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62546" y="630185"/>
            <a:ext cx="292291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平移、旋转和轴对称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7" y="555526"/>
            <a:ext cx="654821" cy="648000"/>
            <a:chOff x="1306635" y="1440417"/>
            <a:chExt cx="654821" cy="64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19258" y="1449674"/>
              <a:ext cx="434734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3500" b="1" dirty="0">
                  <a:solidFill>
                    <a:srgbClr val="0050AA"/>
                  </a:solidFill>
                  <a:latin typeface="+mj-ea"/>
                  <a:ea typeface="+mj-ea"/>
                </a:rPr>
                <a:t>6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3074248" y="435390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392366" y="383547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8559" y="2512825"/>
            <a:ext cx="1053237" cy="1265255"/>
          </a:xfrm>
          <a:prstGeom prst="rect">
            <a:avLst/>
          </a:prstGeom>
        </p:spPr>
      </p:pic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2392366" y="396609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1907708" y="3532092"/>
            <a:ext cx="4974733" cy="491977"/>
          </a:xfrm>
          <a:prstGeom prst="wedgeRoundRectCallout">
            <a:avLst>
              <a:gd name="adj1" fmla="val -56727"/>
              <a:gd name="adj2" fmla="val -36028"/>
              <a:gd name="adj3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A8"/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</a:ln>
        </p:spPr>
        <p:txBody>
          <a:bodyPr/>
          <a:lstStyle/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你能把指针继续转到指向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9417" y="699543"/>
            <a:ext cx="1531505" cy="4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1559504"/>
            <a:ext cx="1923442" cy="19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34422" y="1131592"/>
            <a:ext cx="6929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做一个转盘，把指针从指向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旋转到指向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2486" y="1059581"/>
            <a:ext cx="2134384" cy="523220"/>
            <a:chOff x="858411" y="1283494"/>
            <a:chExt cx="1786629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58411" y="1283494"/>
              <a:ext cx="1635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019421" y="1203600"/>
            <a:ext cx="5755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下面的运动哪些是平移，哪些是旋转？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8" y="1635647"/>
            <a:ext cx="73628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3969" y="2707209"/>
            <a:ext cx="121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旋转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39294" y="2707209"/>
            <a:ext cx="121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平移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53794" y="2707209"/>
            <a:ext cx="121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旋转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96857" y="2707209"/>
            <a:ext cx="1214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平移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10486" y="4135959"/>
            <a:ext cx="1214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平移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39294" y="4135959"/>
            <a:ext cx="121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旋转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825232" y="4135959"/>
            <a:ext cx="1214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平移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39732" y="4135959"/>
            <a:ext cx="1214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旋转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3747298" y="2749479"/>
            <a:ext cx="968718" cy="15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649732" y="2837486"/>
            <a:ext cx="1297446" cy="15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图片 24" descr="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1028478"/>
            <a:ext cx="1694360" cy="139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" descr="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8" y="1008976"/>
            <a:ext cx="1805441" cy="149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02446" y="555524"/>
            <a:ext cx="2134384" cy="523220"/>
            <a:chOff x="858411" y="1283494"/>
            <a:chExt cx="1786629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58411" y="1283494"/>
              <a:ext cx="1635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25488" y="2419177"/>
            <a:ext cx="121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旋转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55837" y="2460987"/>
            <a:ext cx="121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平移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37549" y="2387724"/>
            <a:ext cx="1214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平移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64876" y="4097784"/>
            <a:ext cx="1214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平移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37764" y="4187924"/>
            <a:ext cx="121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旋转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092281" y="2485519"/>
            <a:ext cx="1214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平移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17807" y="4154852"/>
            <a:ext cx="1214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旋转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7" cstate="email"/>
          <a:srcRect l="-781"/>
          <a:stretch>
            <a:fillRect/>
          </a:stretch>
        </p:blipFill>
        <p:spPr bwMode="auto">
          <a:xfrm>
            <a:off x="3275856" y="1290887"/>
            <a:ext cx="3461308" cy="95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5517803" y="2840944"/>
            <a:ext cx="959836" cy="14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9" cstate="email"/>
          <a:srcRect r="-21199"/>
          <a:stretch>
            <a:fillRect/>
          </a:stretch>
        </p:blipFill>
        <p:spPr bwMode="auto">
          <a:xfrm>
            <a:off x="7092284" y="868714"/>
            <a:ext cx="1308873" cy="15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2628" y="616583"/>
            <a:ext cx="2134384" cy="523220"/>
            <a:chOff x="858411" y="1283494"/>
            <a:chExt cx="1786629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58411" y="1283494"/>
              <a:ext cx="1635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</a:p>
          </p:txBody>
        </p:sp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55580" y="1264659"/>
            <a:ext cx="6976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哪些树叶通过平移可以和绿色树叶重合？把它们涂上颜色。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259959" y="296029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885" y="2932534"/>
            <a:ext cx="76676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885" y="3127226"/>
            <a:ext cx="11334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1008" y="3127226"/>
            <a:ext cx="11334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5097" y="3127226"/>
            <a:ext cx="11334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3626" y="569116"/>
            <a:ext cx="2134384" cy="523220"/>
            <a:chOff x="858411" y="1283494"/>
            <a:chExt cx="1786629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58411" y="1283494"/>
              <a:ext cx="1635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</a:p>
          </p:txBody>
        </p:sp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37026" y="279003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6"/>
          <p:cNvGrpSpPr/>
          <p:nvPr/>
        </p:nvGrpSpPr>
        <p:grpSpPr bwMode="auto">
          <a:xfrm>
            <a:off x="562688" y="1114727"/>
            <a:ext cx="7962900" cy="523220"/>
            <a:chOff x="395288" y="1276350"/>
            <a:chExt cx="7962926" cy="523215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395288" y="1276350"/>
              <a:ext cx="521299" cy="52321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4" name="组合 12"/>
            <p:cNvGrpSpPr/>
            <p:nvPr/>
          </p:nvGrpSpPr>
          <p:grpSpPr bwMode="auto">
            <a:xfrm>
              <a:off x="642910" y="1312125"/>
              <a:ext cx="7715304" cy="461660"/>
              <a:chOff x="1071538" y="1455001"/>
              <a:chExt cx="6072230" cy="461660"/>
            </a:xfrm>
          </p:grpSpPr>
          <p:sp>
            <p:nvSpPr>
              <p:cNvPr id="16" name="TextBox 10"/>
              <p:cNvSpPr txBox="1">
                <a:spLocks noChangeArrowheads="1"/>
              </p:cNvSpPr>
              <p:nvPr/>
            </p:nvSpPr>
            <p:spPr bwMode="auto">
              <a:xfrm>
                <a:off x="1071538" y="1455001"/>
                <a:ext cx="6072230" cy="461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）把   先向东平移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格，再向南平移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格。</a:t>
                </a:r>
              </a:p>
            </p:txBody>
          </p:sp>
          <p:pic>
            <p:nvPicPr>
              <p:cNvPr id="17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27352" y="1500180"/>
                <a:ext cx="328738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8014" y="2115343"/>
            <a:ext cx="300037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6635" y="304403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46635" y="3044031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46760" y="3010695"/>
            <a:ext cx="357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68989" y="3044031"/>
            <a:ext cx="3286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0031 L 0.11406 -6.79432E-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79432E-8 L -2.77778E-7 0.196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8482" y="555524"/>
            <a:ext cx="2134384" cy="523220"/>
            <a:chOff x="858411" y="1283494"/>
            <a:chExt cx="1786629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58411" y="1283494"/>
              <a:ext cx="1635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</a:p>
          </p:txBody>
        </p:sp>
      </p:grp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840734" y="44811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465015" y="25948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159005" y="41505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2"/>
          <p:cNvGrpSpPr/>
          <p:nvPr/>
        </p:nvGrpSpPr>
        <p:grpSpPr bwMode="auto">
          <a:xfrm>
            <a:off x="539552" y="1131593"/>
            <a:ext cx="7962900" cy="523220"/>
            <a:chOff x="395288" y="1276350"/>
            <a:chExt cx="7962926" cy="522565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395288" y="1276350"/>
              <a:ext cx="521299" cy="5225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642910" y="1312125"/>
              <a:ext cx="7715304" cy="46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）把     先向北平移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格，再向西平移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格。</a:t>
              </a: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1756" y="2063026"/>
            <a:ext cx="30003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8477" y="3826739"/>
            <a:ext cx="3238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8169" y="3833089"/>
            <a:ext cx="2571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7690" y="2563088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7690" y="2491652"/>
            <a:ext cx="285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2439" y="1203029"/>
            <a:ext cx="4762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48 L 0.00174 -0.25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7801E-6 L -0.1415 0.0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2498" y="681242"/>
            <a:ext cx="2134384" cy="523220"/>
            <a:chOff x="858411" y="1283494"/>
            <a:chExt cx="1786629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58411" y="1283494"/>
              <a:ext cx="1635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609034" y="273752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3021" y="429327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2"/>
          <p:cNvGrpSpPr/>
          <p:nvPr/>
        </p:nvGrpSpPr>
        <p:grpSpPr bwMode="auto">
          <a:xfrm>
            <a:off x="683568" y="1174335"/>
            <a:ext cx="7962900" cy="523220"/>
            <a:chOff x="395288" y="1276350"/>
            <a:chExt cx="7962926" cy="522565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395288" y="1276350"/>
              <a:ext cx="521299" cy="5225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642910" y="1312125"/>
              <a:ext cx="7715304" cy="46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）把     先向北平移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格，再向西平移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格。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04081" y="2062834"/>
            <a:ext cx="22860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圆角矩形标注 22"/>
          <p:cNvSpPr/>
          <p:nvPr/>
        </p:nvSpPr>
        <p:spPr bwMode="auto">
          <a:xfrm>
            <a:off x="3767115" y="2210472"/>
            <a:ext cx="3071813" cy="1428750"/>
          </a:xfrm>
          <a:prstGeom prst="wedgeRoundRectCallout">
            <a:avLst>
              <a:gd name="adj1" fmla="val 62545"/>
              <a:gd name="adj2" fmla="val 42633"/>
              <a:gd name="adj3" fmla="val 16667"/>
            </a:avLst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你知道平移后的棋子在原来位置的什么方向吗？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318643" y="3777332"/>
            <a:ext cx="4857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平移后的红棋子在原来位置的东南方向。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18643" y="4163095"/>
            <a:ext cx="4857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平移后的黄棋子在原来位置的西北方向。</a:t>
            </a:r>
          </a:p>
        </p:txBody>
      </p:sp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6455" y="1245773"/>
            <a:ext cx="4762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7153238" y="2512079"/>
            <a:ext cx="1023159" cy="126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984753" y="463483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90767" y="238919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4" y="1707656"/>
            <a:ext cx="578643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511205"/>
            <a:ext cx="2713038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946" y="524306"/>
            <a:ext cx="12557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58946" y="925515"/>
            <a:ext cx="77992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先照下面的样子做一个风车，再将风车迎着风，观察它是怎样旋转的。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55580" y="3046191"/>
            <a:ext cx="7102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像下面这样重新做一个风车，看旋转时有什么不同。</a:t>
            </a:r>
          </a:p>
        </p:txBody>
      </p:sp>
      <p:sp>
        <p:nvSpPr>
          <p:cNvPr id="34" name="圆角矩形标注 33"/>
          <p:cNvSpPr/>
          <p:nvPr/>
        </p:nvSpPr>
        <p:spPr bwMode="auto">
          <a:xfrm>
            <a:off x="4572000" y="3588420"/>
            <a:ext cx="2928938" cy="1143570"/>
          </a:xfrm>
          <a:prstGeom prst="wedgeRoundRectCallout">
            <a:avLst>
              <a:gd name="adj1" fmla="val 58633"/>
              <a:gd name="adj2" fmla="val -2538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在正方形纸上涂上你喜欢的颜色，风车会变得更加漂亮。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7668348" y="3277023"/>
            <a:ext cx="1023159" cy="126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2283720"/>
            <a:ext cx="684076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我认识了平移和旋转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9" name="矩形 8"/>
          <p:cNvSpPr/>
          <p:nvPr/>
        </p:nvSpPr>
        <p:spPr>
          <a:xfrm>
            <a:off x="1115616" y="3151735"/>
            <a:ext cx="643255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我会把图形按一定的要求进行平移。</a:t>
            </a:r>
            <a:endParaRPr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10" name="矩形 9"/>
          <p:cNvSpPr/>
          <p:nvPr/>
        </p:nvSpPr>
        <p:spPr>
          <a:xfrm>
            <a:off x="1187624" y="2288798"/>
            <a:ext cx="6552728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平移后的图形和原来的图形相比，形状不变，位置改变。</a:t>
            </a:r>
            <a:endParaRPr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4" y="1720118"/>
            <a:ext cx="2462819" cy="203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" descr="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166" y="1711252"/>
            <a:ext cx="2664544" cy="2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4"/>
          <p:cNvSpPr txBox="1"/>
          <p:nvPr/>
        </p:nvSpPr>
        <p:spPr>
          <a:xfrm>
            <a:off x="611560" y="439396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5576" y="1700043"/>
            <a:ext cx="1009150" cy="1265255"/>
          </a:xfrm>
          <a:prstGeom prst="rect">
            <a:avLst/>
          </a:prstGeom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1679182" y="1210019"/>
            <a:ext cx="6709242" cy="490023"/>
          </a:xfrm>
          <a:prstGeom prst="wedgeRoundRectCallout">
            <a:avLst>
              <a:gd name="adj1" fmla="val -53317"/>
              <a:gd name="adj2" fmla="val 37818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小朋友，你去过商场吗？有没有见过这样的门？</a:t>
            </a: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1535166" y="3801042"/>
            <a:ext cx="5296282" cy="911328"/>
          </a:xfrm>
          <a:prstGeom prst="wedgeRoundRectCallout">
            <a:avLst>
              <a:gd name="adj1" fmla="val 56432"/>
              <a:gd name="adj2" fmla="val 33233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我去过，也见过这样的门，这两个都是感应门，一个会转动，一个会打开。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82548" y="2499744"/>
            <a:ext cx="622259" cy="1598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563638"/>
            <a:ext cx="4615408" cy="295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14"/>
          <p:cNvSpPr txBox="1"/>
          <p:nvPr/>
        </p:nvSpPr>
        <p:spPr>
          <a:xfrm>
            <a:off x="611560" y="439396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6" y="1995688"/>
            <a:ext cx="1009150" cy="1265255"/>
          </a:xfrm>
          <a:prstGeom prst="rect">
            <a:avLst/>
          </a:prstGeom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1535166" y="1131591"/>
            <a:ext cx="5197074" cy="576064"/>
          </a:xfrm>
          <a:prstGeom prst="wedgeRoundRectCallout">
            <a:avLst>
              <a:gd name="adj1" fmla="val -53317"/>
              <a:gd name="adj2" fmla="val 37818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游乐场里的这些设施你玩过吗？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392366" y="417128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3616" y="3658163"/>
            <a:ext cx="1053237" cy="1265255"/>
          </a:xfrm>
          <a:prstGeom prst="rect">
            <a:avLst/>
          </a:prstGeom>
        </p:spPr>
      </p:pic>
      <p:pic>
        <p:nvPicPr>
          <p:cNvPr id="13" name="Picture 6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249" y="1199927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02296" y="1223739"/>
            <a:ext cx="288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66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2392366" y="43019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972" y="1059582"/>
            <a:ext cx="5448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40"/>
          <p:cNvGrpSpPr/>
          <p:nvPr/>
        </p:nvGrpSpPr>
        <p:grpSpPr bwMode="auto">
          <a:xfrm>
            <a:off x="2051720" y="4011910"/>
            <a:ext cx="5173648" cy="708026"/>
            <a:chOff x="1383" y="2314"/>
            <a:chExt cx="2783" cy="446"/>
          </a:xfrm>
        </p:grpSpPr>
        <p:sp>
          <p:nvSpPr>
            <p:cNvPr id="20" name="AutoShape 38"/>
            <p:cNvSpPr>
              <a:spLocks noChangeArrowheads="1"/>
            </p:cNvSpPr>
            <p:nvPr/>
          </p:nvSpPr>
          <p:spPr bwMode="auto">
            <a:xfrm>
              <a:off x="1383" y="2346"/>
              <a:ext cx="2676" cy="408"/>
            </a:xfrm>
            <a:prstGeom prst="wedgeRoundRectCallout">
              <a:avLst>
                <a:gd name="adj1" fmla="val -56727"/>
                <a:gd name="adj2" fmla="val -36028"/>
                <a:gd name="adj3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A8"/>
                </a:gs>
              </a:gsLst>
              <a:lin ang="5400000" scaled="1"/>
            </a:gradFill>
            <a:ln w="9525">
              <a:solidFill>
                <a:srgbClr val="FFCC00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1429" y="2314"/>
              <a:ext cx="273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火车车厢、电梯和国旗分别是怎样运动的？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/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你能想办法表示这些运动吗？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2392366" y="250433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92" y="1275608"/>
            <a:ext cx="3857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圆角矩形标注 32"/>
          <p:cNvSpPr/>
          <p:nvPr/>
        </p:nvSpPr>
        <p:spPr>
          <a:xfrm>
            <a:off x="714379" y="1275606"/>
            <a:ext cx="1857375" cy="571500"/>
          </a:xfrm>
          <a:prstGeom prst="wedgeRoundRectCallout">
            <a:avLst>
              <a:gd name="adj1" fmla="val 60501"/>
              <a:gd name="adj2" fmla="val 96321"/>
              <a:gd name="adj3" fmla="val 16667"/>
            </a:avLst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火车这样运动。</a:t>
            </a:r>
          </a:p>
        </p:txBody>
      </p:sp>
      <p:cxnSp>
        <p:nvCxnSpPr>
          <p:cNvPr id="34" name="直接箭头连接符 33"/>
          <p:cNvCxnSpPr/>
          <p:nvPr/>
        </p:nvCxnSpPr>
        <p:spPr>
          <a:xfrm rot="5400000" flipH="1" flipV="1">
            <a:off x="6178554" y="2597994"/>
            <a:ext cx="358775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标注 34"/>
          <p:cNvSpPr/>
          <p:nvPr/>
        </p:nvSpPr>
        <p:spPr>
          <a:xfrm>
            <a:off x="6000750" y="1275606"/>
            <a:ext cx="2000250" cy="571500"/>
          </a:xfrm>
          <a:prstGeom prst="wedgeRoundRectCallout">
            <a:avLst>
              <a:gd name="adj1" fmla="val -48381"/>
              <a:gd name="adj2" fmla="val 74858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电梯这样运动。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392366" y="391068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896020"/>
            <a:ext cx="74295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4" y="808707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42901" y="83251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6600FF"/>
                </a:solidFill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00188" y="3253459"/>
            <a:ext cx="6215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这些物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体的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运动都可以看成是平移。</a:t>
            </a:r>
          </a:p>
        </p:txBody>
      </p:sp>
      <p:sp>
        <p:nvSpPr>
          <p:cNvPr id="27" name="圆角矩形标注 26"/>
          <p:cNvSpPr/>
          <p:nvPr/>
        </p:nvSpPr>
        <p:spPr bwMode="auto">
          <a:xfrm>
            <a:off x="2286004" y="3753524"/>
            <a:ext cx="3857625" cy="500063"/>
          </a:xfrm>
          <a:prstGeom prst="wedgeRoundRectCallout">
            <a:avLst>
              <a:gd name="adj1" fmla="val 62418"/>
              <a:gd name="adj2" fmla="val 46890"/>
              <a:gd name="adj3" fmla="val 16667"/>
            </a:avLst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你还见过哪些平移现象？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6588223" y="3486409"/>
            <a:ext cx="936104" cy="126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484438" y="19266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501" y="483520"/>
            <a:ext cx="1714500" cy="49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536" y="1068257"/>
            <a:ext cx="7786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把数学书放在课桌面的左上角，接着把它平移到课桌面的右上角，再依次平移到右下角和左下角。</a:t>
            </a:r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8" y="1861914"/>
            <a:ext cx="51530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5592" y="1999853"/>
            <a:ext cx="12668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5752" y="1982564"/>
            <a:ext cx="12477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6868" y="3020789"/>
            <a:ext cx="12287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3008E-6 L 0.39323 0.001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78 L -2.5E-6 0.20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31 L -0.39393 -0.0030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15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392366" y="381126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266" y="2729995"/>
            <a:ext cx="1053237" cy="1265255"/>
          </a:xfrm>
          <a:prstGeom prst="rect">
            <a:avLst/>
          </a:prstGeom>
        </p:spPr>
      </p:pic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2392366" y="394188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Picture 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4" y="822623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342900" y="86548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6600FF"/>
                </a:solidFill>
              </a:rPr>
              <a:t>2</a:t>
            </a:r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540" y="699542"/>
            <a:ext cx="6762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圆角矩形标注 26"/>
          <p:cNvSpPr/>
          <p:nvPr/>
        </p:nvSpPr>
        <p:spPr bwMode="auto">
          <a:xfrm>
            <a:off x="2024503" y="2787799"/>
            <a:ext cx="5572125" cy="643508"/>
          </a:xfrm>
          <a:prstGeom prst="wedgeRoundRectCallout">
            <a:avLst>
              <a:gd name="adj1" fmla="val -58689"/>
              <a:gd name="adj2" fmla="val -83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电风扇叶片、螺旋桨和钟面上的指针分别是怎样运动的？你能用手势表示这些运动吗？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392366" y="381126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98487" y="2602666"/>
            <a:ext cx="1053237" cy="1265255"/>
          </a:xfrm>
          <a:prstGeom prst="rect">
            <a:avLst/>
          </a:prstGeom>
        </p:spPr>
      </p:pic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2392366" y="394188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2195740" y="3390552"/>
            <a:ext cx="3816423" cy="477370"/>
          </a:xfrm>
          <a:prstGeom prst="wedgeRoundRectCallout">
            <a:avLst>
              <a:gd name="adj1" fmla="val -56727"/>
              <a:gd name="adj2" fmla="val -36028"/>
              <a:gd name="adj3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A8"/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</a:ln>
        </p:spPr>
        <p:txBody>
          <a:bodyPr/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你还见过哪些旋转现象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pic>
        <p:nvPicPr>
          <p:cNvPr id="17" name="Picture 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4" y="822623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342900" y="86548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6600FF"/>
                </a:solidFill>
              </a:rPr>
              <a:t>2</a:t>
            </a:r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540" y="699542"/>
            <a:ext cx="6762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43861" y="2738248"/>
            <a:ext cx="4982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这些物体的运动都可以看成是旋转。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全屏显示(16:9)</PresentationFormat>
  <Paragraphs>78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2023-01-16T18:40:33Z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B2FFA3B2419147B09E2E59B24D7ABA7D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