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9" r:id="rId2"/>
    <p:sldId id="268" r:id="rId3"/>
    <p:sldId id="269" r:id="rId4"/>
    <p:sldId id="270" r:id="rId5"/>
    <p:sldId id="289" r:id="rId6"/>
    <p:sldId id="261" r:id="rId7"/>
    <p:sldId id="290" r:id="rId8"/>
    <p:sldId id="291" r:id="rId9"/>
    <p:sldId id="301" r:id="rId10"/>
    <p:sldId id="302" r:id="rId11"/>
    <p:sldId id="292" r:id="rId12"/>
    <p:sldId id="262" r:id="rId13"/>
    <p:sldId id="264" r:id="rId14"/>
    <p:sldId id="263" r:id="rId15"/>
    <p:sldId id="265" r:id="rId16"/>
    <p:sldId id="293" r:id="rId17"/>
    <p:sldId id="277" r:id="rId18"/>
    <p:sldId id="294" r:id="rId19"/>
    <p:sldId id="295" r:id="rId20"/>
    <p:sldId id="287" r:id="rId21"/>
    <p:sldId id="296" r:id="rId22"/>
    <p:sldId id="303" r:id="rId23"/>
    <p:sldId id="305" r:id="rId24"/>
    <p:sldId id="306" r:id="rId25"/>
    <p:sldId id="307" r:id="rId26"/>
    <p:sldId id="308" r:id="rId27"/>
    <p:sldId id="309" r:id="rId28"/>
    <p:sldId id="310" r:id="rId29"/>
    <p:sldId id="278" r:id="rId30"/>
    <p:sldId id="311" r:id="rId31"/>
    <p:sldId id="312" r:id="rId32"/>
    <p:sldId id="297" r:id="rId33"/>
    <p:sldId id="281" r:id="rId34"/>
    <p:sldId id="300" r:id="rId3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0000"/>
    <a:srgbClr val="A50021"/>
    <a:srgbClr val="660066"/>
    <a:srgbClr val="FFFFFF"/>
    <a:srgbClr val="000066"/>
    <a:srgbClr val="66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466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E3AB675-EF98-4271-96D7-9E6AF5C1E2B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FAFAD-3A93-4CA3-BA8C-3F35379FBE1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0D13-9C5D-4126-A8FB-5C0C9B09D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D13-9C5D-4126-A8FB-5C0C9B09D00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食品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769870" y="3373317"/>
            <a:ext cx="514489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769870" y="153859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AC7D0B-481F-4B56-8D5B-3DDF03C575C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54C886BF-F179-4A49-A984-7C637BE960A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19D23141-07A4-4D37-95BF-ABD32A04932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16E11AF4-6787-4627-8C58-A9F53C52B9D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A771FC4-3A33-4D15-A10D-3D336881854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A771FC4-3A33-4D15-A10D-3D336881854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AA771FC4-3A33-4D15-A10D-3D336881854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AA771FC4-3A33-4D15-A10D-3D336881854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AA771FC4-3A33-4D15-A10D-3D336881854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AA771FC4-3A33-4D15-A10D-3D336881854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AA771FC4-3A33-4D15-A10D-3D336881854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pic>
        <p:nvPicPr>
          <p:cNvPr id="4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auto">
          <a:xfrm flipV="1">
            <a:off x="22225" y="981075"/>
            <a:ext cx="9144000" cy="4887913"/>
          </a:xfrm>
          <a:custGeom>
            <a:avLst/>
            <a:gdLst>
              <a:gd name="T0" fmla="*/ 5365824 w 7383683"/>
              <a:gd name="T1" fmla="*/ 4562806 h 3577320"/>
              <a:gd name="T2" fmla="*/ 5365810 w 7383683"/>
              <a:gd name="T3" fmla="*/ 4562518 h 3577320"/>
              <a:gd name="T4" fmla="*/ 5365824 w 7383683"/>
              <a:gd name="T5" fmla="*/ 4562231 h 3577320"/>
              <a:gd name="T6" fmla="*/ 5365838 w 7383683"/>
              <a:gd name="T7" fmla="*/ 4562518 h 3577320"/>
              <a:gd name="T8" fmla="*/ 1971022 w 7383683"/>
              <a:gd name="T9" fmla="*/ 9125037 h 3577320"/>
              <a:gd name="T10" fmla="*/ 2108854 w 7383683"/>
              <a:gd name="T11" fmla="*/ 9108925 h 3577320"/>
              <a:gd name="T12" fmla="*/ 2119672 w 7383683"/>
              <a:gd name="T13" fmla="*/ 9109104 h 3577320"/>
              <a:gd name="T14" fmla="*/ 2971038 w 7383683"/>
              <a:gd name="T15" fmla="*/ 9125037 h 3577320"/>
              <a:gd name="T16" fmla="*/ 2971092 w 7383683"/>
              <a:gd name="T17" fmla="*/ 9125037 h 3577320"/>
              <a:gd name="T18" fmla="*/ 3217686 w 7383683"/>
              <a:gd name="T19" fmla="*/ 9099544 h 3577320"/>
              <a:gd name="T20" fmla="*/ 5339995 w 7383683"/>
              <a:gd name="T21" fmla="*/ 5121691 h 3577320"/>
              <a:gd name="T22" fmla="*/ 5349406 w 7383683"/>
              <a:gd name="T23" fmla="*/ 4917828 h 3577320"/>
              <a:gd name="T24" fmla="*/ 5349434 w 7383683"/>
              <a:gd name="T25" fmla="*/ 4917828 h 3577320"/>
              <a:gd name="T26" fmla="*/ 5340021 w 7383683"/>
              <a:gd name="T27" fmla="*/ 5121691 h 3577320"/>
              <a:gd name="T28" fmla="*/ 3217713 w 7383683"/>
              <a:gd name="T29" fmla="*/ 9099544 h 3577320"/>
              <a:gd name="T30" fmla="*/ 2971118 w 7383683"/>
              <a:gd name="T31" fmla="*/ 9125037 h 3577320"/>
              <a:gd name="T32" fmla="*/ 5521655 w 7383683"/>
              <a:gd name="T33" fmla="*/ 9125037 h 3577320"/>
              <a:gd name="T34" fmla="*/ 5550345 w 7383683"/>
              <a:gd name="T35" fmla="*/ 9125037 h 3577320"/>
              <a:gd name="T36" fmla="*/ 14023699 w 7383683"/>
              <a:gd name="T37" fmla="*/ 9125037 h 3577320"/>
              <a:gd name="T38" fmla="*/ 14023699 w 7383683"/>
              <a:gd name="T39" fmla="*/ 4917828 h 3577320"/>
              <a:gd name="T40" fmla="*/ 14023699 w 7383683"/>
              <a:gd name="T41" fmla="*/ 4207209 h 3577320"/>
              <a:gd name="T42" fmla="*/ 14023699 w 7383683"/>
              <a:gd name="T43" fmla="*/ 0 h 3577320"/>
              <a:gd name="T44" fmla="*/ 5592223 w 7383683"/>
              <a:gd name="T45" fmla="*/ 0 h 3577320"/>
              <a:gd name="T46" fmla="*/ 5479777 w 7383683"/>
              <a:gd name="T47" fmla="*/ 0 h 3577320"/>
              <a:gd name="T48" fmla="*/ 2971118 w 7383683"/>
              <a:gd name="T49" fmla="*/ 0 h 3577320"/>
              <a:gd name="T50" fmla="*/ 3217713 w 7383683"/>
              <a:gd name="T51" fmla="*/ 25494 h 3577320"/>
              <a:gd name="T52" fmla="*/ 5340021 w 7383683"/>
              <a:gd name="T53" fmla="*/ 4003350 h 3577320"/>
              <a:gd name="T54" fmla="*/ 5349434 w 7383683"/>
              <a:gd name="T55" fmla="*/ 4207209 h 3577320"/>
              <a:gd name="T56" fmla="*/ 5349406 w 7383683"/>
              <a:gd name="T57" fmla="*/ 4207209 h 3577320"/>
              <a:gd name="T58" fmla="*/ 5339995 w 7383683"/>
              <a:gd name="T59" fmla="*/ 4003350 h 3577320"/>
              <a:gd name="T60" fmla="*/ 3217686 w 7383683"/>
              <a:gd name="T61" fmla="*/ 25494 h 3577320"/>
              <a:gd name="T62" fmla="*/ 2971092 w 7383683"/>
              <a:gd name="T63" fmla="*/ 0 h 3577320"/>
              <a:gd name="T64" fmla="*/ 2971038 w 7383683"/>
              <a:gd name="T65" fmla="*/ 0 h 3577320"/>
              <a:gd name="T66" fmla="*/ 2119672 w 7383683"/>
              <a:gd name="T67" fmla="*/ 15935 h 3577320"/>
              <a:gd name="T68" fmla="*/ 2108855 w 7383683"/>
              <a:gd name="T69" fmla="*/ 16112 h 3577320"/>
              <a:gd name="T70" fmla="*/ 1971022 w 7383683"/>
              <a:gd name="T71" fmla="*/ 0 h 3577320"/>
              <a:gd name="T72" fmla="*/ 1780433 w 7383683"/>
              <a:gd name="T73" fmla="*/ 22279 h 3577320"/>
              <a:gd name="T74" fmla="*/ 1779124 w 7383683"/>
              <a:gd name="T75" fmla="*/ 22306 h 3577320"/>
              <a:gd name="T76" fmla="*/ 1704473 w 7383683"/>
              <a:gd name="T77" fmla="*/ 25494 h 3577320"/>
              <a:gd name="T78" fmla="*/ 1676723 w 7383683"/>
              <a:gd name="T79" fmla="*/ 56331 h 3577320"/>
              <a:gd name="T80" fmla="*/ 1573792 w 7383683"/>
              <a:gd name="T81" fmla="*/ 92694 h 3577320"/>
              <a:gd name="T82" fmla="*/ 0 w 7383683"/>
              <a:gd name="T83" fmla="*/ 4562518 h 3577320"/>
              <a:gd name="T84" fmla="*/ 1573792 w 7383683"/>
              <a:gd name="T85" fmla="*/ 9032344 h 3577320"/>
              <a:gd name="T86" fmla="*/ 1676723 w 7383683"/>
              <a:gd name="T87" fmla="*/ 9068708 h 3577320"/>
              <a:gd name="T88" fmla="*/ 1704473 w 7383683"/>
              <a:gd name="T89" fmla="*/ 9099544 h 3577320"/>
              <a:gd name="T90" fmla="*/ 1779124 w 7383683"/>
              <a:gd name="T91" fmla="*/ 9102732 h 3577320"/>
              <a:gd name="T92" fmla="*/ 1780427 w 7383683"/>
              <a:gd name="T93" fmla="*/ 9102759 h 3577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383683" h="3577320">
                <a:moveTo>
                  <a:pt x="2825185" y="1788773"/>
                </a:moveTo>
                <a:lnTo>
                  <a:pt x="2825178" y="1788660"/>
                </a:lnTo>
                <a:lnTo>
                  <a:pt x="2825185" y="1788547"/>
                </a:lnTo>
                <a:lnTo>
                  <a:pt x="2825192" y="1788660"/>
                </a:lnTo>
                <a:lnTo>
                  <a:pt x="2825185" y="1788773"/>
                </a:lnTo>
                <a:close/>
                <a:moveTo>
                  <a:pt x="1037772" y="3577320"/>
                </a:moveTo>
                <a:lnTo>
                  <a:pt x="1110342" y="3571004"/>
                </a:lnTo>
                <a:lnTo>
                  <a:pt x="1116038" y="3571074"/>
                </a:lnTo>
                <a:cubicBezTo>
                  <a:pt x="1300420" y="3573156"/>
                  <a:pt x="1537246" y="3575238"/>
                  <a:pt x="1564295" y="3577320"/>
                </a:cubicBezTo>
                <a:lnTo>
                  <a:pt x="1564323" y="3577320"/>
                </a:lnTo>
                <a:lnTo>
                  <a:pt x="1694159" y="3567326"/>
                </a:lnTo>
                <a:cubicBezTo>
                  <a:pt x="2254514" y="3480579"/>
                  <a:pt x="2707175" y="2838530"/>
                  <a:pt x="2811585" y="2007874"/>
                </a:cubicBezTo>
                <a:lnTo>
                  <a:pt x="2816541" y="1927953"/>
                </a:lnTo>
                <a:lnTo>
                  <a:pt x="2816555" y="1927953"/>
                </a:lnTo>
                <a:lnTo>
                  <a:pt x="2811599" y="2007874"/>
                </a:lnTo>
                <a:cubicBezTo>
                  <a:pt x="2707189" y="2838530"/>
                  <a:pt x="2254528" y="3480579"/>
                  <a:pt x="1694173" y="3567326"/>
                </a:cubicBezTo>
                <a:lnTo>
                  <a:pt x="1564337" y="3577320"/>
                </a:lnTo>
                <a:lnTo>
                  <a:pt x="2907232" y="3577320"/>
                </a:lnTo>
                <a:lnTo>
                  <a:pt x="2922338" y="3577320"/>
                </a:lnTo>
                <a:lnTo>
                  <a:pt x="7383683" y="3577320"/>
                </a:lnTo>
                <a:lnTo>
                  <a:pt x="7383683" y="1927953"/>
                </a:lnTo>
                <a:lnTo>
                  <a:pt x="7383683" y="1649367"/>
                </a:lnTo>
                <a:lnTo>
                  <a:pt x="7383683" y="0"/>
                </a:lnTo>
                <a:lnTo>
                  <a:pt x="2944387" y="0"/>
                </a:lnTo>
                <a:lnTo>
                  <a:pt x="2885183" y="0"/>
                </a:lnTo>
                <a:lnTo>
                  <a:pt x="1564337" y="0"/>
                </a:lnTo>
                <a:lnTo>
                  <a:pt x="1694173" y="9994"/>
                </a:lnTo>
                <a:cubicBezTo>
                  <a:pt x="2254528" y="96741"/>
                  <a:pt x="2707189" y="738790"/>
                  <a:pt x="2811599" y="1569447"/>
                </a:cubicBezTo>
                <a:lnTo>
                  <a:pt x="2816555" y="1649367"/>
                </a:lnTo>
                <a:lnTo>
                  <a:pt x="2816541" y="1649367"/>
                </a:lnTo>
                <a:lnTo>
                  <a:pt x="2811585" y="1569447"/>
                </a:lnTo>
                <a:cubicBezTo>
                  <a:pt x="2707175" y="738790"/>
                  <a:pt x="2254514" y="96741"/>
                  <a:pt x="1694159" y="9994"/>
                </a:cubicBezTo>
                <a:lnTo>
                  <a:pt x="1564323" y="0"/>
                </a:lnTo>
                <a:lnTo>
                  <a:pt x="1564295" y="0"/>
                </a:lnTo>
                <a:cubicBezTo>
                  <a:pt x="1537246" y="2083"/>
                  <a:pt x="1300420" y="4165"/>
                  <a:pt x="1116038" y="6247"/>
                </a:cubicBezTo>
                <a:lnTo>
                  <a:pt x="1110343" y="6316"/>
                </a:lnTo>
                <a:lnTo>
                  <a:pt x="1037772" y="0"/>
                </a:lnTo>
                <a:lnTo>
                  <a:pt x="937424" y="8734"/>
                </a:lnTo>
                <a:lnTo>
                  <a:pt x="936735" y="8745"/>
                </a:lnTo>
                <a:cubicBezTo>
                  <a:pt x="916641" y="9161"/>
                  <a:pt x="902840" y="9578"/>
                  <a:pt x="897430" y="9994"/>
                </a:cubicBezTo>
                <a:lnTo>
                  <a:pt x="882819" y="22084"/>
                </a:lnTo>
                <a:lnTo>
                  <a:pt x="828625" y="36339"/>
                </a:lnTo>
                <a:cubicBezTo>
                  <a:pt x="355729" y="203125"/>
                  <a:pt x="0" y="924291"/>
                  <a:pt x="0" y="1788660"/>
                </a:cubicBezTo>
                <a:cubicBezTo>
                  <a:pt x="0" y="2653029"/>
                  <a:pt x="355729" y="3374195"/>
                  <a:pt x="828625" y="3540981"/>
                </a:cubicBezTo>
                <a:lnTo>
                  <a:pt x="882819" y="3555237"/>
                </a:lnTo>
                <a:lnTo>
                  <a:pt x="897430" y="3567326"/>
                </a:lnTo>
                <a:cubicBezTo>
                  <a:pt x="902840" y="3567742"/>
                  <a:pt x="916641" y="3568159"/>
                  <a:pt x="936735" y="3568575"/>
                </a:cubicBezTo>
                <a:lnTo>
                  <a:pt x="937421" y="3568586"/>
                </a:lnTo>
                <a:lnTo>
                  <a:pt x="1037772" y="3577320"/>
                </a:lnTo>
                <a:close/>
              </a:path>
            </a:pathLst>
          </a:custGeom>
          <a:solidFill>
            <a:srgbClr val="F2B483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KSO_Img2"/>
          <p:cNvSpPr/>
          <p:nvPr/>
        </p:nvSpPr>
        <p:spPr>
          <a:xfrm>
            <a:off x="4464050" y="3035300"/>
            <a:ext cx="2249488" cy="2249488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KSO_Img3"/>
          <p:cNvSpPr/>
          <p:nvPr/>
        </p:nvSpPr>
        <p:spPr>
          <a:xfrm>
            <a:off x="6996113" y="3406775"/>
            <a:ext cx="1893887" cy="1893888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775" y="5527675"/>
            <a:ext cx="6372225" cy="46038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175" y="2573338"/>
            <a:ext cx="5057775" cy="49212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KSO_Img1"/>
          <p:cNvSpPr/>
          <p:nvPr/>
        </p:nvSpPr>
        <p:spPr>
          <a:xfrm>
            <a:off x="558800" y="1916113"/>
            <a:ext cx="3386138" cy="3386137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771FC4-3A33-4D15-A10D-3D336881854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302C8-8D7F-42EF-80CC-E2ECC1A076B0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grpSp>
        <p:nvGrpSpPr>
          <p:cNvPr id="12" name="Group 19"/>
          <p:cNvGrpSpPr/>
          <p:nvPr/>
        </p:nvGrpSpPr>
        <p:grpSpPr bwMode="auto">
          <a:xfrm>
            <a:off x="7102475" y="1755775"/>
            <a:ext cx="533400" cy="533400"/>
            <a:chOff x="4752" y="1200"/>
            <a:chExt cx="288" cy="28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233DA9">
                    <a:gamma/>
                    <a:tint val="25490"/>
                    <a:invGamma/>
                  </a:srgbClr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gray">
            <a:xfrm>
              <a:off x="4818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771FC4-3A33-4D15-A10D-3D336881854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242197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B23986D7-F36D-4F0C-8080-8BD1CE5F718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5A77D387-29DE-4B6E-BB00-138D21B457B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BAD681C2-1F7F-4BC8-AF26-FE4A02A5A6D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4080BECF-7E49-41A4-926A-B93DCC2F75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E63F2043-C4CE-463B-AB37-DA179E739C8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08B3636-9535-49CE-B52F-AE052E2B4C3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79705" y="-9906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27178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hyperlink" Target="&#38142;&#25509;&#36164;&#28304;/P31%20U2-T1C-1a.sw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3024336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4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  </a:t>
            </a:r>
            <a:r>
              <a:rPr lang="en-US" altLang="zh-CN" sz="4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en-US" altLang="zh-CN" sz="4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pPr algn="ctr">
              <a:buFontTx/>
              <a:buNone/>
            </a:pPr>
            <a:r>
              <a:rPr lang="en-US" altLang="zh-CN" sz="5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see a dentist</a:t>
            </a:r>
            <a:r>
              <a:rPr lang="en-US" altLang="zh-CN" sz="5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31808" y="521009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539750" y="620713"/>
            <a:ext cx="8208963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Soon the taxi came and take Michael and his friends to the hospital. The  doctor told them, “ The X-rays show that it’s not serious. You can take 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Hi home. Michael, you need to rest at home for a week. Here are some pills. Take two pills, three times a day.”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The children left the hospital. Kangkang helped Michael to walk. They were glad that the accident wasn't  serious and Michael felt 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much better.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AutoShape 4" descr="2009042317533297"/>
          <p:cNvSpPr>
            <a:spLocks noChangeArrowheads="1"/>
          </p:cNvSpPr>
          <p:nvPr/>
        </p:nvSpPr>
        <p:spPr bwMode="auto">
          <a:xfrm>
            <a:off x="0" y="260350"/>
            <a:ext cx="792163" cy="719138"/>
          </a:xfrm>
          <a:prstGeom prst="star8">
            <a:avLst>
              <a:gd name="adj" fmla="val 38250"/>
            </a:avLst>
          </a:prstGeom>
          <a:blipFill dpi="0" rotWithShape="1">
            <a:blip r:embed="rId2" cstate="email"/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/>
              <a:t>1b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971550" y="404813"/>
            <a:ext cx="7632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 Narrow" panose="020B0606020202030204" pitchFamily="34" charset="0"/>
              </a:rPr>
              <a:t>Watch the flash and choose the correct phrases to show what people did.</a:t>
            </a:r>
          </a:p>
        </p:txBody>
      </p:sp>
      <p:sp>
        <p:nvSpPr>
          <p:cNvPr id="94215" name="Text Box 7" descr="羊皮纸"/>
          <p:cNvSpPr txBox="1">
            <a:spLocks noChangeArrowheads="1"/>
          </p:cNvSpPr>
          <p:nvPr/>
        </p:nvSpPr>
        <p:spPr bwMode="auto">
          <a:xfrm>
            <a:off x="0" y="1628775"/>
            <a:ext cx="9144000" cy="21002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 a. call a taxi           b. have an accident          c. hurt his leg       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 d. fall down           e. rest at home                  f. feel terrible        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 g. give some pills   h. look after Michael       i. fly a kite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 j. check the leg      k. do a difficult jump        l. ran to Michael</a:t>
            </a:r>
          </a:p>
        </p:txBody>
      </p:sp>
      <p:graphicFrame>
        <p:nvGraphicFramePr>
          <p:cNvPr id="94243" name="Group 35"/>
          <p:cNvGraphicFramePr>
            <a:graphicFrameLocks noGrp="1"/>
          </p:cNvGraphicFramePr>
          <p:nvPr/>
        </p:nvGraphicFramePr>
        <p:xfrm>
          <a:off x="0" y="4005263"/>
          <a:ext cx="9144000" cy="254857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Michael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CC"/>
                        </a:gs>
                        <a:gs pos="50000">
                          <a:srgbClr val="CC00CC">
                            <a:gamma/>
                            <a:shade val="82353"/>
                            <a:invGamma/>
                          </a:srgbClr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the other children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CC"/>
                        </a:gs>
                        <a:gs pos="50000">
                          <a:srgbClr val="CC00CC">
                            <a:gamma/>
                            <a:shade val="82353"/>
                            <a:invGamma/>
                          </a:srgbClr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Doctor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CC"/>
                        </a:gs>
                        <a:gs pos="50000">
                          <a:srgbClr val="CC00CC">
                            <a:gamma/>
                            <a:shade val="82353"/>
                            <a:invGamma/>
                          </a:srgbClr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50000">
                          <a:schemeClr val="accent2">
                            <a:gamma/>
                            <a:tint val="82353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50000">
                          <a:schemeClr val="accent2">
                            <a:gamma/>
                            <a:tint val="82353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50000">
                          <a:schemeClr val="accent2">
                            <a:gamma/>
                            <a:tint val="82353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323850" y="4508500"/>
            <a:ext cx="22320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FF00"/>
                </a:solidFill>
                <a:latin typeface="Comic Sans MS" panose="030F0702030302020204" pitchFamily="66" charset="0"/>
              </a:rPr>
              <a:t> b, d, c,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FF00"/>
                </a:solidFill>
                <a:latin typeface="Comic Sans MS" panose="030F0702030302020204" pitchFamily="66" charset="0"/>
              </a:rPr>
              <a:t> e, f, k</a:t>
            </a:r>
          </a:p>
        </p:txBody>
      </p:sp>
      <p:sp>
        <p:nvSpPr>
          <p:cNvPr id="94235" name="Text Box 27"/>
          <p:cNvSpPr txBox="1">
            <a:spLocks noChangeArrowheads="1"/>
          </p:cNvSpPr>
          <p:nvPr/>
        </p:nvSpPr>
        <p:spPr bwMode="auto">
          <a:xfrm>
            <a:off x="3708400" y="4652963"/>
            <a:ext cx="1511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FF00"/>
                </a:solidFill>
                <a:latin typeface="Comic Sans MS" panose="030F0702030302020204" pitchFamily="66" charset="0"/>
              </a:rPr>
              <a:t>a, h,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FF00"/>
                </a:solidFill>
                <a:latin typeface="Comic Sans MS" panose="030F0702030302020204" pitchFamily="66" charset="0"/>
              </a:rPr>
              <a:t> i, l</a:t>
            </a: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7164388" y="4797425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FF00"/>
                </a:solidFill>
                <a:latin typeface="Comic Sans MS" panose="030F0702030302020204" pitchFamily="66" charset="0"/>
              </a:rPr>
              <a:t>g, 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4" grpId="0"/>
      <p:bldP spid="94235" grpId="0"/>
      <p:bldP spid="942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71550" y="4365625"/>
            <a:ext cx="73453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6600CC"/>
                </a:solidFill>
                <a:latin typeface="Comic Sans MS" panose="030F0702030302020204" pitchFamily="66" charset="0"/>
              </a:rPr>
              <a:t>The children played in the park. Michael played on his skateboard and fell down with a cry.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084888" y="2133600"/>
            <a:ext cx="2771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/>
              <a:t> play on the skateboard / fall</a:t>
            </a:r>
          </a:p>
        </p:txBody>
      </p:sp>
      <p:pic>
        <p:nvPicPr>
          <p:cNvPr id="10249" name="Picture 9" descr="p30-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981075"/>
            <a:ext cx="5400675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68313" y="333375"/>
            <a:ext cx="5976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Arial Narrow" panose="020B0606020202030204" pitchFamily="34" charset="0"/>
              </a:rPr>
              <a:t>Retell the story according to the pictures.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42988" y="4652963"/>
            <a:ext cx="68405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6600CC"/>
                </a:solidFill>
              </a:rPr>
              <a:t>He hurt his leg and felt very terrible.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940425" y="2349500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/>
              <a:t>hurt / feel terrible</a:t>
            </a:r>
          </a:p>
        </p:txBody>
      </p:sp>
      <p:pic>
        <p:nvPicPr>
          <p:cNvPr id="12299" name="Picture 11" descr="p30-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765175"/>
            <a:ext cx="4103687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42988" y="4149725"/>
            <a:ext cx="67691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6600CC"/>
                </a:solidFill>
                <a:latin typeface="Comic Sans MS" panose="030F0702030302020204" pitchFamily="66" charset="0"/>
              </a:rPr>
              <a:t>Kangkang went to call a taxi while Jane and Maria stayed to look after him.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572000" y="1773238"/>
            <a:ext cx="367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/>
              <a:t>call a taxi / look after</a:t>
            </a:r>
          </a:p>
        </p:txBody>
      </p:sp>
      <p:pic>
        <p:nvPicPr>
          <p:cNvPr id="11275" name="Picture 11" descr="p30-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620713"/>
            <a:ext cx="3687763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1188" y="4149725"/>
            <a:ext cx="79216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6600CC"/>
                </a:solidFill>
                <a:latin typeface="Bookman Old Style" panose="02050604050505020204" pitchFamily="18" charset="0"/>
              </a:rPr>
              <a:t>The taxi took Michael and his friends to the hospital. He needed to rest at home and take some pills.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643438" y="1773238"/>
            <a:ext cx="3600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/>
              <a:t>take … to the hospital /rest at home</a:t>
            </a:r>
            <a:r>
              <a:rPr lang="en-US" altLang="zh-CN" sz="4000" b="1"/>
              <a:t> </a:t>
            </a:r>
          </a:p>
        </p:txBody>
      </p:sp>
      <p:pic>
        <p:nvPicPr>
          <p:cNvPr id="13321" name="Picture 9" descr="p30-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052513"/>
            <a:ext cx="3311525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68313" y="4149725"/>
            <a:ext cx="828198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6600CC"/>
                </a:solidFill>
                <a:latin typeface="Bookman Old Style" panose="02050604050505020204" pitchFamily="18" charset="0"/>
              </a:rPr>
              <a:t>The children left the hospital. And they were glad that the accident wasn’t serious and Michael felt better.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4643438" y="1773238"/>
            <a:ext cx="360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/>
              <a:t> left / feel better</a:t>
            </a:r>
            <a:r>
              <a:rPr lang="en-US" altLang="zh-CN" sz="4000" b="1" dirty="0"/>
              <a:t> </a:t>
            </a:r>
          </a:p>
        </p:txBody>
      </p:sp>
      <p:pic>
        <p:nvPicPr>
          <p:cNvPr id="95239" name="Picture 7" descr="p30-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836613"/>
            <a:ext cx="3311525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52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661025"/>
          </a:xfrm>
          <a:solidFill>
            <a:srgbClr val="FFFFFF">
              <a:alpha val="67000"/>
            </a:srgbClr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zh-CN">
                <a:solidFill>
                  <a:srgbClr val="000066"/>
                </a:solidFill>
                <a:latin typeface="Comic Sans MS" panose="030F0702030302020204" pitchFamily="66" charset="0"/>
              </a:rPr>
              <a:t>     It was a beautiful day and the children played in the park. Michael played on his __________. He did a _______ _____ and he _____ _____ with a cry. His _____ hurt. The children _____ a taxi. And the _______ took them to the hospital. The doctor told them that Michael needed to _____ at home and take some pills</a:t>
            </a:r>
            <a:r>
              <a:rPr lang="zh-CN" altLang="en-US">
                <a:solidFill>
                  <a:srgbClr val="000066"/>
                </a:solidFill>
                <a:latin typeface="Comic Sans MS" panose="030F0702030302020204" pitchFamily="66" charset="0"/>
              </a:rPr>
              <a:t>，</a:t>
            </a:r>
            <a:r>
              <a:rPr lang="en-US" altLang="zh-CN">
                <a:solidFill>
                  <a:srgbClr val="000066"/>
                </a:solidFill>
                <a:latin typeface="Comic Sans MS" panose="030F0702030302020204" pitchFamily="66" charset="0"/>
              </a:rPr>
              <a:t>_____ ______ a day. The children were glad that the accident wasn’t _______ and Michael felt better now.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827088" y="404813"/>
            <a:ext cx="5656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/>
              <a:t>Retell the story according to 1a.</a:t>
            </a:r>
            <a:r>
              <a:rPr lang="en-US" altLang="zh-CN" b="1" dirty="0"/>
              <a:t> 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250825" y="2133600"/>
            <a:ext cx="2663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 skateboard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4787900" y="2133600"/>
            <a:ext cx="3311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 difficult  jump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1042988" y="2636838"/>
            <a:ext cx="2663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 fell   down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6659563" y="2636838"/>
            <a:ext cx="1511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leg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2916238" y="3141663"/>
            <a:ext cx="1511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called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611188" y="3644900"/>
            <a:ext cx="1511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taxi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468313" y="4581525"/>
            <a:ext cx="12239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rest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7524750" y="4581525"/>
            <a:ext cx="136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three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468313" y="5084763"/>
            <a:ext cx="1512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times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4211638" y="5589588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serious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5" grpId="0"/>
      <p:bldP spid="34836" grpId="0"/>
      <p:bldP spid="34837" grpId="0"/>
      <p:bldP spid="34838" grpId="0"/>
      <p:bldP spid="34839" grpId="0"/>
      <p:bldP spid="34840" grpId="0"/>
      <p:bldP spid="34841" grpId="0"/>
      <p:bldP spid="34842" grpId="0"/>
      <p:bldP spid="34843" grpId="0"/>
      <p:bldP spid="348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827088" y="333375"/>
            <a:ext cx="7937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Arial Narrow" panose="020B0606020202030204" pitchFamily="34" charset="0"/>
                <a:ea typeface="PMingLiU" pitchFamily="18" charset="-120"/>
              </a:rPr>
              <a:t>Use the story in 1a to make up a conversation about Michael, his friends and the doctor.</a:t>
            </a:r>
          </a:p>
        </p:txBody>
      </p:sp>
      <p:sp>
        <p:nvSpPr>
          <p:cNvPr id="96261" name="AutoShape 5" descr="2009042317533297"/>
          <p:cNvSpPr>
            <a:spLocks noChangeArrowheads="1"/>
          </p:cNvSpPr>
          <p:nvPr/>
        </p:nvSpPr>
        <p:spPr bwMode="auto">
          <a:xfrm>
            <a:off x="0" y="476250"/>
            <a:ext cx="792163" cy="719138"/>
          </a:xfrm>
          <a:prstGeom prst="star8">
            <a:avLst>
              <a:gd name="adj" fmla="val 38250"/>
            </a:avLst>
          </a:prstGeom>
          <a:blipFill dpi="0" rotWithShape="1">
            <a:blip r:embed="rId2" cstate="email"/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/>
              <a:t>2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23850" y="1773238"/>
            <a:ext cx="8496300" cy="4367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CC"/>
                </a:solidFill>
              </a:rPr>
              <a:t>You may begin like this: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CC"/>
                </a:solidFill>
              </a:rPr>
              <a:t>Michael: Look, how fast! It’s cool!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CC"/>
                </a:solidFill>
              </a:rPr>
              <a:t>Maria:     Be careful, Michael! It’s dangerous!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CC"/>
                </a:solidFill>
              </a:rPr>
              <a:t>Michael: Ouch!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CC"/>
                </a:solidFill>
              </a:rPr>
              <a:t>Jane:      Oh! How are you feeling, Michael?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CC"/>
                </a:solidFill>
              </a:rPr>
              <a:t>Michael: Ouch, my leg! I’m feeling terrible.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00CC"/>
                </a:solidFill>
              </a:rPr>
              <a:t>…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8f3340d9a8d1786010df9b5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3429000"/>
            <a:ext cx="2354262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3563938" y="765175"/>
            <a:ext cx="4248150" cy="3095625"/>
          </a:xfrm>
          <a:prstGeom prst="cloudCallout">
            <a:avLst>
              <a:gd name="adj1" fmla="val -73542"/>
              <a:gd name="adj2" fmla="val 47694"/>
            </a:avLst>
          </a:prstGeom>
          <a:solidFill>
            <a:srgbClr val="FFFFFF"/>
          </a:solidFill>
          <a:ln w="571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4400" b="1">
              <a:latin typeface="Georgia" panose="02040502050405020303" pitchFamily="18" charset="0"/>
            </a:endParaRPr>
          </a:p>
        </p:txBody>
      </p:sp>
      <p:sp>
        <p:nvSpPr>
          <p:cNvPr id="97286" name="WordArt 6"/>
          <p:cNvSpPr>
            <a:spLocks noChangeArrowheads="1" noChangeShapeType="1" noTextEdit="1"/>
          </p:cNvSpPr>
          <p:nvPr/>
        </p:nvSpPr>
        <p:spPr bwMode="auto">
          <a:xfrm>
            <a:off x="4284663" y="1700213"/>
            <a:ext cx="2879725" cy="925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 panose="02050604050505020204"/>
              </a:rPr>
              <a:t>Act it out!</a:t>
            </a:r>
            <a:endParaRPr lang="zh-CN" altLang="en-US" sz="48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ookman Old Style" panose="02050604050505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u=1917105631,2290648076&amp;fm=0&amp;gp=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3384550" cy="28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692275" y="4941888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</a:rPr>
              <a:t>pills</a:t>
            </a:r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575945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50800">
                  <a:solidFill>
                    <a:schemeClr val="accent2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PMingLiU"/>
                <a:ea typeface="PMingLiU"/>
              </a:rPr>
              <a:t>Learn the new words</a:t>
            </a:r>
            <a:endParaRPr lang="zh-CN" altLang="en-US" sz="4400" b="1" kern="10" dirty="0">
              <a:ln w="50800">
                <a:solidFill>
                  <a:schemeClr val="accent2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PMingLiU"/>
              <a:ea typeface="PMingLiU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227763" y="4941888"/>
            <a:ext cx="106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</a:rPr>
              <a:t>taxi</a:t>
            </a:r>
          </a:p>
        </p:txBody>
      </p:sp>
      <p:pic>
        <p:nvPicPr>
          <p:cNvPr id="16396" name="Picture 12" descr="u=2876144100,1054572729&amp;fm=4&amp;gp=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73238"/>
            <a:ext cx="3671887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133600"/>
            <a:ext cx="6408737" cy="3455988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660066"/>
                </a:solidFill>
                <a:latin typeface="Arial Narrow" panose="020B0606020202030204" pitchFamily="34" charset="0"/>
              </a:rPr>
              <a:t>Go and see a doctor.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660066"/>
                </a:solidFill>
                <a:latin typeface="Arial Narrow" panose="020B0606020202030204" pitchFamily="34" charset="0"/>
              </a:rPr>
              <a:t>Take two pills, three times a day.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660066"/>
                </a:solidFill>
                <a:latin typeface="Arial Narrow" panose="020B0606020202030204" pitchFamily="34" charset="0"/>
              </a:rPr>
              <a:t>Be careful when you play.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660066"/>
                </a:solidFill>
                <a:latin typeface="Arial Narrow" panose="020B0606020202030204" pitchFamily="34" charset="0"/>
              </a:rPr>
              <a:t>You need to rest at home.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660066"/>
                </a:solidFill>
                <a:latin typeface="Arial Narrow" panose="020B0606020202030204" pitchFamily="34" charset="0"/>
              </a:rPr>
              <a:t>Take care of yourself.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660066"/>
                </a:solidFill>
                <a:latin typeface="Arial Narrow" panose="020B0606020202030204" pitchFamily="34" charset="0"/>
              </a:rPr>
              <a:t>Don’t go to school for a week.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b="1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  <p:sp>
        <p:nvSpPr>
          <p:cNvPr id="77832" name="WordArt 8"/>
          <p:cNvSpPr>
            <a:spLocks noChangeArrowheads="1" noChangeShapeType="1" noTextEdit="1"/>
          </p:cNvSpPr>
          <p:nvPr/>
        </p:nvSpPr>
        <p:spPr bwMode="auto">
          <a:xfrm>
            <a:off x="466725" y="217488"/>
            <a:ext cx="2411413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25400">
                  <a:solidFill>
                    <a:srgbClr val="FF66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仿宋_GB2312"/>
              </a:rPr>
              <a:t>Practice</a:t>
            </a:r>
            <a:endParaRPr lang="zh-CN" altLang="en-US" sz="4000" b="1" kern="10" dirty="0">
              <a:ln w="25400">
                <a:solidFill>
                  <a:srgbClr val="FF66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仿宋_GB2312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395288" y="1052513"/>
            <a:ext cx="8064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仿宋_GB2312" pitchFamily="49" charset="-122"/>
              </a:rPr>
              <a:t>1d Rewrite the sentences with </a:t>
            </a:r>
            <a:r>
              <a:rPr lang="en-US" altLang="zh-CN" sz="2800" b="1" i="1" dirty="0">
                <a:latin typeface="Times New Roman" panose="02020603050405020304" pitchFamily="18" charset="0"/>
                <a:ea typeface="仿宋_GB2312" pitchFamily="49" charset="-122"/>
              </a:rPr>
              <a:t>should (not)/ had better (not).</a:t>
            </a:r>
            <a:r>
              <a:rPr lang="en-US" altLang="zh-CN" sz="2800" b="1" dirty="0">
                <a:latin typeface="Times New Roman" panose="02020603050405020304" pitchFamily="18" charset="0"/>
                <a:ea typeface="仿宋_GB2312" pitchFamily="49" charset="-122"/>
              </a:rPr>
              <a:t> Then give your own advice to Michael.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WordArt 4"/>
          <p:cNvSpPr>
            <a:spLocks noChangeArrowheads="1" noChangeShapeType="1" noTextEdit="1"/>
          </p:cNvSpPr>
          <p:nvPr/>
        </p:nvSpPr>
        <p:spPr bwMode="auto">
          <a:xfrm>
            <a:off x="969963" y="434975"/>
            <a:ext cx="223202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25400">
                  <a:solidFill>
                    <a:srgbClr val="FF66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仿宋_GB2312"/>
              </a:rPr>
              <a:t>Practice</a:t>
            </a:r>
            <a:endParaRPr lang="zh-CN" altLang="en-US" sz="4000" b="1" kern="10">
              <a:ln w="25400">
                <a:solidFill>
                  <a:srgbClr val="FF66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仿宋_GB2312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827088" y="1412875"/>
            <a:ext cx="20113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/>
              <a:t>Answers: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827088" y="2351088"/>
            <a:ext cx="7777162" cy="345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000" b="1" dirty="0">
                <a:solidFill>
                  <a:srgbClr val="660066"/>
                </a:solidFill>
                <a:latin typeface="Arial Narrow" panose="020B0606020202030204" pitchFamily="34" charset="0"/>
              </a:rPr>
              <a:t>You’d better go and see a doctor.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000" b="1" dirty="0">
                <a:solidFill>
                  <a:srgbClr val="660066"/>
                </a:solidFill>
                <a:latin typeface="Arial Narrow" panose="020B0606020202030204" pitchFamily="34" charset="0"/>
              </a:rPr>
              <a:t>You should take two pills, three times a day.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000" b="1" dirty="0">
                <a:solidFill>
                  <a:srgbClr val="660066"/>
                </a:solidFill>
                <a:latin typeface="Arial Narrow" panose="020B0606020202030204" pitchFamily="34" charset="0"/>
              </a:rPr>
              <a:t>You should be careful when you play.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000" b="1" dirty="0">
                <a:solidFill>
                  <a:srgbClr val="660066"/>
                </a:solidFill>
                <a:latin typeface="Arial Narrow" panose="020B0606020202030204" pitchFamily="34" charset="0"/>
              </a:rPr>
              <a:t>You had better rest at home.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000" b="1" dirty="0">
                <a:solidFill>
                  <a:srgbClr val="660066"/>
                </a:solidFill>
                <a:latin typeface="Arial Narrow" panose="020B0606020202030204" pitchFamily="34" charset="0"/>
              </a:rPr>
              <a:t>You’d better take care of yourself.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sz="3000" b="1" dirty="0">
                <a:solidFill>
                  <a:srgbClr val="660066"/>
                </a:solidFill>
                <a:latin typeface="Arial Narrow" panose="020B0606020202030204" pitchFamily="34" charset="0"/>
              </a:rPr>
              <a:t>You’d better not go to school for a week.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zh-CN" sz="3000" b="1" dirty="0"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8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8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8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539750" y="476250"/>
            <a:ext cx="8208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PMingLiU" pitchFamily="18" charset="-120"/>
              </a:rPr>
              <a:t>3 Help Michael to complete the note for leave.</a:t>
            </a:r>
          </a:p>
        </p:txBody>
      </p:sp>
      <p:pic>
        <p:nvPicPr>
          <p:cNvPr id="108547" name="Picture 3" descr="一页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8F8"/>
              </a:clrFrom>
              <a:clrTo>
                <a:srgbClr val="FBF8F8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395288" y="1412875"/>
            <a:ext cx="8497887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900113" y="1700213"/>
            <a:ext cx="2514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Arial Narrow" panose="020B0606020202030204" pitchFamily="34" charset="0"/>
              </a:rPr>
              <a:t>Dear Miss Wang,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971550" y="2276475"/>
            <a:ext cx="741680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800" b="1" dirty="0">
                <a:latin typeface="Arial Narrow" panose="020B0606020202030204" pitchFamily="34" charset="0"/>
              </a:rPr>
              <a:t>      I’m sorry to tell you that I ______ an accident yesterday. I ______ my left leg. The doctor told me to ______ in bed for a week and take care of ______. So I’d like to ask ______ one weeks’ leave. I hope I’ll </a:t>
            </a:r>
            <a:r>
              <a:rPr lang="en-US" altLang="zh-CN" b="1" dirty="0"/>
              <a:t>______</a:t>
            </a:r>
            <a:r>
              <a:rPr lang="en-US" altLang="zh-CN" dirty="0"/>
              <a:t> </a:t>
            </a:r>
            <a:r>
              <a:rPr lang="en-US" altLang="zh-CN" sz="2800" b="1" dirty="0">
                <a:latin typeface="Arial Narrow" panose="020B0606020202030204" pitchFamily="34" charset="0"/>
              </a:rPr>
              <a:t>well and return to school soon.</a:t>
            </a:r>
          </a:p>
          <a:p>
            <a:pPr>
              <a:lnSpc>
                <a:spcPct val="115000"/>
              </a:lnSpc>
            </a:pPr>
            <a:r>
              <a:rPr lang="en-US" altLang="zh-CN" sz="2800" b="1" dirty="0">
                <a:latin typeface="Arial Narrow" panose="020B0606020202030204" pitchFamily="34" charset="0"/>
              </a:rPr>
              <a:t>      Thank you!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5148263" y="5013325"/>
            <a:ext cx="23764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Arial Narrow" panose="020B0606020202030204" pitchFamily="34" charset="0"/>
              </a:rPr>
              <a:t>Yours sincerely,</a:t>
            </a:r>
          </a:p>
          <a:p>
            <a:r>
              <a:rPr lang="en-US" altLang="zh-CN" sz="2800" b="1">
                <a:latin typeface="Arial Narrow" panose="020B0606020202030204" pitchFamily="34" charset="0"/>
              </a:rPr>
              <a:t>Michael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5207000" y="2335213"/>
            <a:ext cx="70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Narrow" panose="020B0606020202030204" pitchFamily="34" charset="0"/>
              </a:rPr>
              <a:t>had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2843213" y="2781300"/>
            <a:ext cx="749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Narrow" panose="020B0606020202030204" pitchFamily="34" charset="0"/>
              </a:rPr>
              <a:t>hurt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547813" y="3284538"/>
            <a:ext cx="766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Narrow" panose="020B0606020202030204" pitchFamily="34" charset="0"/>
              </a:rPr>
              <a:t>stay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7164388" y="3284538"/>
            <a:ext cx="110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Narrow" panose="020B0606020202030204" pitchFamily="34" charset="0"/>
              </a:rPr>
              <a:t>myself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3708400" y="3789363"/>
            <a:ext cx="571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Narrow" panose="020B0606020202030204" pitchFamily="34" charset="0"/>
              </a:rPr>
              <a:t>for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1116013" y="4221163"/>
            <a:ext cx="6207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Narrow" panose="020B0606020202030204" pitchFamily="34" charset="0"/>
              </a:rPr>
              <a:t>get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/>
      <p:bldP spid="108552" grpId="0"/>
      <p:bldP spid="108553" grpId="0"/>
      <p:bldP spid="108554" grpId="0"/>
      <p:bldP spid="108555" grpId="0"/>
      <p:bldP spid="1085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4462462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没什么严重的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给某人做检查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吃药丸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4.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因某事而感谢某人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5.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打的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6.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发生意外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7.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伤到腿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8.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请一个星期的假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9.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恢复健康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10.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请假条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4500563" y="765175"/>
            <a:ext cx="275748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nothing serious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4500563" y="1304925"/>
            <a:ext cx="25574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check sb. over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4529138" y="1835150"/>
            <a:ext cx="26590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take some pills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4595813" y="2384425"/>
            <a:ext cx="30432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thank sb. for </a:t>
            </a:r>
            <a:r>
              <a:rPr lang="en-US" altLang="zh-CN" sz="3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4595813" y="2924175"/>
            <a:ext cx="18034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call a taxi</a:t>
            </a: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4595813" y="3373438"/>
            <a:ext cx="2984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have an accident</a:t>
            </a: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4573588" y="3897313"/>
            <a:ext cx="18034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hurt a leg</a:t>
            </a: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4500563" y="4452938"/>
            <a:ext cx="38385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ask for a week’s leave</a:t>
            </a:r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4579938" y="5030788"/>
            <a:ext cx="14636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get well</a:t>
            </a: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4573588" y="5532438"/>
            <a:ext cx="275431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lang="en-US" altLang="zh-CN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note for leave</a:t>
            </a:r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2843213" y="260350"/>
            <a:ext cx="3276600" cy="717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100" b="1" dirty="0">
                <a:solidFill>
                  <a:srgbClr val="333399"/>
                </a:solidFill>
              </a:rPr>
              <a:t>Key phrases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/>
      <p:bldP spid="114692" grpId="0"/>
      <p:bldP spid="114693" grpId="0"/>
      <p:bldP spid="114694" grpId="0"/>
      <p:bldP spid="114695" grpId="0"/>
      <p:bldP spid="114696" grpId="0"/>
      <p:bldP spid="114697" grpId="0"/>
      <p:bldP spid="114698" grpId="0"/>
      <p:bldP spid="114699" grpId="0"/>
      <p:bldP spid="1147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idx="1"/>
          </p:nvPr>
        </p:nvSpPr>
        <p:spPr>
          <a:xfrm>
            <a:off x="349250" y="2619375"/>
            <a:ext cx="8542338" cy="34194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How are you feeling today?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But my left leg still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hurts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when I move it.</a:t>
            </a:r>
          </a:p>
          <a:p>
            <a:pPr>
              <a:buFontTx/>
              <a:buNone/>
            </a:pP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Your X-rays show it’s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nothing serious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5715" name="AutoShape 3"/>
          <p:cNvSpPr>
            <a:spLocks noChangeArrowheads="1"/>
          </p:cNvSpPr>
          <p:nvPr/>
        </p:nvSpPr>
        <p:spPr bwMode="auto">
          <a:xfrm>
            <a:off x="3611563" y="4060825"/>
            <a:ext cx="1655762" cy="501650"/>
          </a:xfrm>
          <a:prstGeom prst="wedgeRoundRectCallout">
            <a:avLst>
              <a:gd name="adj1" fmla="val 35167"/>
              <a:gd name="adj2" fmla="val -140120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15" rIns="0" bIns="45715"/>
          <a:lstStyle/>
          <a:p>
            <a:pPr algn="ctr" defTabSz="913130"/>
            <a:r>
              <a:rPr lang="zh-CN" altLang="en-US" sz="3100" b="1">
                <a:solidFill>
                  <a:srgbClr val="000000"/>
                </a:solidFill>
                <a:ea typeface="楷体_GB2312" pitchFamily="49" charset="-122"/>
              </a:rPr>
              <a:t>痛；伤</a:t>
            </a:r>
          </a:p>
        </p:txBody>
      </p:sp>
      <p:sp>
        <p:nvSpPr>
          <p:cNvPr id="115716" name="AutoShape 4"/>
          <p:cNvSpPr>
            <a:spLocks noChangeArrowheads="1"/>
          </p:cNvSpPr>
          <p:nvPr/>
        </p:nvSpPr>
        <p:spPr bwMode="auto">
          <a:xfrm>
            <a:off x="2940050" y="1358900"/>
            <a:ext cx="5854700" cy="1169988"/>
          </a:xfrm>
          <a:prstGeom prst="wedgeRoundRectCallout">
            <a:avLst>
              <a:gd name="adj1" fmla="val -5477"/>
              <a:gd name="adj2" fmla="val 66639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3130"/>
            <a:r>
              <a:rPr lang="zh-CN" altLang="en-US" sz="3100" b="1">
                <a:solidFill>
                  <a:srgbClr val="000000"/>
                </a:solidFill>
                <a:ea typeface="楷体_GB2312" pitchFamily="49" charset="-122"/>
              </a:rPr>
              <a:t>一般用来询问、关心对方的身体状况。回答根据实际情况。</a:t>
            </a:r>
          </a:p>
        </p:txBody>
      </p:sp>
      <p:sp>
        <p:nvSpPr>
          <p:cNvPr id="115717" name="AutoShape 5"/>
          <p:cNvSpPr>
            <a:spLocks noChangeArrowheads="1"/>
          </p:cNvSpPr>
          <p:nvPr/>
        </p:nvSpPr>
        <p:spPr bwMode="auto">
          <a:xfrm>
            <a:off x="5724525" y="3879850"/>
            <a:ext cx="3167063" cy="809625"/>
          </a:xfrm>
          <a:prstGeom prst="wedgeRoundRectCallout">
            <a:avLst>
              <a:gd name="adj1" fmla="val -42384"/>
              <a:gd name="adj2" fmla="val 92403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15" rIns="0" bIns="45715"/>
          <a:lstStyle/>
          <a:p>
            <a:pPr algn="ctr" defTabSz="913130"/>
            <a:r>
              <a:rPr lang="zh-CN" altLang="en-US" sz="3100" b="1">
                <a:solidFill>
                  <a:srgbClr val="000000"/>
                </a:solidFill>
                <a:ea typeface="楷体_GB2312" pitchFamily="49" charset="-122"/>
              </a:rPr>
              <a:t>不定代词</a:t>
            </a:r>
            <a:r>
              <a:rPr lang="zh-CN" altLang="en-US" sz="2900" b="1">
                <a:solidFill>
                  <a:srgbClr val="000000"/>
                </a:solidFill>
              </a:rPr>
              <a:t> </a:t>
            </a:r>
            <a:r>
              <a:rPr lang="en-US" altLang="zh-CN" sz="2900" b="1">
                <a:solidFill>
                  <a:srgbClr val="000000"/>
                </a:solidFill>
              </a:rPr>
              <a:t>+ adj.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2940050" y="369888"/>
            <a:ext cx="29495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100" b="1" dirty="0">
                <a:solidFill>
                  <a:srgbClr val="333399"/>
                </a:solidFill>
              </a:rPr>
              <a:t>Key points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  <p:bldP spid="115716" grpId="0" animBg="1"/>
      <p:bldP spid="1157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/>
          <p:cNvSpPr>
            <a:spLocks noChangeArrowheads="1"/>
          </p:cNvSpPr>
          <p:nvPr/>
        </p:nvSpPr>
        <p:spPr bwMode="auto">
          <a:xfrm>
            <a:off x="1787525" y="4959350"/>
            <a:ext cx="4511675" cy="1079500"/>
          </a:xfrm>
          <a:prstGeom prst="wedgeRoundRectCallout">
            <a:avLst>
              <a:gd name="adj1" fmla="val -40338"/>
              <a:gd name="adj2" fmla="val -170403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15" rIns="0" bIns="45715"/>
          <a:lstStyle/>
          <a:p>
            <a:pPr algn="ctr" defTabSz="913130"/>
            <a:r>
              <a:rPr lang="en-US" altLang="zh-CN" sz="31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“</a:t>
            </a:r>
            <a:r>
              <a:rPr lang="zh-CN" altLang="en-US" sz="31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太多”</a:t>
            </a:r>
          </a:p>
          <a:p>
            <a:pPr algn="ctr" defTabSz="913130"/>
            <a:r>
              <a:rPr lang="zh-CN" altLang="en-US" sz="31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修饰动词放在句末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636588" y="2708275"/>
            <a:ext cx="724376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Stay in bed and don’t move your leg </a:t>
            </a:r>
          </a:p>
          <a:p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too much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636588" y="819150"/>
            <a:ext cx="554037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/>
          <a:p>
            <a:pPr defTabSz="913130">
              <a:spcBef>
                <a:spcPct val="2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4. Let me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check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it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over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again.</a:t>
            </a:r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>
            <a:off x="2749550" y="1898650"/>
            <a:ext cx="4318000" cy="577850"/>
          </a:xfrm>
          <a:prstGeom prst="wedgeRoundRectCallout">
            <a:avLst>
              <a:gd name="adj1" fmla="val -41181"/>
              <a:gd name="adj2" fmla="val -153778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15" rIns="0" bIns="45715"/>
          <a:lstStyle/>
          <a:p>
            <a:pPr algn="ctr" defTabSz="913130"/>
            <a:r>
              <a:rPr lang="zh-CN" altLang="en-US" sz="3100" b="1">
                <a:solidFill>
                  <a:srgbClr val="000000"/>
                </a:solidFill>
                <a:ea typeface="楷体_GB2312" pitchFamily="49" charset="-122"/>
              </a:rPr>
              <a:t>检查正误；检查身体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  <p:bldP spid="1167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404813"/>
            <a:ext cx="8894763" cy="4897437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each </a:t>
            </a:r>
            <a:r>
              <a:rPr lang="en-US" altLang="zh-CN" sz="3500" b="1" dirty="0">
                <a:latin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every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zh-CN" sz="35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each</a:t>
            </a:r>
            <a:r>
              <a:rPr lang="en-US" altLang="zh-CN" sz="3500" b="1" dirty="0"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zh-CN" sz="35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Arial" panose="020B0604020202020204" pitchFamily="34" charset="0"/>
              </a:rPr>
              <a:t>“</a:t>
            </a:r>
            <a:r>
              <a:rPr lang="zh-CN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Arial" panose="020B0604020202020204" pitchFamily="34" charset="0"/>
              </a:rPr>
              <a:t>每一个”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zh-CN" altLang="en-US" sz="35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zh-CN" altLang="en-US" sz="3500" b="1" dirty="0">
                <a:latin typeface="Times New Roman" panose="02020603050405020304" pitchFamily="18" charset="0"/>
                <a:ea typeface="楷体_GB2312" pitchFamily="49" charset="-122"/>
                <a:cs typeface="Arial" panose="020B0604020202020204" pitchFamily="34" charset="0"/>
              </a:rPr>
              <a:t> </a:t>
            </a:r>
            <a:r>
              <a:rPr lang="zh-CN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Arial" panose="020B0604020202020204" pitchFamily="34" charset="0"/>
              </a:rPr>
              <a:t>指是两个或以上的每一个，强调个体概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zh-CN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Arial" panose="020B0604020202020204" pitchFamily="34" charset="0"/>
              </a:rPr>
              <a:t> 念。可以作代词，单独使用或后接</a:t>
            </a:r>
            <a:r>
              <a:rPr lang="en-US" altLang="zh-CN" sz="35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Arial" panose="020B0604020202020204" pitchFamily="34" charset="0"/>
              </a:rPr>
              <a:t>of </a:t>
            </a:r>
            <a:r>
              <a:rPr lang="zh-CN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Arial" panose="020B0604020202020204" pitchFamily="34" charset="0"/>
              </a:rPr>
              <a:t>短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zh-CN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Arial" panose="020B0604020202020204" pitchFamily="34" charset="0"/>
              </a:rPr>
              <a:t> 语。在句子中可以充当</a:t>
            </a:r>
            <a:r>
              <a:rPr lang="zh-CN" altLang="en-US" sz="35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Arial" panose="020B0604020202020204" pitchFamily="34" charset="0"/>
              </a:rPr>
              <a:t>主语</a:t>
            </a:r>
            <a:r>
              <a:rPr lang="zh-CN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Arial" panose="020B0604020202020204" pitchFamily="34" charset="0"/>
              </a:rPr>
              <a:t>、</a:t>
            </a:r>
            <a:r>
              <a:rPr lang="zh-CN" altLang="en-US" sz="35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宾语</a:t>
            </a:r>
            <a:r>
              <a:rPr lang="zh-CN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或</a:t>
            </a:r>
            <a:r>
              <a:rPr lang="zh-CN" altLang="en-US" sz="35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同位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zh-CN" altLang="en-US" sz="35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语</a:t>
            </a:r>
            <a:r>
              <a:rPr lang="zh-CN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。作主语时，谓语动词用单数。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35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e.g.  </a:t>
            </a:r>
            <a:r>
              <a:rPr lang="en-US" altLang="zh-CN" sz="3500" b="1" dirty="0">
                <a:latin typeface="Times New Roman" panose="02020603050405020304" pitchFamily="18" charset="0"/>
                <a:cs typeface="Arial" panose="020B0604020202020204" pitchFamily="34" charset="0"/>
              </a:rPr>
              <a:t>Each of them </a:t>
            </a: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has</a:t>
            </a:r>
            <a:r>
              <a:rPr lang="en-US" altLang="zh-CN" sz="3500" b="1" dirty="0">
                <a:latin typeface="Times New Roman" panose="02020603050405020304" pitchFamily="18" charset="0"/>
                <a:cs typeface="Arial" panose="020B0604020202020204" pitchFamily="34" charset="0"/>
              </a:rPr>
              <a:t> a dictionary.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3500" b="1" dirty="0">
                <a:solidFill>
                  <a:srgbClr val="3399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zh-CN" alt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他们每人都有一本字典。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zh-CN" altLang="en-US" sz="3500" b="1" dirty="0">
                <a:latin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altLang="zh-CN" sz="3500" b="1" dirty="0">
                <a:latin typeface="Times New Roman" panose="02020603050405020304" pitchFamily="18" charset="0"/>
                <a:cs typeface="Arial" panose="020B0604020202020204" pitchFamily="34" charset="0"/>
              </a:rPr>
              <a:t>We each </a:t>
            </a: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work</a:t>
            </a:r>
            <a:r>
              <a:rPr lang="en-US" altLang="zh-CN" sz="3500" b="1" dirty="0">
                <a:latin typeface="Times New Roman" panose="02020603050405020304" pitchFamily="18" charset="0"/>
                <a:cs typeface="Arial" panose="020B0604020202020204" pitchFamily="34" charset="0"/>
              </a:rPr>
              <a:t> hard   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zh-CN" alt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我们每个人都努力工作。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7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idx="1"/>
          </p:nvPr>
        </p:nvSpPr>
        <p:spPr>
          <a:xfrm>
            <a:off x="252413" y="476250"/>
            <a:ext cx="8855075" cy="5653088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every  </a:t>
            </a:r>
            <a:r>
              <a:rPr lang="en-US" altLang="zh-CN" sz="3500" b="1" dirty="0">
                <a:solidFill>
                  <a:srgbClr val="000000"/>
                </a:solidFill>
                <a:latin typeface="Times New Roman" panose="02020603050405020304"/>
                <a:ea typeface="楷体_GB2312" pitchFamily="49" charset="-122"/>
                <a:cs typeface="Arial" panose="020B0604020202020204" pitchFamily="34" charset="0"/>
              </a:rPr>
              <a:t>“</a:t>
            </a:r>
            <a:r>
              <a:rPr lang="zh-CN" altLang="en-US" sz="35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</a:rPr>
              <a:t>每一个</a:t>
            </a:r>
            <a:r>
              <a:rPr lang="zh-CN" altLang="en-US" sz="3500" b="1" dirty="0">
                <a:solidFill>
                  <a:srgbClr val="000000"/>
                </a:solidFill>
                <a:latin typeface="Times New Roman" panose="02020603050405020304"/>
                <a:ea typeface="楷体_GB2312" pitchFamily="49" charset="-122"/>
                <a:cs typeface="Arial" panose="020B0604020202020204" pitchFamily="34" charset="0"/>
              </a:rPr>
              <a:t>”</a:t>
            </a:r>
            <a:r>
              <a:rPr lang="zh-CN" altLang="en-US" sz="35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zh-CN" altLang="en-US" sz="35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zh-CN" altLang="en-US" sz="3500" b="1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</a:rPr>
              <a:t>   </a:t>
            </a:r>
            <a:r>
              <a:rPr lang="zh-CN" altLang="en-US" sz="35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</a:rPr>
              <a:t>指三个或以上的每一个，强调整体感念。它只能作形容词，后接单数名词。</a:t>
            </a:r>
            <a:r>
              <a:rPr lang="en-US" altLang="zh-CN" sz="35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Arial" panose="020B0604020202020204" pitchFamily="34" charset="0"/>
              </a:rPr>
              <a:t>every one</a:t>
            </a:r>
            <a:r>
              <a:rPr lang="en-US" altLang="zh-CN" sz="35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</a:rPr>
              <a:t> </a:t>
            </a:r>
            <a:r>
              <a:rPr lang="zh-CN" altLang="en-US" sz="35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</a:rPr>
              <a:t>指每一个人或物，可以和</a:t>
            </a:r>
            <a:r>
              <a:rPr lang="en-US" altLang="zh-CN" sz="35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Arial" panose="020B0604020202020204" pitchFamily="34" charset="0"/>
              </a:rPr>
              <a:t>of</a:t>
            </a:r>
            <a:r>
              <a:rPr lang="en-US" altLang="zh-CN" sz="35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</a:rPr>
              <a:t> </a:t>
            </a:r>
            <a:r>
              <a:rPr lang="zh-CN" altLang="en-US" sz="35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</a:rPr>
              <a:t>连用。</a:t>
            </a:r>
            <a:r>
              <a:rPr lang="zh-CN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  <a:ea typeface="楷体_GB2312" pitchFamily="49" charset="-122"/>
              </a:rPr>
              <a:t>e.g. </a:t>
            </a:r>
            <a:r>
              <a:rPr lang="en-US" altLang="zh-CN" sz="3500" b="1" dirty="0">
                <a:latin typeface="Times New Roman" panose="02020603050405020304" pitchFamily="18" charset="0"/>
                <a:cs typeface="Arial" panose="020B0604020202020204" pitchFamily="34" charset="0"/>
              </a:rPr>
              <a:t>Every student </a:t>
            </a: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knows</a:t>
            </a:r>
            <a:r>
              <a:rPr lang="en-US" altLang="zh-CN" sz="3500" b="1" dirty="0">
                <a:latin typeface="Times New Roman" panose="02020603050405020304" pitchFamily="18" charset="0"/>
                <a:cs typeface="Arial" panose="020B0604020202020204" pitchFamily="34" charset="0"/>
              </a:rPr>
              <a:t> the exciting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  <a:cs typeface="Arial" panose="020B0604020202020204" pitchFamily="34" charset="0"/>
              </a:rPr>
              <a:t>        news.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zh-CN" alt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所有的同学都知道这令人振奋的消息。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zh-CN" altLang="en-US" sz="3500" b="1" dirty="0">
                <a:latin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altLang="zh-CN" sz="3500" b="1" dirty="0">
                <a:latin typeface="Times New Roman" panose="02020603050405020304" pitchFamily="18" charset="0"/>
                <a:cs typeface="Arial" panose="020B0604020202020204" pitchFamily="34" charset="0"/>
              </a:rPr>
              <a:t>Every one of the boys </a:t>
            </a: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likes</a:t>
            </a:r>
            <a:r>
              <a:rPr lang="en-US" altLang="zh-CN" sz="3500" b="1" dirty="0">
                <a:latin typeface="Times New Roman" panose="02020603050405020304" pitchFamily="18" charset="0"/>
                <a:cs typeface="Arial" panose="020B0604020202020204" pitchFamily="34" charset="0"/>
              </a:rPr>
              <a:t> sports.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zh-CN" sz="3500" b="1" dirty="0">
                <a:solidFill>
                  <a:srgbClr val="3399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zh-CN" altLang="en-US" sz="31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这些男生每个人都喜欢运动。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8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8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2"/>
          <p:cNvSpPr>
            <a:spLocks noChangeArrowheads="1"/>
          </p:cNvSpPr>
          <p:nvPr/>
        </p:nvSpPr>
        <p:spPr bwMode="auto">
          <a:xfrm>
            <a:off x="827088" y="2619375"/>
            <a:ext cx="6240462" cy="2428875"/>
          </a:xfrm>
          <a:prstGeom prst="wedgeRoundRectCallout">
            <a:avLst>
              <a:gd name="adj1" fmla="val -25824"/>
              <a:gd name="adj2" fmla="val -84884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91313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thank sb. for (doing) sth.</a:t>
            </a:r>
          </a:p>
          <a:p>
            <a:pPr algn="ctr" defTabSz="913130"/>
            <a:r>
              <a:rPr lang="zh-CN" altLang="en-US" sz="3100" b="1">
                <a:solidFill>
                  <a:srgbClr val="000000"/>
                </a:solidFill>
                <a:ea typeface="楷体_GB2312" pitchFamily="49" charset="-122"/>
              </a:rPr>
              <a:t>因某事而感谢某人</a:t>
            </a:r>
          </a:p>
          <a:p>
            <a:pPr defTabSz="913130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e.g. Thank you for helping me with my homework.</a:t>
            </a:r>
          </a:p>
          <a:p>
            <a:pPr algn="ctr" defTabSz="913130"/>
            <a:endParaRPr lang="en-US" altLang="zh-CN" sz="32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252413" y="1227138"/>
            <a:ext cx="8639175" cy="481171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 6. Oh, </a:t>
            </a:r>
            <a:r>
              <a:rPr lang="en-US" altLang="zh-CN" b="1" u="sng">
                <a:solidFill>
                  <a:srgbClr val="FF0000"/>
                </a:solidFill>
                <a:latin typeface="Times New Roman" panose="02020603050405020304" pitchFamily="18" charset="0"/>
              </a:rPr>
              <a:t>thank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 you </a:t>
            </a:r>
            <a:r>
              <a:rPr lang="en-US" altLang="zh-CN" b="1" u="sng">
                <a:solidFill>
                  <a:srgbClr val="FF0000"/>
                </a:solidFill>
                <a:latin typeface="Times New Roman" panose="02020603050405020304" pitchFamily="18" charset="0"/>
              </a:rPr>
              <a:t>for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 your flowers and fruit.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79388" y="2598738"/>
            <a:ext cx="8512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ctr"/>
            <a:r>
              <a:rPr lang="en-US" altLang="zh-CN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2. His X-ray shows it’s ________ ________. (</a:t>
            </a:r>
            <a:r>
              <a:rPr lang="zh-CN" altLang="en-US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没什么严重的</a:t>
            </a:r>
            <a:r>
              <a:rPr lang="en-US" altLang="zh-CN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79388" y="3246438"/>
            <a:ext cx="8897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ctr"/>
            <a:r>
              <a:rPr lang="en-US" altLang="zh-CN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3. Now the doctor is _________ ________ _____. (</a:t>
            </a:r>
            <a:r>
              <a:rPr lang="zh-CN" altLang="en-US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给她做检查</a:t>
            </a:r>
            <a:r>
              <a:rPr lang="en-US" altLang="zh-CN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79388" y="3894138"/>
            <a:ext cx="8704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ctr"/>
            <a:r>
              <a:rPr lang="en-US" altLang="zh-CN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4. Please take these pills ____________________. (</a:t>
            </a:r>
            <a:r>
              <a:rPr lang="zh-CN" altLang="en-US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每日三次</a:t>
            </a:r>
            <a:r>
              <a:rPr lang="en-US" altLang="zh-CN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79388" y="4541838"/>
            <a:ext cx="7308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ctr"/>
            <a:r>
              <a:rPr lang="en-US" altLang="zh-CN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5. I am feeling ________ _________ today. (</a:t>
            </a:r>
            <a:r>
              <a:rPr lang="zh-CN" altLang="en-US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好多了</a:t>
            </a:r>
            <a:r>
              <a:rPr lang="en-US" altLang="zh-CN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79388" y="5262563"/>
            <a:ext cx="7273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ctr"/>
            <a:r>
              <a:rPr lang="en-US" altLang="zh-CN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6. You’d better ________ ________ hot food. (</a:t>
            </a:r>
            <a:r>
              <a:rPr lang="zh-CN" altLang="en-US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不吃</a:t>
            </a:r>
            <a:r>
              <a:rPr lang="en-US" altLang="zh-CN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179388" y="1341438"/>
            <a:ext cx="77263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ctr"/>
            <a:r>
              <a:rPr lang="en-US" altLang="zh-CN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1. — What’s wrong with Michael?</a:t>
            </a:r>
          </a:p>
          <a:p>
            <a:pPr fontAlgn="ctr"/>
            <a:endParaRPr lang="en-US" altLang="zh-CN" sz="28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fontAlgn="ctr"/>
            <a:r>
              <a:rPr lang="en-US" altLang="zh-CN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    —He fell and ______ his left leg seriously yesterday.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2555875" y="2205038"/>
            <a:ext cx="749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Arial Narrow" panose="020B0606020202030204" pitchFamily="34" charset="0"/>
              </a:rPr>
              <a:t>hurt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3492500" y="2565400"/>
            <a:ext cx="2609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Arial Narrow" panose="020B0606020202030204" pitchFamily="34" charset="0"/>
              </a:rPr>
              <a:t>nothing    serious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3059113" y="3213100"/>
            <a:ext cx="3808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Arial Narrow" panose="020B0606020202030204" pitchFamily="34" charset="0"/>
              </a:rPr>
              <a:t>checking      her          over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3995738" y="3860800"/>
            <a:ext cx="2562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Arial Narrow" panose="020B0606020202030204" pitchFamily="34" charset="0"/>
              </a:rPr>
              <a:t>three times a day</a:t>
            </a: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2411413" y="4508500"/>
            <a:ext cx="2578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Arial Narrow" panose="020B0606020202030204" pitchFamily="34" charset="0"/>
              </a:rPr>
              <a:t>much          better</a:t>
            </a: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2555875" y="5229225"/>
            <a:ext cx="1866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Arial Narrow" panose="020B0606020202030204" pitchFamily="34" charset="0"/>
              </a:rPr>
              <a:t>not          eat</a:t>
            </a:r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2268538" y="692150"/>
            <a:ext cx="4619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Can you fill in these blanks?</a:t>
            </a:r>
          </a:p>
        </p:txBody>
      </p:sp>
      <p:sp>
        <p:nvSpPr>
          <p:cNvPr id="35879" name="WordArt 39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80022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 panose="02050604050505020204"/>
              </a:rPr>
              <a:t>Exercises</a:t>
            </a:r>
            <a:endParaRPr lang="zh-CN" altLang="en-US" sz="48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ookman Old Style" panose="02050604050505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8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8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58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58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2" grpId="0"/>
      <p:bldP spid="35873" grpId="0"/>
      <p:bldP spid="35874" grpId="0"/>
      <p:bldP spid="35875" grpId="0"/>
      <p:bldP spid="35876" grpId="0"/>
      <p:bldP spid="358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227763" y="4508500"/>
            <a:ext cx="1455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X-ray</a:t>
            </a:r>
          </a:p>
        </p:txBody>
      </p:sp>
      <p:pic>
        <p:nvPicPr>
          <p:cNvPr id="17419" name="Picture 11" descr="u=3418090732,1147189919&amp;fm=0&amp;gp=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196975"/>
            <a:ext cx="3529013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042988" y="4508500"/>
            <a:ext cx="2894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skateboard</a:t>
            </a:r>
          </a:p>
        </p:txBody>
      </p:sp>
      <p:pic>
        <p:nvPicPr>
          <p:cNvPr id="17421" name="Picture 13" descr="u=2554063315,1827545184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196975"/>
            <a:ext cx="3816350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252413" y="1538288"/>
            <a:ext cx="8039100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/>
          <a:lstStyle>
            <a:lvl1pPr marL="342900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81175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244725" indent="-3416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654300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062605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519805" indent="-3429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977005" indent="-3429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434205" indent="-3429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891405" indent="-3429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1.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他今天感觉怎么样？</a:t>
            </a:r>
          </a:p>
          <a:p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2.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我有一些重要的事情要说。</a:t>
            </a:r>
          </a:p>
          <a:p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3.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你能检查一下我的家庭作业吗？</a:t>
            </a:r>
          </a:p>
          <a:p>
            <a:endParaRPr lang="en-US" altLang="zh-CN" sz="31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925513" y="2168525"/>
            <a:ext cx="458787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640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36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08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80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52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How is he feeling today?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731838" y="3517900"/>
            <a:ext cx="806767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640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36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08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80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52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have something important to say.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636588" y="4959350"/>
            <a:ext cx="80676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640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36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08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80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52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 you check over my homework?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49250" y="549275"/>
            <a:ext cx="52800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700" b="1" dirty="0">
                <a:solidFill>
                  <a:srgbClr val="333399"/>
                </a:solidFill>
              </a:rPr>
              <a:t>Translation: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444500" y="639763"/>
            <a:ext cx="7583488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/>
          <a:p>
            <a:pPr defTabSz="913130"/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4.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他们为她做了体检，结果她很健康。</a:t>
            </a:r>
          </a:p>
          <a:p>
            <a:pPr defTabSz="913130"/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5.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玩电脑游戏太多对你的健康有害。</a:t>
            </a:r>
          </a:p>
          <a:p>
            <a:pPr defTabSz="913130"/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6.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每次吃四粒药丸，每天三次。</a:t>
            </a:r>
          </a:p>
          <a:p>
            <a:pPr defTabSz="913130"/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endParaRPr lang="zh-CN" altLang="en-US" sz="23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7.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我的头痛。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925513" y="1268413"/>
            <a:ext cx="882173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640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36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08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80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52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They checked her over and she is fine.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117600" y="2619375"/>
            <a:ext cx="73914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640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36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08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80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52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Playing computer games too much is bad for your health.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020763" y="4508500"/>
            <a:ext cx="8123237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640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36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08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80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52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Take four pills each time, three times a day.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925513" y="5589588"/>
            <a:ext cx="87503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724025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3233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873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46400" indent="-2273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4036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608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3180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75200" indent="-2273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My head hurts. = I have a headache.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WordArt 4"/>
          <p:cNvSpPr>
            <a:spLocks noChangeArrowheads="1" noChangeShapeType="1" noTextEdit="1"/>
          </p:cNvSpPr>
          <p:nvPr/>
        </p:nvSpPr>
        <p:spPr bwMode="auto">
          <a:xfrm>
            <a:off x="2484438" y="1196975"/>
            <a:ext cx="30241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19050">
                  <a:solidFill>
                    <a:srgbClr val="99CCFF"/>
                  </a:solidFill>
                  <a:rou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 panose="02050604050505020204"/>
              </a:rPr>
              <a:t>Summary</a:t>
            </a:r>
            <a:endParaRPr lang="zh-CN" altLang="en-US" sz="4800" b="1" kern="10">
              <a:ln w="19050">
                <a:solidFill>
                  <a:srgbClr val="99CCFF"/>
                </a:solidFill>
                <a:rou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ookman Old Style" panose="02050604050505020204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195513" y="2106613"/>
            <a:ext cx="40163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rgbClr val="000066"/>
                </a:solidFill>
              </a:rPr>
              <a:t>We can tell a story.</a:t>
            </a:r>
          </a:p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rgbClr val="000066"/>
                </a:solidFill>
              </a:rPr>
              <a:t>We can give advice.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xfrm>
            <a:off x="2051050" y="1484313"/>
            <a:ext cx="5400675" cy="1462087"/>
          </a:xfrm>
        </p:spPr>
        <p:txBody>
          <a:bodyPr/>
          <a:lstStyle/>
          <a:p>
            <a:r>
              <a:rPr lang="en-US" altLang="zh-CN" sz="6000" dirty="0">
                <a:solidFill>
                  <a:srgbClr val="660066"/>
                </a:solidFill>
              </a:rPr>
              <a:t>Homework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idx="1"/>
          </p:nvPr>
        </p:nvSpPr>
        <p:spPr>
          <a:xfrm>
            <a:off x="1476375" y="2924175"/>
            <a:ext cx="6696075" cy="2447925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altLang="zh-CN" sz="4000" b="1" dirty="0">
                <a:solidFill>
                  <a:srgbClr val="00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Retell the story after class.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altLang="zh-CN" sz="4000" b="1" dirty="0">
                <a:solidFill>
                  <a:srgbClr val="00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Finish the exercises in the exercise book</a:t>
            </a:r>
            <a:r>
              <a:rPr lang="en-US" altLang="zh-CN" sz="4000" b="1" dirty="0" smtClean="0">
                <a:solidFill>
                  <a:srgbClr val="00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. </a:t>
            </a:r>
            <a:endParaRPr lang="en-US" altLang="zh-CN" sz="4000" b="1" dirty="0">
              <a:solidFill>
                <a:srgbClr val="000066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447800" y="990600"/>
            <a:ext cx="6858000" cy="4751388"/>
            <a:chOff x="35" y="164"/>
            <a:chExt cx="5488" cy="4156"/>
          </a:xfrm>
        </p:grpSpPr>
        <p:pic>
          <p:nvPicPr>
            <p:cNvPr id="105475" name="Picture 4" descr="j0222814[1]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" y="164"/>
              <a:ext cx="3875" cy="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76" name="Picture 5" descr="SO01589_[1]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767238">
              <a:off x="3288" y="336"/>
              <a:ext cx="2235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692275" y="4724400"/>
            <a:ext cx="63134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/>
              <a:t> a </a:t>
            </a:r>
            <a:r>
              <a:rPr lang="en-US" altLang="zh-CN" sz="4000" b="1" dirty="0">
                <a:solidFill>
                  <a:srgbClr val="0000FF"/>
                </a:solidFill>
              </a:rPr>
              <a:t>serious</a:t>
            </a:r>
            <a:r>
              <a:rPr lang="en-US" altLang="zh-CN" sz="4000" b="1" dirty="0"/>
              <a:t> traffic accident</a:t>
            </a:r>
          </a:p>
        </p:txBody>
      </p:sp>
      <p:pic>
        <p:nvPicPr>
          <p:cNvPr id="18442" name="Picture 10" descr="u=451224859,2878188101&amp;fm=3&amp;gp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125538"/>
            <a:ext cx="4275137" cy="32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3" name="AutoShape 11"/>
          <p:cNvSpPr/>
          <p:nvPr/>
        </p:nvSpPr>
        <p:spPr bwMode="auto">
          <a:xfrm>
            <a:off x="3279775" y="5546725"/>
            <a:ext cx="1508125" cy="609600"/>
          </a:xfrm>
          <a:prstGeom prst="borderCallout2">
            <a:avLst>
              <a:gd name="adj1" fmla="val 18750"/>
              <a:gd name="adj2" fmla="val -5051"/>
              <a:gd name="adj3" fmla="val 18750"/>
              <a:gd name="adj4" fmla="val -14421"/>
              <a:gd name="adj5" fmla="val -40366"/>
              <a:gd name="adj6" fmla="val -24106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/>
              <a:t>严重的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258888" y="4797425"/>
            <a:ext cx="6565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/>
              <a:t>He </a:t>
            </a:r>
            <a:r>
              <a:rPr lang="en-US" altLang="zh-CN" sz="4000" b="1" dirty="0">
                <a:solidFill>
                  <a:srgbClr val="FF0000"/>
                </a:solidFill>
              </a:rPr>
              <a:t>fell down</a:t>
            </a:r>
            <a:r>
              <a:rPr lang="en-US" altLang="zh-CN" sz="4000" b="1" dirty="0"/>
              <a:t> from the tree.</a:t>
            </a:r>
          </a:p>
        </p:txBody>
      </p:sp>
      <p:pic>
        <p:nvPicPr>
          <p:cNvPr id="91141" name="Picture 5" descr="12I2414S03052952"/>
          <p:cNvPicPr>
            <a:picLocks noChangeAspect="1" noChangeArrowheads="1"/>
          </p:cNvPicPr>
          <p:nvPr/>
        </p:nvPicPr>
        <p:blipFill>
          <a:blip r:embed="rId2" cstate="email"/>
          <a:srcRect r="-47" b="3401"/>
          <a:stretch>
            <a:fillRect/>
          </a:stretch>
        </p:blipFill>
        <p:spPr bwMode="auto">
          <a:xfrm>
            <a:off x="2700338" y="620713"/>
            <a:ext cx="3311525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2" name="AutoShape 6"/>
          <p:cNvSpPr/>
          <p:nvPr/>
        </p:nvSpPr>
        <p:spPr bwMode="auto">
          <a:xfrm>
            <a:off x="3279775" y="5546725"/>
            <a:ext cx="1508125" cy="609600"/>
          </a:xfrm>
          <a:prstGeom prst="borderCallout2">
            <a:avLst>
              <a:gd name="adj1" fmla="val 18750"/>
              <a:gd name="adj2" fmla="val -5051"/>
              <a:gd name="adj3" fmla="val 18750"/>
              <a:gd name="adj4" fmla="val -14421"/>
              <a:gd name="adj5" fmla="val -40366"/>
              <a:gd name="adj6" fmla="val -24106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/>
              <a:t>掉下来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187450" y="1484313"/>
            <a:ext cx="60674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Michael is lying in bed. What happened to him?</a:t>
            </a:r>
          </a:p>
        </p:txBody>
      </p:sp>
      <p:pic>
        <p:nvPicPr>
          <p:cNvPr id="9225" name="Picture 9" descr="p30-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3068638"/>
            <a:ext cx="3130550" cy="27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116013" y="620713"/>
            <a:ext cx="5905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Listen and find out the answer.</a:t>
            </a:r>
          </a:p>
        </p:txBody>
      </p:sp>
      <p:sp>
        <p:nvSpPr>
          <p:cNvPr id="92168" name="WordArt 8"/>
          <p:cNvSpPr>
            <a:spLocks noChangeArrowheads="1" noChangeShapeType="1" noTextEdit="1"/>
          </p:cNvSpPr>
          <p:nvPr/>
        </p:nvSpPr>
        <p:spPr bwMode="auto">
          <a:xfrm>
            <a:off x="539750" y="2276475"/>
            <a:ext cx="4968875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12700">
                  <a:solidFill>
                    <a:srgbClr val="3333CC"/>
                  </a:solidFill>
                  <a:rou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PMingLiU"/>
                <a:ea typeface="PMingLiU"/>
              </a:rPr>
              <a:t>What happened to Michael?</a:t>
            </a:r>
            <a:endParaRPr lang="zh-CN" altLang="en-US" sz="4400" b="1" kern="10" dirty="0">
              <a:ln w="12700">
                <a:solidFill>
                  <a:srgbClr val="3333CC"/>
                </a:solidFill>
                <a:round/>
              </a:ln>
              <a:solidFill>
                <a:schemeClr val="tx2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PMingLiU"/>
              <a:ea typeface="PMingLiU"/>
            </a:endParaRPr>
          </a:p>
        </p:txBody>
      </p:sp>
      <p:pic>
        <p:nvPicPr>
          <p:cNvPr id="92169" name="Picture 9" descr="p30-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2924175"/>
            <a:ext cx="3130550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684213" y="3213100"/>
            <a:ext cx="460851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A50021"/>
                </a:solidFill>
                <a:latin typeface="Comic Sans MS" panose="030F0702030302020204" pitchFamily="66" charset="0"/>
              </a:rPr>
              <a:t>Michael had an accident and fell off his skateboard.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08" name="Picture 24" descr="p30-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4076700"/>
            <a:ext cx="2916237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AutoShape 4" descr="2009042317533297"/>
          <p:cNvSpPr>
            <a:spLocks noChangeArrowheads="1"/>
          </p:cNvSpPr>
          <p:nvPr/>
        </p:nvSpPr>
        <p:spPr bwMode="auto">
          <a:xfrm>
            <a:off x="0" y="260350"/>
            <a:ext cx="792163" cy="719138"/>
          </a:xfrm>
          <a:prstGeom prst="star8">
            <a:avLst>
              <a:gd name="adj" fmla="val 38250"/>
            </a:avLst>
          </a:prstGeom>
          <a:blipFill dpi="0" rotWithShape="1">
            <a:blip r:embed="rId3" cstate="email"/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/>
              <a:t>1a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755650" y="404813"/>
            <a:ext cx="76327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>
                <a:latin typeface="Arial Narrow" panose="020B0606020202030204" pitchFamily="34" charset="0"/>
              </a:rPr>
              <a:t>Listen and put the pictures in the correct order.</a:t>
            </a:r>
          </a:p>
        </p:txBody>
      </p:sp>
      <p:pic>
        <p:nvPicPr>
          <p:cNvPr id="93193" name="Picture 9" descr="p30-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1196975"/>
            <a:ext cx="2771775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4" name="Picture 10" descr="p30-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4076700"/>
            <a:ext cx="2879725" cy="24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5" name="Picture 11" descr="p30-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9813" y="1341438"/>
            <a:ext cx="3024187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6" name="Picture 12" descr="p30-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8038" y="4149725"/>
            <a:ext cx="2376487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179388" y="4005263"/>
            <a:ext cx="611187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6156325" y="1341438"/>
            <a:ext cx="611188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3276600" y="4149725"/>
            <a:ext cx="611188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202" name="Oval 18"/>
          <p:cNvSpPr>
            <a:spLocks noChangeArrowheads="1"/>
          </p:cNvSpPr>
          <p:nvPr/>
        </p:nvSpPr>
        <p:spPr bwMode="auto">
          <a:xfrm>
            <a:off x="6156325" y="4076700"/>
            <a:ext cx="611188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3348038" y="4149725"/>
            <a:ext cx="384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2</a:t>
            </a: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6227763" y="1268413"/>
            <a:ext cx="384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4</a:t>
            </a:r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250825" y="4005263"/>
            <a:ext cx="384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3</a:t>
            </a:r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6227763" y="4076700"/>
            <a:ext cx="384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5</a:t>
            </a:r>
          </a:p>
        </p:txBody>
      </p:sp>
      <p:sp>
        <p:nvSpPr>
          <p:cNvPr id="93210" name="Oval 26"/>
          <p:cNvSpPr>
            <a:spLocks noChangeArrowheads="1"/>
          </p:cNvSpPr>
          <p:nvPr/>
        </p:nvSpPr>
        <p:spPr bwMode="auto">
          <a:xfrm>
            <a:off x="3132138" y="1268413"/>
            <a:ext cx="611187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3203575" y="1268413"/>
            <a:ext cx="360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6</a:t>
            </a:r>
          </a:p>
        </p:txBody>
      </p:sp>
      <p:pic>
        <p:nvPicPr>
          <p:cNvPr id="93211" name="Picture 27" descr="P31-1a-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288" y="1268413"/>
            <a:ext cx="26733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468313" y="1341438"/>
            <a:ext cx="611187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212" name="Text Box 28"/>
          <p:cNvSpPr txBox="1">
            <a:spLocks noChangeArrowheads="1"/>
          </p:cNvSpPr>
          <p:nvPr/>
        </p:nvSpPr>
        <p:spPr bwMode="auto">
          <a:xfrm>
            <a:off x="539750" y="1268413"/>
            <a:ext cx="468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1</a:t>
            </a:r>
          </a:p>
        </p:txBody>
      </p:sp>
      <p:pic>
        <p:nvPicPr>
          <p:cNvPr id="93214" name="Picture 30" descr="视频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740650" y="260350"/>
            <a:ext cx="714375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4" grpId="0"/>
      <p:bldP spid="93205" grpId="0"/>
      <p:bldP spid="93206" grpId="0"/>
      <p:bldP spid="93207" grpId="0"/>
      <p:bldP spid="93203" grpId="0"/>
      <p:bldP spid="932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23850" y="365125"/>
            <a:ext cx="8569325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It was a beautiful day and the children played in the park. Maria flew her kite while Michael played on his skateboard. “ Look! I’m going to try something new,” he aid. Michael did a difficult jump. Then the 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skateboard went up and Michael fell down with a cry. The other children ran to him and asked, “ Are you all right? Are you hurt?”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“ oh, my leg, my arm! I feel terrible!” Michael cried.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I think you should see a doctor,” said KangKang, “ I’ll call a taxi”. Jane and Maria looked after poor Michael. “ My leg really hurts,” he said.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主题37</Template>
  <TotalTime>0</TotalTime>
  <Words>1583</Words>
  <Application>Microsoft Office PowerPoint</Application>
  <PresentationFormat>全屏显示(4:3)</PresentationFormat>
  <Paragraphs>218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4" baseType="lpstr">
      <vt:lpstr>GungsuhChe</vt:lpstr>
      <vt:lpstr>PMingLiU</vt:lpstr>
      <vt:lpstr>仿宋_GB2312</vt:lpstr>
      <vt:lpstr>黑体</vt:lpstr>
      <vt:lpstr>华文新魏</vt:lpstr>
      <vt:lpstr>华文中宋</vt:lpstr>
      <vt:lpstr>楷体_GB2312</vt:lpstr>
      <vt:lpstr>宋体</vt:lpstr>
      <vt:lpstr>微软雅黑</vt:lpstr>
      <vt:lpstr>幼圆</vt:lpstr>
      <vt:lpstr>Arial</vt:lpstr>
      <vt:lpstr>Arial Narrow</vt:lpstr>
      <vt:lpstr>Bookman Old Style</vt:lpstr>
      <vt:lpstr>Calibri</vt:lpstr>
      <vt:lpstr>Comic Sans MS</vt:lpstr>
      <vt:lpstr>Georgia</vt:lpstr>
      <vt:lpstr>Times New Roman</vt:lpstr>
      <vt:lpstr>Wingdings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2009-04-03T01:12:00Z</dcterms:created>
  <dcterms:modified xsi:type="dcterms:W3CDTF">2023-01-16T18:41:06Z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856D7EFF7F32470B940FBAA99B63AD3C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