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51" r:id="rId2"/>
    <p:sldId id="320" r:id="rId3"/>
    <p:sldId id="332" r:id="rId4"/>
    <p:sldId id="333" r:id="rId5"/>
    <p:sldId id="323" r:id="rId6"/>
    <p:sldId id="335" r:id="rId7"/>
    <p:sldId id="336" r:id="rId8"/>
    <p:sldId id="337" r:id="rId9"/>
    <p:sldId id="322" r:id="rId10"/>
    <p:sldId id="339" r:id="rId11"/>
    <p:sldId id="340" r:id="rId12"/>
    <p:sldId id="341" r:id="rId13"/>
    <p:sldId id="342" r:id="rId14"/>
    <p:sldId id="321" r:id="rId15"/>
    <p:sldId id="343" r:id="rId16"/>
    <p:sldId id="344" r:id="rId17"/>
    <p:sldId id="345" r:id="rId18"/>
    <p:sldId id="346" r:id="rId19"/>
    <p:sldId id="347" r:id="rId20"/>
    <p:sldId id="325" r:id="rId21"/>
  </p:sldIdLst>
  <p:sldSz cx="12192000" cy="6858000"/>
  <p:notesSz cx="7104063" cy="10234613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楷体" panose="02010609060101010101" pitchFamily="49" charset="-122"/>
      <p:regular r:id="rId28"/>
    </p:embeddedFont>
    <p:embeddedFont>
      <p:font typeface="微软雅黑" panose="020B0503020204020204" pitchFamily="34" charset="-122"/>
      <p:regular r:id="rId29"/>
      <p:bold r:id="rId30"/>
    </p:embeddedFont>
    <p:embeddedFont>
      <p:font typeface="Cambria Math" panose="02040503050406030204" pitchFamily="18" charset="0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9477"/>
    <a:srgbClr val="EE858C"/>
    <a:srgbClr val="EA976B"/>
    <a:srgbClr val="DEF0FB"/>
    <a:srgbClr val="D57373"/>
    <a:srgbClr val="219189"/>
    <a:srgbClr val="A1C2E6"/>
    <a:srgbClr val="EF9C6F"/>
    <a:srgbClr val="EE848C"/>
    <a:srgbClr val="F09A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36" y="-96"/>
      </p:cViewPr>
      <p:guideLst>
        <p:guide orient="horz" pos="2183"/>
        <p:guide pos="38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2685-12EB-46F7-B56A-250543708E9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A608E-8B30-4F9B-9A6A-5ECD07F911A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2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Relationship Id="rId9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381179" y="1950681"/>
            <a:ext cx="7272337" cy="1603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zh-CN" altLang="en-US" sz="60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77641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32682" y="2280289"/>
            <a:ext cx="5126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</a:t>
            </a:r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分数的意义</a:t>
            </a:r>
          </a:p>
        </p:txBody>
      </p:sp>
      <p:sp>
        <p:nvSpPr>
          <p:cNvPr id="8" name="矩形 7"/>
          <p:cNvSpPr/>
          <p:nvPr/>
        </p:nvSpPr>
        <p:spPr>
          <a:xfrm>
            <a:off x="4728932" y="4241285"/>
            <a:ext cx="257683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冀教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数学  六</a:t>
            </a:r>
            <a:r>
              <a:rPr lang="zh-CN" altLang="en-US" sz="160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  </a:t>
            </a:r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上册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5735810"/>
            <a:ext cx="12192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5162" y="909955"/>
            <a:ext cx="7591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下面是某中学图书馆各类图书数量的统计表。</a:t>
            </a:r>
          </a:p>
        </p:txBody>
      </p:sp>
      <p:sp>
        <p:nvSpPr>
          <p:cNvPr id="4" name="圆角矩形标注 3"/>
          <p:cNvSpPr/>
          <p:nvPr/>
        </p:nvSpPr>
        <p:spPr>
          <a:xfrm>
            <a:off x="3064193" y="3119436"/>
            <a:ext cx="4155758" cy="1127125"/>
          </a:xfrm>
          <a:prstGeom prst="wedgeRoundRectCallout">
            <a:avLst>
              <a:gd name="adj1" fmla="val -53192"/>
              <a:gd name="adj2" fmla="val 32422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读出上面的百分数，说出各数表示的具体含义。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07235" y="4709158"/>
            <a:ext cx="43326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读作：百分之三十二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00215" y="4709158"/>
            <a:ext cx="4163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28%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读作：百分之二十八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07235" y="5499098"/>
            <a:ext cx="3937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读作：百分之三十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00215" y="5499098"/>
            <a:ext cx="344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读作：百分之十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1880235" y="1699895"/>
          <a:ext cx="8128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文学类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外语类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科普类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工具书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32%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28%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30%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800" b="0" dirty="0" smtClean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10%</a:t>
                      </a:r>
                      <a:endParaRPr lang="zh-CN" altLang="en-US" sz="2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 animBg="1"/>
      <p:bldP spid="4" grpId="1" animBg="1"/>
      <p:bldP spid="5" grpId="0"/>
      <p:bldP spid="5" grpId="1"/>
      <p:bldP spid="6" grpId="0"/>
      <p:bldP spid="6" grpId="1"/>
      <p:bldP spid="7" grpId="0"/>
      <p:bldP spid="7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607" y="922020"/>
            <a:ext cx="575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读出下面服装成分中的百分数。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665" y="1541780"/>
            <a:ext cx="8216900" cy="22637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972820" y="4172585"/>
            <a:ext cx="525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38.7%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读作：百分之三十八点七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30365" y="4158615"/>
            <a:ext cx="5306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63.8%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读作：百分之六十三点八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72820" y="5061585"/>
            <a:ext cx="5151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32.1%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读作：百分之三十二点一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30365" y="5047615"/>
            <a:ext cx="53346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36.2%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读作：百分之三十六点二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72820" y="5894705"/>
            <a:ext cx="525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29.2%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读作：百分之二十九点二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53887" y="919480"/>
            <a:ext cx="5884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下面的分数可以用百分数表示吗？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856615" y="1627432"/>
                <a:ext cx="726757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）今年六月份我省的降水量是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382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毫米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。 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5" y="1627432"/>
                <a:ext cx="7267575" cy="701602"/>
              </a:xfrm>
              <a:prstGeom prst="rect">
                <a:avLst/>
              </a:prstGeom>
              <a:blipFill rotWithShape="1">
                <a:blip r:embed="rId2"/>
                <a:stretch>
                  <a:fillRect t="-80" b="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856614" y="3994785"/>
                <a:ext cx="1074483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（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）专家预言，到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2030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年地球</a:t>
                </a:r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上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70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的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自然环境将遭到严重破坏。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14" y="3994785"/>
                <a:ext cx="10744835" cy="704295"/>
              </a:xfrm>
              <a:prstGeom prst="rect">
                <a:avLst/>
              </a:prstGeom>
              <a:blipFill rotWithShape="1">
                <a:blip r:embed="rId3"/>
                <a:stretch>
                  <a:fillRect l="-6" r="6"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620520" y="2362835"/>
            <a:ext cx="9249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不能。百分数是表示两个数的关系，不表示一个具体数，后面不能有单位名称。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00531" y="4882369"/>
            <a:ext cx="91694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可以。表示破坏的环境和总面积的关系可以用分数表示，也可以用百分数表示。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5" grpId="1"/>
      <p:bldP spid="7" grpId="0"/>
      <p:bldP spid="7" grpId="1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6115" y="932959"/>
            <a:ext cx="8552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下表中的百分数表示几种蔬菜中的胡萝卜素的含量。</a:t>
            </a: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1442024" y="1829435"/>
          <a:ext cx="8531222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8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38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蔬菜种类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菠菜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白菜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胡萝卜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胡萝卜素含量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圆角矩形标注 4"/>
          <p:cNvSpPr/>
          <p:nvPr/>
        </p:nvSpPr>
        <p:spPr>
          <a:xfrm>
            <a:off x="3796665" y="3404491"/>
            <a:ext cx="5118735" cy="898525"/>
          </a:xfrm>
          <a:prstGeom prst="wedgeRoundRectCallout">
            <a:avLst>
              <a:gd name="adj1" fmla="val -58393"/>
              <a:gd name="adj2" fmla="val 31346"/>
              <a:gd name="adj3" fmla="val 16667"/>
            </a:avLst>
          </a:prstGeom>
          <a:solidFill>
            <a:srgbClr val="EE84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说说这些百分数表示的意义？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 bldLvl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31924" y="2397125"/>
            <a:ext cx="591185" cy="2729448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百分数的意义</a:t>
            </a:r>
          </a:p>
        </p:txBody>
      </p:sp>
      <p:sp>
        <p:nvSpPr>
          <p:cNvPr id="5" name="左大括号 4"/>
          <p:cNvSpPr/>
          <p:nvPr/>
        </p:nvSpPr>
        <p:spPr>
          <a:xfrm>
            <a:off x="2235515" y="1964908"/>
            <a:ext cx="267970" cy="3161665"/>
          </a:xfrm>
          <a:prstGeom prst="leftBrac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15893" y="1443990"/>
            <a:ext cx="8452485" cy="14481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百分数的意义：表示一个数是另一个数的百分之几的数叫做百分数。百分数也叫做百分率或百分比。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715892" y="3429000"/>
            <a:ext cx="8452485" cy="57888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百分数的写法：先写百分号前面的数，再写百分号。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715894" y="4852035"/>
            <a:ext cx="8282940" cy="73303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百分数的读法：先读百分号，再读百分号前面的数。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02334" y="3466117"/>
            <a:ext cx="9918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）思思作业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全部完成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，就是完成了全部作业的（        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，亮亮完成了一半作业，就是完成了全部作业的（         ）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73735" y="931709"/>
            <a:ext cx="1779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02334" y="1732810"/>
            <a:ext cx="100933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）六（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）班有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的同学会游泳，表示（                ）占（                ）的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30%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050530" y="1881400"/>
            <a:ext cx="19888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会游泳同学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350645" y="2509006"/>
            <a:ext cx="1707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全班同学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048432" y="3640333"/>
            <a:ext cx="1002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09012" y="4267879"/>
            <a:ext cx="917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7225" y="932959"/>
            <a:ext cx="4162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读出横线上的百分数。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925955" y="1454929"/>
            <a:ext cx="7732395" cy="316682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合格证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品名：毛呢大衣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面料成分：羊毛</a:t>
            </a:r>
            <a:r>
              <a:rPr lang="en-US" altLang="zh-CN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80.4%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羊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驼毛</a:t>
            </a:r>
            <a:r>
              <a:rPr lang="en-US" altLang="zh-CN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14.9%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锦纶</a:t>
            </a:r>
            <a:r>
              <a:rPr lang="en-US" altLang="zh-CN" sz="24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4.7%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里料成分：纤维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</a:p>
          <a:p>
            <a:pPr fontAlgn="auto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等级：合格品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71880" y="4793615"/>
            <a:ext cx="525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80.4%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读作：百分之八十点四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490335" y="4793615"/>
            <a:ext cx="525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14.9%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读作：百分之十四点九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1880" y="5569585"/>
            <a:ext cx="5250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4.7%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读作：百分之四点七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90335" y="5569585"/>
            <a:ext cx="40798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读作：百分之百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 animBg="1"/>
      <p:bldP spid="5" grpId="0"/>
      <p:bldP spid="5" grpId="1"/>
      <p:bldP spid="4" grpId="0"/>
      <p:bldP spid="4" grpId="1"/>
      <p:bldP spid="6" grpId="0"/>
      <p:bldP spid="6" grpId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9925" y="936278"/>
            <a:ext cx="385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写出下面横线上的数。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49985" y="1898650"/>
            <a:ext cx="973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）六年级近视同学占全校近视总人数的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百分之十八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29965" y="2601287"/>
            <a:ext cx="42195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百分之十八写作：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18%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29965" y="5006458"/>
            <a:ext cx="471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百分之二十四写作：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24%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9984" y="3341449"/>
            <a:ext cx="100971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）世界上最咸的湖泊是死海，有一年死海中盐的质量占海水质量的</a:t>
            </a:r>
            <a:r>
              <a:rPr lang="zh-CN" altLang="en-US" sz="28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百分之二十四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79450" y="932959"/>
            <a:ext cx="9638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根据下面的百分数，用涂色的方式设计出你喜欢的图案。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4297" y="5183505"/>
            <a:ext cx="64903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    25%                                      66%</a:t>
            </a:r>
          </a:p>
        </p:txBody>
      </p:sp>
      <p:graphicFrame>
        <p:nvGraphicFramePr>
          <p:cNvPr id="3" name="对象 2"/>
          <p:cNvGraphicFramePr/>
          <p:nvPr/>
        </p:nvGraphicFramePr>
        <p:xfrm>
          <a:off x="2352357" y="1720850"/>
          <a:ext cx="3146425" cy="318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3" r:id="rId3" imgW="2200275" imgH="2238375" progId="Paint.Picture">
                  <p:embed/>
                </p:oleObj>
              </mc:Choice>
              <mc:Fallback>
                <p:oleObj r:id="rId3" imgW="2200275" imgH="22383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2357" y="1720850"/>
                        <a:ext cx="3146425" cy="318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6655752" y="1720850"/>
          <a:ext cx="3146425" cy="3183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r:id="rId5" imgW="2200275" imgH="2238375" progId="Paint.Picture">
                  <p:embed/>
                </p:oleObj>
              </mc:Choice>
              <mc:Fallback>
                <p:oleObj r:id="rId5" imgW="2200275" imgH="2238375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5752" y="1720850"/>
                        <a:ext cx="3146425" cy="3183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/>
          <p:nvPr/>
        </p:nvGraphicFramePr>
        <p:xfrm>
          <a:off x="2372042" y="1730375"/>
          <a:ext cx="3126740" cy="3174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r:id="rId6" imgW="3124200" imgH="3171825" progId="Paint.Picture">
                  <p:embed/>
                </p:oleObj>
              </mc:Choice>
              <mc:Fallback>
                <p:oleObj r:id="rId6" imgW="3124200" imgH="3171825" progId="Paint.Picture">
                  <p:embed/>
                  <p:pic>
                    <p:nvPicPr>
                      <p:cNvPr id="0" name="图片 1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72042" y="1730375"/>
                        <a:ext cx="3126740" cy="3174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/>
          <p:nvPr/>
        </p:nvGraphicFramePr>
        <p:xfrm>
          <a:off x="6675437" y="1744980"/>
          <a:ext cx="3126740" cy="3145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r:id="rId8" imgW="3124200" imgH="3143250" progId="Paint.Picture">
                  <p:embed/>
                </p:oleObj>
              </mc:Choice>
              <mc:Fallback>
                <p:oleObj r:id="rId8" imgW="3124200" imgH="3143250" progId="Paint.Picture">
                  <p:embed/>
                  <p:pic>
                    <p:nvPicPr>
                      <p:cNvPr id="0" name="图片 1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75437" y="1744980"/>
                        <a:ext cx="3126740" cy="31457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64845" y="786765"/>
            <a:ext cx="10959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地球上的水，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97%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是海洋水，而人类所需要的淡水资源仅占全球水量的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，而在这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的淡水资源中，冰川、深层地下水占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98%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，可直接利用的淡水资源仅占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0.3%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。你能说明这组数据所表示的意义吗？</a:t>
            </a:r>
          </a:p>
        </p:txBody>
      </p:sp>
      <p:sp>
        <p:nvSpPr>
          <p:cNvPr id="3" name="圆角矩形标注 2"/>
          <p:cNvSpPr/>
          <p:nvPr/>
        </p:nvSpPr>
        <p:spPr>
          <a:xfrm>
            <a:off x="3412830" y="3915410"/>
            <a:ext cx="3556000" cy="621030"/>
          </a:xfrm>
          <a:prstGeom prst="wedgeRoundRectCallout">
            <a:avLst>
              <a:gd name="adj1" fmla="val -55750"/>
              <a:gd name="adj2" fmla="val 42024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从中你有什么感悟？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  <p:bldP spid="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625" y="2808922"/>
            <a:ext cx="1143000" cy="464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042" y="1529080"/>
            <a:ext cx="1133475" cy="4648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91285" y="1379855"/>
            <a:ext cx="9373235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结合具体事例，经历认识百分数的过程。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理解百分数的意义，会认、读、写百分数，能解释常见百分数的含义。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了解生活中与百分数有关的信息，体会数学与生活的密切联系。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0720" y="932959"/>
            <a:ext cx="8876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红红读一本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页的《百问百答》，已经读了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89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926715" y="2041915"/>
            <a:ext cx="2962910" cy="549910"/>
          </a:xfrm>
          <a:prstGeom prst="wedgeRoundRectCallout">
            <a:avLst>
              <a:gd name="adj1" fmla="val -60372"/>
              <a:gd name="adj2" fmla="val 46997"/>
              <a:gd name="adj3" fmla="val 16667"/>
            </a:avLst>
          </a:prstGeom>
          <a:solidFill>
            <a:srgbClr val="DA94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我读了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89%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15365" y="3747770"/>
            <a:ext cx="51219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你认为红红说的对吗？为什么？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1987867" y="4438650"/>
            <a:ext cx="7042785" cy="1885950"/>
          </a:xfrm>
          <a:prstGeom prst="wedgeRoundRectCallout">
            <a:avLst>
              <a:gd name="adj1" fmla="val 56632"/>
              <a:gd name="adj2" fmla="val 24411"/>
              <a:gd name="adj3" fmla="val 16667"/>
            </a:avLst>
          </a:prstGeom>
          <a:solidFill>
            <a:srgbClr val="F09A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红红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不对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哦！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表示把《百问百答》平均分成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份，已读其中的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89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份，不是一个具体页数，后面不能有单位名称。</a:t>
            </a:r>
          </a:p>
        </p:txBody>
      </p:sp>
      <p:sp>
        <p:nvSpPr>
          <p:cNvPr id="8" name="任意多边形 7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6285" y="1892225"/>
            <a:ext cx="1205550" cy="139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1" animBg="1"/>
      <p:bldP spid="7" grpId="0"/>
      <p:bldP spid="7" grpId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1210" y="789940"/>
            <a:ext cx="65474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春光中学篮球队的同学进行投篮练习。</a:t>
            </a:r>
          </a:p>
        </p:txBody>
      </p:sp>
      <p:sp>
        <p:nvSpPr>
          <p:cNvPr id="5" name="圆角矩形标注 4"/>
          <p:cNvSpPr/>
          <p:nvPr/>
        </p:nvSpPr>
        <p:spPr>
          <a:xfrm>
            <a:off x="7338060" y="2952750"/>
            <a:ext cx="4266565" cy="1242060"/>
          </a:xfrm>
          <a:prstGeom prst="wedgeRoundRectCallout">
            <a:avLst>
              <a:gd name="adj1" fmla="val 27228"/>
              <a:gd name="adj2" fmla="val 70501"/>
              <a:gd name="adj3" fmla="val 16667"/>
            </a:avLst>
          </a:prstGeom>
          <a:solidFill>
            <a:srgbClr val="2191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你喜欢打篮球吗？投篮练习时投中次数多吗？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2550976" y="4566602"/>
            <a:ext cx="4247515" cy="1146175"/>
          </a:xfrm>
          <a:prstGeom prst="wedgeRoundRectCallout">
            <a:avLst>
              <a:gd name="adj1" fmla="val -58371"/>
              <a:gd name="adj2" fmla="val 37206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一起去看看两个前锋</a:t>
            </a:r>
            <a:r>
              <a:rPr lang="zh-CN" altLang="en-US" sz="2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队员的投篮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成绩吧！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920255" y="1513998"/>
            <a:ext cx="6289393" cy="2850515"/>
            <a:chOff x="822783" y="1344295"/>
            <a:chExt cx="6289393" cy="2850515"/>
          </a:xfrm>
        </p:grpSpPr>
        <p:pic>
          <p:nvPicPr>
            <p:cNvPr id="119810" name="Picture 2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email"/>
            <a:stretch>
              <a:fillRect/>
            </a:stretch>
          </p:blipFill>
          <p:spPr>
            <a:xfrm>
              <a:off x="822783" y="1565910"/>
              <a:ext cx="6289393" cy="26289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圆角矩形标注 7"/>
            <p:cNvSpPr/>
            <p:nvPr/>
          </p:nvSpPr>
          <p:spPr>
            <a:xfrm>
              <a:off x="4530407" y="1344295"/>
              <a:ext cx="2373313" cy="683260"/>
            </a:xfrm>
            <a:prstGeom prst="wedgeRoundRectCallout">
              <a:avLst>
                <a:gd name="adj1" fmla="val 24947"/>
                <a:gd name="adj2" fmla="val 84046"/>
                <a:gd name="adj3" fmla="val 16667"/>
              </a:avLst>
            </a:prstGeom>
            <a:solidFill>
              <a:srgbClr val="A1C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2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每人投</a:t>
              </a:r>
              <a:r>
                <a:rPr lang="en-US" altLang="zh-CN" sz="2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</a:t>
              </a:r>
              <a:r>
                <a:rPr lang="zh-CN" altLang="en-US" sz="2800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次。</a:t>
              </a:r>
              <a:endPara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5" grpId="0" bldLvl="0" animBg="1"/>
      <p:bldP spid="5" grpId="1" animBg="1"/>
      <p:bldP spid="7" grpId="0" bldLvl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03325" y="945515"/>
            <a:ext cx="70840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下面是教练记录的两个前锋队员投中的次数。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9811" name="Picture 3" descr="C:\Users\Administrator\AppData\Roaming\Tencent\Users\781547643\QQ\WinTemp\RichOle\1B59S2@}Z_$~Q%8JJJ2GQX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75" y="1734185"/>
            <a:ext cx="7610475" cy="1181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标注 9"/>
          <p:cNvSpPr/>
          <p:nvPr/>
        </p:nvSpPr>
        <p:spPr>
          <a:xfrm>
            <a:off x="2562860" y="3522345"/>
            <a:ext cx="6170295" cy="903605"/>
          </a:xfrm>
          <a:prstGeom prst="wedgeRoundRectCallout">
            <a:avLst>
              <a:gd name="adj1" fmla="val 54886"/>
              <a:gd name="adj2" fmla="val 29058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他们投中次数和投篮次数有什么关系？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 bldLvl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14716" y="819616"/>
            <a:ext cx="82264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李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明投中的次数占投球总次数的百分之几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671954" y="1821815"/>
                <a:ext cx="3246755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67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÷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100</a:t>
                </a:r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67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endPara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954" y="1821815"/>
                <a:ext cx="3246755" cy="701602"/>
              </a:xfrm>
              <a:prstGeom prst="rect">
                <a:avLst/>
              </a:prstGeom>
              <a:blipFill rotWithShape="1">
                <a:blip r:embed="rId2"/>
                <a:stretch>
                  <a:fillRect l="-20" r="20" b="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CF4E8"/>
              </a:clrFrom>
              <a:clrTo>
                <a:srgbClr val="FCF4E8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984026" y="1779587"/>
            <a:ext cx="976788" cy="1302385"/>
          </a:xfrm>
          <a:prstGeom prst="rect">
            <a:avLst/>
          </a:prstGeom>
        </p:spPr>
      </p:pic>
      <p:sp>
        <p:nvSpPr>
          <p:cNvPr id="7" name="圆角矩形标注 6"/>
          <p:cNvSpPr/>
          <p:nvPr/>
        </p:nvSpPr>
        <p:spPr>
          <a:xfrm>
            <a:off x="5650865" y="1560830"/>
            <a:ext cx="3922395" cy="1225550"/>
          </a:xfrm>
          <a:prstGeom prst="wedgeRoundRectCallout">
            <a:avLst>
              <a:gd name="adj1" fmla="val 57187"/>
              <a:gd name="adj2" fmla="val 22298"/>
              <a:gd name="adj3" fmla="val 16667"/>
            </a:avLst>
          </a:prstGeom>
          <a:solidFill>
            <a:srgbClr val="DE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李明投中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67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次，占投篮次数的百分之六十七。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71954" y="3212316"/>
            <a:ext cx="9420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表示一个数是另一个数的百分之几的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数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叫做</a:t>
            </a:r>
            <a:r>
              <a:rPr lang="zh-CN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百分数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1610359" y="4124602"/>
                <a:ext cx="298323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67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zh-CN" altLang="en-US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通常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写成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67%</a:t>
                </a:r>
                <a:endPara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359" y="4124602"/>
                <a:ext cx="2983230" cy="704295"/>
              </a:xfrm>
              <a:prstGeom prst="rect">
                <a:avLst/>
              </a:prstGeom>
              <a:blipFill rotWithShape="1">
                <a:blip r:embed="rId4"/>
                <a:stretch>
                  <a:fillRect l="-21" t="-39" r="21" b="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/>
          <p:cNvSpPr txBox="1"/>
          <p:nvPr/>
        </p:nvSpPr>
        <p:spPr>
          <a:xfrm>
            <a:off x="5297805" y="4215764"/>
            <a:ext cx="42754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67%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读作：百分之六十七</a:t>
            </a:r>
          </a:p>
        </p:txBody>
      </p:sp>
      <p:sp>
        <p:nvSpPr>
          <p:cNvPr id="12" name="圆角矩形标注 11"/>
          <p:cNvSpPr/>
          <p:nvPr/>
        </p:nvSpPr>
        <p:spPr>
          <a:xfrm>
            <a:off x="3971925" y="5083810"/>
            <a:ext cx="1468755" cy="607060"/>
          </a:xfrm>
          <a:prstGeom prst="wedgeRoundRectCallout">
            <a:avLst>
              <a:gd name="adj1" fmla="val -33887"/>
              <a:gd name="adj2" fmla="val -12803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7" grpId="0" bldLvl="0" animBg="1"/>
      <p:bldP spid="7" grpId="1" animBg="1"/>
      <p:bldP spid="8" grpId="0"/>
      <p:bldP spid="8" grpId="1"/>
      <p:bldP spid="10" grpId="0"/>
      <p:bldP spid="10" grpId="1"/>
      <p:bldP spid="11" grpId="0"/>
      <p:bldP spid="11" grpId="1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5380" y="846455"/>
            <a:ext cx="73101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(2)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王建投中的次数占投球总次数的百分之几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?</a:t>
            </a:r>
            <a:endParaRPr lang="zh-CN" altLang="en-US" sz="28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361440" y="1819910"/>
                <a:ext cx="419100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53</a:t>
                </a:r>
                <a:r>
                  <a:rPr lang="zh-CN" altLang="en-US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÷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100=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53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微软雅黑" panose="020B0503020204020204" pitchFamily="34" charset="-122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 </a:t>
                </a:r>
                <a:r>
                  <a:rPr lang="en-US" altLang="zh-CN" sz="28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=</a:t>
                </a:r>
                <a:r>
                  <a:rPr lang="en-US" altLang="zh-CN" sz="28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53%</a:t>
                </a: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440" y="1819910"/>
                <a:ext cx="4191000" cy="704295"/>
              </a:xfrm>
              <a:prstGeom prst="rect">
                <a:avLst/>
              </a:prstGeom>
              <a:blipFill rotWithShape="1">
                <a:blip r:embed="rId2"/>
                <a:stretch>
                  <a:fillRect b="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圆角矩形标注 4"/>
          <p:cNvSpPr/>
          <p:nvPr/>
        </p:nvSpPr>
        <p:spPr>
          <a:xfrm>
            <a:off x="4170045" y="2555240"/>
            <a:ext cx="3231515" cy="579755"/>
          </a:xfrm>
          <a:prstGeom prst="wedgeRoundRectCallout">
            <a:avLst>
              <a:gd name="adj1" fmla="val -35183"/>
              <a:gd name="adj2" fmla="val -89868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结果用百分数表示。</a:t>
            </a:r>
          </a:p>
        </p:txBody>
      </p:sp>
      <p:sp>
        <p:nvSpPr>
          <p:cNvPr id="7" name="圆角矩形标注 6"/>
          <p:cNvSpPr/>
          <p:nvPr/>
        </p:nvSpPr>
        <p:spPr>
          <a:xfrm>
            <a:off x="3649980" y="3743642"/>
            <a:ext cx="4030980" cy="1156335"/>
          </a:xfrm>
          <a:prstGeom prst="wedgeRoundRectCallout">
            <a:avLst>
              <a:gd name="adj1" fmla="val 54423"/>
              <a:gd name="adj2" fmla="val 24299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日常生活中，经常在一些物品上看到百分数。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 animBg="1"/>
      <p:bldP spid="5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314575" y="748665"/>
            <a:ext cx="6915150" cy="714375"/>
          </a:xfrm>
          <a:prstGeom prst="wedgeRoundRectCallout">
            <a:avLst>
              <a:gd name="adj1" fmla="val -57489"/>
              <a:gd name="adj2" fmla="val 45389"/>
              <a:gd name="adj3" fmla="val 16667"/>
            </a:avLst>
          </a:prstGeom>
          <a:solidFill>
            <a:srgbClr val="EE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你能说出裤子成分中百分数的具体含义吗？</a:t>
            </a:r>
          </a:p>
        </p:txBody>
      </p:sp>
      <p:pic>
        <p:nvPicPr>
          <p:cNvPr id="120833" name="Picture 1" descr="C:\Users\Administrator\AppData\Roaming\Tencent\Users\781547643\QQ\WinTemp\RichOle\JG%2UL($DUQWZ%}%7Y7RY3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44" y="1965960"/>
            <a:ext cx="3638550" cy="2276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6431280" y="2197100"/>
            <a:ext cx="4530090" cy="2045335"/>
          </a:xfrm>
          <a:prstGeom prst="wedgeRoundRectCallout">
            <a:avLst>
              <a:gd name="adj1" fmla="val 39765"/>
              <a:gd name="adj2" fmla="val 64591"/>
              <a:gd name="adj3" fmla="val 16667"/>
            </a:avLst>
          </a:prstGeom>
          <a:solidFill>
            <a:srgbClr val="EA9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把裤子的原料看作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，其中羊毛占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68%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，锦纶占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，聚酯纤维占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823845" y="4611052"/>
            <a:ext cx="5038090" cy="682625"/>
          </a:xfrm>
          <a:prstGeom prst="wedgeRoundRectCallout">
            <a:avLst>
              <a:gd name="adj1" fmla="val -58923"/>
              <a:gd name="adj2" fmla="val 51375"/>
              <a:gd name="adj3" fmla="val 16667"/>
            </a:avLst>
          </a:prstGeom>
          <a:solidFill>
            <a:srgbClr val="EE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百分数又叫做百分比或百分率。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标注 1"/>
          <p:cNvSpPr/>
          <p:nvPr/>
        </p:nvSpPr>
        <p:spPr>
          <a:xfrm>
            <a:off x="2484120" y="832529"/>
            <a:ext cx="6915150" cy="578485"/>
          </a:xfrm>
          <a:prstGeom prst="wedgeRoundRectCallout">
            <a:avLst>
              <a:gd name="adj1" fmla="val -57489"/>
              <a:gd name="adj2" fmla="val 45389"/>
              <a:gd name="adj3" fmla="val 16667"/>
            </a:avLst>
          </a:prstGeom>
          <a:solidFill>
            <a:srgbClr val="EE8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你能说出饮料成分中百分数的具体含义吗？</a:t>
            </a:r>
          </a:p>
        </p:txBody>
      </p:sp>
      <p:pic>
        <p:nvPicPr>
          <p:cNvPr id="120834" name="Picture 2" descr="C:\Users\Administrator\AppData\Roaming\Tencent\Users\781547643\QQ\WinTemp\RichOle\]$EJUUF4[DL}5Q]_[{O13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85" y="2176145"/>
            <a:ext cx="2457450" cy="1743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圆角矩形标注 3"/>
          <p:cNvSpPr/>
          <p:nvPr/>
        </p:nvSpPr>
        <p:spPr>
          <a:xfrm>
            <a:off x="5467351" y="2176145"/>
            <a:ext cx="4705350" cy="1263650"/>
          </a:xfrm>
          <a:prstGeom prst="wedgeRoundRectCallout">
            <a:avLst>
              <a:gd name="adj1" fmla="val 41352"/>
              <a:gd name="adj2" fmla="val 69665"/>
              <a:gd name="adj3" fmla="val 16667"/>
            </a:avLst>
          </a:prstGeom>
          <a:solidFill>
            <a:srgbClr val="EF9C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把饮料中总成分看作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，蛋白质占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，脂肪占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6" name="圆角矩形标注 5"/>
          <p:cNvSpPr/>
          <p:nvPr/>
        </p:nvSpPr>
        <p:spPr>
          <a:xfrm>
            <a:off x="2899410" y="4446905"/>
            <a:ext cx="3729990" cy="1129665"/>
          </a:xfrm>
          <a:prstGeom prst="wedgeRoundRectCallout">
            <a:avLst>
              <a:gd name="adj1" fmla="val -56059"/>
              <a:gd name="adj2" fmla="val 21485"/>
              <a:gd name="adj3" fmla="val 16667"/>
            </a:avLst>
          </a:prstGeom>
          <a:solidFill>
            <a:srgbClr val="D57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fontAlgn="auto">
              <a:lnSpc>
                <a:spcPct val="150000"/>
              </a:lnSpc>
            </a:pP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饮料中两种成分的含量为什么不是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100%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 animBg="1"/>
      <p:bldP spid="4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5635" y="932959"/>
            <a:ext cx="85655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写出横线上的百分数并说出各数表示的具体含义。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31265" y="4757074"/>
            <a:ext cx="10611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育红小学女生人数占全校学生人数的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百分之四十八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2537" y="2596053"/>
            <a:ext cx="46850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百分之五十五写作：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55%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689667" y="3958020"/>
            <a:ext cx="512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百分之六十四写作：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64%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689667" y="5461462"/>
            <a:ext cx="4684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百分之四十八写作：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48%</a:t>
            </a:r>
          </a:p>
        </p:txBody>
      </p:sp>
      <p:sp>
        <p:nvSpPr>
          <p:cNvPr id="7" name="任意多边形 6"/>
          <p:cNvSpPr/>
          <p:nvPr/>
        </p:nvSpPr>
        <p:spPr>
          <a:xfrm>
            <a:off x="15501" y="861531"/>
            <a:ext cx="538386" cy="593398"/>
          </a:xfrm>
          <a:custGeom>
            <a:avLst/>
            <a:gdLst>
              <a:gd name="connsiteX0" fmla="*/ 0 w 538386"/>
              <a:gd name="connsiteY0" fmla="*/ 0 h 593398"/>
              <a:gd name="connsiteX1" fmla="*/ 241687 w 538386"/>
              <a:gd name="connsiteY1" fmla="*/ 0 h 593398"/>
              <a:gd name="connsiteX2" fmla="*/ 538386 w 538386"/>
              <a:gd name="connsiteY2" fmla="*/ 296699 h 593398"/>
              <a:gd name="connsiteX3" fmla="*/ 241687 w 538386"/>
              <a:gd name="connsiteY3" fmla="*/ 593398 h 593398"/>
              <a:gd name="connsiteX4" fmla="*/ 0 w 538386"/>
              <a:gd name="connsiteY4" fmla="*/ 593398 h 593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86" h="593398">
                <a:moveTo>
                  <a:pt x="0" y="0"/>
                </a:moveTo>
                <a:lnTo>
                  <a:pt x="241687" y="0"/>
                </a:lnTo>
                <a:cubicBezTo>
                  <a:pt x="405549" y="0"/>
                  <a:pt x="538386" y="132837"/>
                  <a:pt x="538386" y="296699"/>
                </a:cubicBezTo>
                <a:cubicBezTo>
                  <a:pt x="538386" y="460561"/>
                  <a:pt x="405549" y="593398"/>
                  <a:pt x="241687" y="593398"/>
                </a:cubicBezTo>
                <a:lnTo>
                  <a:pt x="0" y="593398"/>
                </a:lnTo>
                <a:close/>
              </a:path>
            </a:pathLst>
          </a:custGeom>
          <a:solidFill>
            <a:srgbClr val="A1C4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66190" y="1656159"/>
            <a:ext cx="10163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）育红小学喜欢音乐的学生人数占全校人数的</a:t>
            </a:r>
            <a:r>
              <a:rPr lang="zh-CN" altLang="en-US" sz="28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百分之五十五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</a:p>
        </p:txBody>
      </p:sp>
      <p:sp>
        <p:nvSpPr>
          <p:cNvPr id="9" name="矩形 8"/>
          <p:cNvSpPr/>
          <p:nvPr/>
        </p:nvSpPr>
        <p:spPr>
          <a:xfrm>
            <a:off x="1231265" y="3219356"/>
            <a:ext cx="100393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育红小学喜欢体育的学生人数占全校人数的</a:t>
            </a:r>
            <a:r>
              <a:rPr lang="zh-CN" altLang="en-US" sz="28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百分之六十四</a:t>
            </a:r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769330588"/>
  <p:tag name="KSO_WM_UNIT_PLACING_PICTURE_USER_VIEWPORT" val="{&quot;height&quot;:4140,&quot;width&quot;:10020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c5776f9-e114-4eaa-ad32-0fbc444b4ad6}"/>
</p:tagLst>
</file>

<file path=ppt/theme/theme1.xml><?xml version="1.0" encoding="utf-8"?>
<a:theme xmlns:a="http://schemas.openxmlformats.org/drawingml/2006/main" name="WWW.2PPT.COM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宽屏</PresentationFormat>
  <Paragraphs>119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Calibri</vt:lpstr>
      <vt:lpstr>楷体</vt:lpstr>
      <vt:lpstr>微软雅黑</vt:lpstr>
      <vt:lpstr>宋体</vt:lpstr>
      <vt:lpstr>Wingdings</vt:lpstr>
      <vt:lpstr>Arial</vt:lpstr>
      <vt:lpstr>Cambria Math</vt:lpstr>
      <vt:lpstr>WWW.2PPT.COM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2017-08-03T09:01:00Z</dcterms:created>
  <dcterms:modified xsi:type="dcterms:W3CDTF">2023-01-16T18:41:45Z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2958C3273C884A59BC68372DD0242624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