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47" r:id="rId2"/>
    <p:sldId id="320" r:id="rId3"/>
    <p:sldId id="324" r:id="rId4"/>
    <p:sldId id="332" r:id="rId5"/>
    <p:sldId id="333" r:id="rId6"/>
    <p:sldId id="334" r:id="rId7"/>
    <p:sldId id="335" r:id="rId8"/>
    <p:sldId id="336" r:id="rId9"/>
    <p:sldId id="339" r:id="rId10"/>
    <p:sldId id="340" r:id="rId11"/>
    <p:sldId id="341" r:id="rId12"/>
    <p:sldId id="338" r:id="rId13"/>
    <p:sldId id="322" r:id="rId14"/>
    <p:sldId id="321" r:id="rId15"/>
    <p:sldId id="342" r:id="rId16"/>
    <p:sldId id="343" r:id="rId17"/>
    <p:sldId id="344" r:id="rId18"/>
    <p:sldId id="345" r:id="rId19"/>
    <p:sldId id="346" r:id="rId20"/>
    <p:sldId id="325" r:id="rId21"/>
  </p:sldIdLst>
  <p:sldSz cx="12192000" cy="6858000"/>
  <p:notesSz cx="7104063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楷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CC9"/>
    <a:srgbClr val="D57373"/>
    <a:srgbClr val="219189"/>
    <a:srgbClr val="EE858C"/>
    <a:srgbClr val="C83406"/>
    <a:srgbClr val="E92D4B"/>
    <a:srgbClr val="FFF461"/>
    <a:srgbClr val="F8C7C6"/>
    <a:srgbClr val="EDEADA"/>
    <a:srgbClr val="FBE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381179" y="1950681"/>
            <a:ext cx="7272337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8938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圆的周长和面</a:t>
            </a:r>
            <a:r>
              <a:rPr lang="zh-CN" altLang="en-US" sz="3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231902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环面积</a:t>
            </a:r>
          </a:p>
        </p:txBody>
      </p:sp>
      <p:sp>
        <p:nvSpPr>
          <p:cNvPr id="8" name="矩形 7"/>
          <p:cNvSpPr/>
          <p:nvPr/>
        </p:nvSpPr>
        <p:spPr>
          <a:xfrm>
            <a:off x="4842150" y="4191857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六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801713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509" y="717550"/>
            <a:ext cx="10858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一个矿泉水桶的底面周长是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100.48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厘米。一辆小货车的车厢从里面量，长是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米，宽是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米。这辆小货车一次最多可运多少桶矿泉水？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02230" y="2144435"/>
            <a:ext cx="6377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水桶直径：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100.48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3.14=32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（厘米）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9944" y="2829580"/>
            <a:ext cx="2542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=200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02380" y="3514725"/>
            <a:ext cx="53606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（桶）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0150" y="5871210"/>
            <a:ext cx="702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答：这辆小货车一次最多可运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桶矿泉水。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89293" y="2828955"/>
            <a:ext cx="2664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=160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5" grpId="1"/>
      <p:bldP spid="5" grpId="2"/>
      <p:bldP spid="6" grpId="1"/>
      <p:bldP spid="6" grpId="2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1195" y="763096"/>
            <a:ext cx="107816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校园圆形花池的半径是 6米，在花池的周围修一条 1米宽的水泥路，水泥路的面积是多少平方米？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55820" y="3020824"/>
            <a:ext cx="5113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.14×（6+1）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-3.14×6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=153.86-113.04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=40.82（平方米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9597" y="2146761"/>
            <a:ext cx="840486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水泥路和圆形花池围成的圆的半径为：（6+1）米</a:t>
            </a:r>
          </a:p>
        </p:txBody>
      </p:sp>
      <p:sp>
        <p:nvSpPr>
          <p:cNvPr id="6" name="矩形 5"/>
          <p:cNvSpPr/>
          <p:nvPr/>
        </p:nvSpPr>
        <p:spPr>
          <a:xfrm>
            <a:off x="3046407" y="5263658"/>
            <a:ext cx="577914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答：水泥路的面积是40.82平方米。</a:t>
            </a:r>
          </a:p>
        </p:txBody>
      </p:sp>
      <p:sp>
        <p:nvSpPr>
          <p:cNvPr id="7" name="矩形 6"/>
          <p:cNvSpPr/>
          <p:nvPr/>
        </p:nvSpPr>
        <p:spPr>
          <a:xfrm>
            <a:off x="1859597" y="3011671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水泥路的面积为：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0880" y="763096"/>
            <a:ext cx="105448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在一个直径是16米的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花坛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周围，有一条宽为2米的小路围绕，小路的面积是多少平方米？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43692" y="2862972"/>
            <a:ext cx="4108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.14×（10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-8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=3.14×（100-64）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=3.14×36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=113.04（平方米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95266" y="5594286"/>
            <a:ext cx="563006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答：小路的面积是113.04平方米。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3421563" y="2146761"/>
            <a:ext cx="2634054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16÷2=8（米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10299" y="2135535"/>
            <a:ext cx="2634054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8+2=10（米）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6747" y="789612"/>
            <a:ext cx="1089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环形的外圆周长是18.84厘米，内圆直径是4厘米，求环形的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1875" y="1678305"/>
            <a:ext cx="368427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外圆的半径为：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18.84÷3.14÷2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=6÷2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=3（厘米）</a:t>
            </a:r>
          </a:p>
          <a:p>
            <a:pPr fontAlgn="auto">
              <a:lnSpc>
                <a:spcPct val="150000"/>
              </a:lnSpc>
            </a:pP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0435" y="1678304"/>
            <a:ext cx="489267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圆环的面积为：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3.14×3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-3.14×（4÷2）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=3.14×（9-4）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=3.14×5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=15.7（平方厘米）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74010" y="5462270"/>
            <a:ext cx="6292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答：这个环形的面积是15.7平方厘米。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173288" y="1689195"/>
            <a:ext cx="7772400" cy="3552636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3340" y="2081848"/>
            <a:ext cx="642486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圆心相同，但是半径不相等的两个圆，它们之间的部分叫做圆环。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41930" y="3598545"/>
            <a:ext cx="6570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用外圆的面积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内圆的面积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圆环的面积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i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en-US" sz="2800" baseline="-300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i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baseline="300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sz="2800" i="1" noProof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baseline="30000" dirty="0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4215" y="789612"/>
            <a:ext cx="104857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一个环形的外圆半径是8分米，内圆半径是5分米，求环形的面积。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39615" y="1927225"/>
            <a:ext cx="4570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.14×(8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-5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=3.14×(64-25)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=3.14×39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=122.46(平方分米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29704" y="5254228"/>
            <a:ext cx="67072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答：这个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环形的面积是122.46平方分米。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8820" y="763096"/>
            <a:ext cx="108483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一个环形，外圆直径是30厘米，内圆直径是20厘米，这个环形的面积是多少平方厘米？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32442" y="5539021"/>
            <a:ext cx="6705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这个环形的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面积是392.5平方厘米。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2240" y="2146761"/>
            <a:ext cx="319278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30÷2=15（厘米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9410" y="2885425"/>
            <a:ext cx="3947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.14×（15</a:t>
            </a:r>
            <a:r>
              <a:rPr lang="zh-CN" alt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-10</a:t>
            </a:r>
            <a:r>
              <a:rPr lang="zh-CN" altLang="en-US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=3.14×（225-100）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=3.14×125</a:t>
            </a:r>
          </a:p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=392.5（平方厘米）</a:t>
            </a:r>
          </a:p>
        </p:txBody>
      </p:sp>
      <p:sp>
        <p:nvSpPr>
          <p:cNvPr id="7" name="矩形 6"/>
          <p:cNvSpPr/>
          <p:nvPr/>
        </p:nvSpPr>
        <p:spPr>
          <a:xfrm>
            <a:off x="6096000" y="2134731"/>
            <a:ext cx="320312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20÷2=10（厘米）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3917" y="761017"/>
            <a:ext cx="1083039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一个圆形环岛的直径是50米，中间是一个直径为10米的圆形花坛，其他地方是草坪。草坪的占地面积是多少？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49980" y="3048449"/>
            <a:ext cx="4042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.14×（25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-5</a:t>
            </a:r>
            <a:r>
              <a:rPr lang="zh-CN" altLang="en-US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=3.14×600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=1884（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18711" y="5242798"/>
            <a:ext cx="60516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答：草坪的占地面积是1884平方米。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2590426" y="2146761"/>
            <a:ext cx="2844048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50÷2=25（米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3898" y="2286095"/>
            <a:ext cx="2634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10÷2=5（米）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8340" y="763096"/>
            <a:ext cx="106273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为美化校园环境，学校准备在周长是37.68米的花坛（如图）外围铺一条2米宽的环形小路，这条小路的面积是多少平方米？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92918" y="3969067"/>
            <a:ext cx="3916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×8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×6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64-3.14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=87.92（平方米）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76295" y="6203315"/>
            <a:ext cx="6706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这条小路的面积是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87.92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平方米。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73879" y="2349683"/>
            <a:ext cx="703516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原来的半径是：37.68÷3.14÷2=6（米）</a:t>
            </a:r>
          </a:p>
        </p:txBody>
      </p:sp>
      <p:sp>
        <p:nvSpPr>
          <p:cNvPr id="8" name="矩形 7"/>
          <p:cNvSpPr/>
          <p:nvPr/>
        </p:nvSpPr>
        <p:spPr>
          <a:xfrm>
            <a:off x="4373879" y="3088347"/>
            <a:ext cx="4937570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现在的半径是：6+2=8（米）</a:t>
            </a:r>
          </a:p>
        </p:txBody>
      </p:sp>
      <p:sp>
        <p:nvSpPr>
          <p:cNvPr id="9" name="矩形 8"/>
          <p:cNvSpPr/>
          <p:nvPr/>
        </p:nvSpPr>
        <p:spPr>
          <a:xfrm>
            <a:off x="3630929" y="407472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所以小路的面积是：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29005" y="2771096"/>
            <a:ext cx="2000250" cy="1959610"/>
            <a:chOff x="742950" y="4292600"/>
            <a:chExt cx="2000250" cy="1959610"/>
          </a:xfrm>
        </p:grpSpPr>
        <p:sp>
          <p:nvSpPr>
            <p:cNvPr id="11" name="椭圆 10"/>
            <p:cNvSpPr/>
            <p:nvPr/>
          </p:nvSpPr>
          <p:spPr>
            <a:xfrm>
              <a:off x="742950" y="4292600"/>
              <a:ext cx="2000250" cy="195961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80135" y="4609465"/>
              <a:ext cx="1325880" cy="1325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731645" y="5226685"/>
              <a:ext cx="68580" cy="80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464877" y="5306695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花坛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4" grpId="2"/>
      <p:bldP spid="5" grpId="1"/>
      <p:bldP spid="5" grpId="2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0560" y="763096"/>
            <a:ext cx="10587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公园内花圃中的圆形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花坛，外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圆周长78.5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米，环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宽1.2米，求花坛面积。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41220" y="2030730"/>
            <a:ext cx="901446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外圆半径为78.5÷(2×3.14)=12.5（米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1980" y="5607129"/>
            <a:ext cx="6102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答：花坛的面积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89.6784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平方米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30730" y="2791226"/>
            <a:ext cx="8324850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环宽1.2米，所以内圆半径为12.5-1.2=11.3（米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5790" y="3629641"/>
            <a:ext cx="2965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所以花坛面积为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6713" y="4959084"/>
            <a:ext cx="35926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89.6784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41705" y="3793934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.14×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12.5</a:t>
            </a:r>
            <a:r>
              <a: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11.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²)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556713" y="4446206"/>
            <a:ext cx="2667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3.14×28.56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58570" y="1260475"/>
            <a:ext cx="100876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结合具体事例，经历认识圆环，用不同方法计算圆环面积的过程。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会用自己的方法计算圆环的面积，能解决与圆环面积有关的简单问题。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进一步体会数学与生活的密切联系，获得综合应用所学知识解决实际问题的活动经验和方法。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19" y="3352165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144" y="2087245"/>
            <a:ext cx="11334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070" y="763096"/>
            <a:ext cx="109029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大圆的半径相当于小圆的直径，已知大圆面积比小圆面积多9.42平方分米，大圆的面积是多少平方分米？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67215" y="2943338"/>
            <a:ext cx="9051290" cy="661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大圆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的面积为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noProof="1" smtClean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𝜋</a:t>
            </a:r>
            <a:r>
              <a:rPr lang="en-US" altLang="zh-CN" sz="2800" noProof="1" smtClean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800" baseline="30000" dirty="0" smtClean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noProof="1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𝜋</a:t>
            </a: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800" baseline="30000" dirty="0" smtClean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，小圆的面积为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noProof="1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pitchFamily="34" charset="-122"/>
              </a:rPr>
              <a:t>𝜋</a:t>
            </a: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800" baseline="30000" dirty="0" smtClean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48972" y="5711428"/>
            <a:ext cx="577914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答：大圆的面积是12.56平方分米。</a:t>
            </a:r>
          </a:p>
        </p:txBody>
      </p:sp>
      <p:sp>
        <p:nvSpPr>
          <p:cNvPr id="6" name="矩形 5"/>
          <p:cNvSpPr/>
          <p:nvPr/>
        </p:nvSpPr>
        <p:spPr>
          <a:xfrm>
            <a:off x="6294135" y="4952007"/>
            <a:ext cx="4724370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3.14×4=12.56（平方分米）</a:t>
            </a:r>
          </a:p>
        </p:txBody>
      </p:sp>
      <p:sp>
        <p:nvSpPr>
          <p:cNvPr id="7" name="矩形 6"/>
          <p:cNvSpPr/>
          <p:nvPr/>
        </p:nvSpPr>
        <p:spPr>
          <a:xfrm>
            <a:off x="1579015" y="4952007"/>
            <a:ext cx="451437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9.42÷3=3.14（平方分米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88665" y="3601763"/>
            <a:ext cx="6067655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所以大圆的面积是小圆的面积的4倍，则大圆面积比小圆面积大4-1=3倍，</a:t>
            </a:r>
          </a:p>
        </p:txBody>
      </p:sp>
      <p:sp>
        <p:nvSpPr>
          <p:cNvPr id="9" name="矩形 8"/>
          <p:cNvSpPr/>
          <p:nvPr/>
        </p:nvSpPr>
        <p:spPr>
          <a:xfrm>
            <a:off x="2042160" y="2239681"/>
            <a:ext cx="688467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设小圆的半径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则大圆的半径就是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i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64920" y="1017270"/>
            <a:ext cx="96615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数学中，环形（annulus）是一个环状的几何图形，或者更一般地，一个环状的对象。几何学中通常所说的环形就是圆环，一个大圆盘挖去一个小同心圆盘剩下的部分。这节课我们一起探究圆环的奥秘。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5670" y="701526"/>
            <a:ext cx="1021143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某公园有一个半径为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米的圆形喷水池，在喷水池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周围有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米宽的甬路。甬路的占地面积多少平方米？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2290445"/>
            <a:ext cx="3159125" cy="2448560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270" y="2527300"/>
            <a:ext cx="2757170" cy="233680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8747125" y="2479675"/>
            <a:ext cx="2514600" cy="1231265"/>
          </a:xfrm>
          <a:prstGeom prst="wedgeRoundRectCallout">
            <a:avLst>
              <a:gd name="adj1" fmla="val 18510"/>
              <a:gd name="adj2" fmla="val 71144"/>
              <a:gd name="adj3" fmla="val 16667"/>
            </a:avLst>
          </a:prstGeom>
          <a:solidFill>
            <a:srgbClr val="EE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这样的图形叫做圆环。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36955" y="5136515"/>
            <a:ext cx="4023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怎样计算圆环的面积？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 animBg="1"/>
      <p:bldP spid="9" grpId="1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7905" y="810260"/>
            <a:ext cx="10156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喷水池和甬路的占地面积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喷水池的占地面积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甬路的占地面积。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7905" y="1599565"/>
            <a:ext cx="54425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）喷水池和甬路的占地面积：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1+3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5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=50.24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24270" y="1607185"/>
            <a:ext cx="56210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）喷水池的占地面积：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aseline="5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9=28.26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07455" y="2990850"/>
            <a:ext cx="53594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）甬路的面积：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50.24-28.26=21.98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（平方米）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10335" y="4480560"/>
            <a:ext cx="5401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答：甬路的面积是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21.98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平方米。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7093426" y="4480560"/>
            <a:ext cx="3338830" cy="727075"/>
          </a:xfrm>
          <a:prstGeom prst="wedgeRoundRectCallout">
            <a:avLst>
              <a:gd name="adj1" fmla="val 60637"/>
              <a:gd name="adj2" fmla="val 46589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怎样求圆环的面积？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98850" y="5398770"/>
            <a:ext cx="4947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圆环面积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大圆面积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小圆面积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8" grpId="0" animBg="1"/>
      <p:bldP spid="8" grpId="1" animBg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1555" y="672782"/>
            <a:ext cx="95656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一个铸铁零件的横断面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是环形，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外圆半径是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厘米，内圆半径是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厘米。环形的面积是多少平方厘米？</a:t>
            </a:r>
          </a:p>
        </p:txBody>
      </p:sp>
      <p:sp>
        <p:nvSpPr>
          <p:cNvPr id="5" name="圆角矩形标注 4"/>
          <p:cNvSpPr/>
          <p:nvPr/>
        </p:nvSpPr>
        <p:spPr>
          <a:xfrm flipH="1">
            <a:off x="4474210" y="2734310"/>
            <a:ext cx="4425950" cy="659765"/>
          </a:xfrm>
          <a:prstGeom prst="wedgeRoundRectCallout">
            <a:avLst>
              <a:gd name="adj1" fmla="val -55609"/>
              <a:gd name="adj2" fmla="val -4186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什么是内圆？什么是外圆？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83292" y="4507230"/>
            <a:ext cx="640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内圆是环形里面的圆（半径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厘米），外圆是环形外面的圆（半径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厘米）。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95400" y="2302033"/>
            <a:ext cx="2000250" cy="1959610"/>
            <a:chOff x="742950" y="4292600"/>
            <a:chExt cx="2000250" cy="1959610"/>
          </a:xfrm>
        </p:grpSpPr>
        <p:sp>
          <p:nvSpPr>
            <p:cNvPr id="7" name="椭圆 6"/>
            <p:cNvSpPr/>
            <p:nvPr/>
          </p:nvSpPr>
          <p:spPr>
            <a:xfrm>
              <a:off x="742950" y="4292600"/>
              <a:ext cx="2000250" cy="19596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80135" y="4609465"/>
              <a:ext cx="1325880" cy="1325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770062" y="5266690"/>
              <a:ext cx="211455" cy="6255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1731645" y="5226685"/>
              <a:ext cx="68580" cy="80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7" idx="2"/>
              <a:endCxn id="9" idx="2"/>
            </p:cNvCxnSpPr>
            <p:nvPr/>
          </p:nvCxnSpPr>
          <p:spPr>
            <a:xfrm flipV="1">
              <a:off x="742950" y="5266690"/>
              <a:ext cx="988695" cy="57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841142" y="5265828"/>
              <a:ext cx="854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16cm</a:t>
              </a:r>
              <a:endParaRPr lang="zh-CN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59402" y="4857921"/>
              <a:ext cx="8547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20cm</a:t>
              </a:r>
              <a:endParaRPr lang="zh-CN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5" grpId="1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2840" y="1003300"/>
            <a:ext cx="1993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32840" y="1868170"/>
            <a:ext cx="46678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en-US" altLang="zh-CN" sz="2800" baseline="5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en-US" altLang="zh-CN" sz="2800" baseline="500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400-3.14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256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=1256-803.84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=452.16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97980" y="1003300"/>
            <a:ext cx="1704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97980" y="1868170"/>
            <a:ext cx="44532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en-US" altLang="zh-CN" sz="2800" baseline="50000" dirty="0" smtClea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r>
              <a:rPr lang="en-US" altLang="zh-CN" sz="2800" baseline="50000" dirty="0" smtClean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400-256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144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=452.16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45485" y="5097780"/>
            <a:ext cx="6074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答：环形的面积是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452.16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平方厘米。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1714" y="670878"/>
            <a:ext cx="104425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800" i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en-US" sz="2800" baseline="-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圆环的面积，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800" i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大圆的半径，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800" i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小圆的半径，那么圆环的面积公式是什么？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04603" y="2321242"/>
            <a:ext cx="365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en-US" sz="2800" baseline="-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i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R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sz="2800" i="1" noProof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</a:t>
            </a:r>
            <a:r>
              <a:rPr lang="en-US" altLang="zh-CN" sz="2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6569711" y="3514725"/>
            <a:ext cx="3191510" cy="1195705"/>
          </a:xfrm>
          <a:prstGeom prst="wedgeRoundRectCallout">
            <a:avLst>
              <a:gd name="adj1" fmla="val 55631"/>
              <a:gd name="adj2" fmla="val 34347"/>
              <a:gd name="adj3" fmla="val 16667"/>
            </a:avLst>
          </a:prstGeom>
          <a:solidFill>
            <a:srgbClr val="85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你能解决有关圆环的面积问题吗？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6115" y="876771"/>
            <a:ext cx="7325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计算各图涂色部分的面积。（单位：厘米）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6310" y="3459480"/>
            <a:ext cx="3683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=84.78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41158" y="3557326"/>
            <a:ext cx="3983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=56.52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（平方厘米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97824" y="3566252"/>
            <a:ext cx="35871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2800" baseline="300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endParaRPr lang="en-US" altLang="zh-CN" sz="2800" baseline="30000" dirty="0">
              <a:solidFill>
                <a:srgbClr val="FF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=3.14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=28.26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（平方厘米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97685" y="1398741"/>
            <a:ext cx="2000250" cy="1959610"/>
            <a:chOff x="742950" y="4292600"/>
            <a:chExt cx="2000250" cy="1959610"/>
          </a:xfrm>
        </p:grpSpPr>
        <p:sp>
          <p:nvSpPr>
            <p:cNvPr id="10" name="椭圆 9"/>
            <p:cNvSpPr/>
            <p:nvPr/>
          </p:nvSpPr>
          <p:spPr>
            <a:xfrm>
              <a:off x="742950" y="4292600"/>
              <a:ext cx="2000250" cy="19596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0135" y="4609465"/>
              <a:ext cx="1325880" cy="1325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endCxn id="11" idx="1"/>
            </p:cNvCxnSpPr>
            <p:nvPr/>
          </p:nvCxnSpPr>
          <p:spPr>
            <a:xfrm flipH="1" flipV="1">
              <a:off x="1274306" y="4803636"/>
              <a:ext cx="495757" cy="4630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0" idx="6"/>
            </p:cNvCxnSpPr>
            <p:nvPr/>
          </p:nvCxnSpPr>
          <p:spPr>
            <a:xfrm flipH="1">
              <a:off x="1731645" y="5272405"/>
              <a:ext cx="10115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731645" y="5226685"/>
              <a:ext cx="68580" cy="80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026284" y="4967247"/>
              <a:ext cx="3353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6</a:t>
              </a:r>
              <a:endParaRPr lang="zh-CN" altLang="en-US" sz="2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39759" y="4969316"/>
              <a:ext cx="3353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endParaRPr lang="zh-CN" altLang="en-US" sz="20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88684" y="1715606"/>
            <a:ext cx="2009140" cy="2139053"/>
            <a:chOff x="8281035" y="1340581"/>
            <a:chExt cx="2009140" cy="2139053"/>
          </a:xfrm>
        </p:grpSpPr>
        <p:sp>
          <p:nvSpPr>
            <p:cNvPr id="20" name="饼形 19"/>
            <p:cNvSpPr/>
            <p:nvPr/>
          </p:nvSpPr>
          <p:spPr>
            <a:xfrm rot="5400000">
              <a:off x="8218807" y="1408266"/>
              <a:ext cx="2133596" cy="2009140"/>
            </a:xfrm>
            <a:prstGeom prst="pie">
              <a:avLst>
                <a:gd name="adj1" fmla="val 5365445"/>
                <a:gd name="adj2" fmla="val 1628819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776970" y="1340581"/>
              <a:ext cx="1074738" cy="10781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8281035" y="2659380"/>
              <a:ext cx="2009140" cy="152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8281035" y="2575560"/>
              <a:ext cx="0" cy="2209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0290175" y="2575560"/>
              <a:ext cx="0" cy="2209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9071324" y="2641376"/>
              <a:ext cx="486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12</a:t>
              </a:r>
              <a:endParaRPr lang="zh-CN" altLang="en-US" sz="2000" dirty="0"/>
            </a:p>
          </p:txBody>
        </p:sp>
        <p:sp>
          <p:nvSpPr>
            <p:cNvPr id="33" name="椭圆 32"/>
            <p:cNvSpPr/>
            <p:nvPr/>
          </p:nvSpPr>
          <p:spPr>
            <a:xfrm>
              <a:off x="9280524" y="1847064"/>
              <a:ext cx="68580" cy="800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5527675" y="5642815"/>
            <a:ext cx="55402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56.52-28.26=28.26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平方厘米）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5" grpId="0"/>
      <p:bldP spid="5" grpId="1"/>
      <p:bldP spid="6" grpId="0"/>
      <p:bldP spid="6" grpId="1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Microsoft Office PowerPoint</Application>
  <PresentationFormat>宽屏</PresentationFormat>
  <Paragraphs>149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Calibri</vt:lpstr>
      <vt:lpstr>楷体</vt:lpstr>
      <vt:lpstr>微软雅黑</vt:lpstr>
      <vt:lpstr>宋体</vt:lpstr>
      <vt:lpstr>Wingdings</vt:lpstr>
      <vt:lpstr>Arial</vt:lpstr>
      <vt:lpstr>Times New Roman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EC86C257A0B54DA088CD47FBD35A5550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