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BB086-8CD3-4A66-8058-DBA3A710631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094D0-5D9A-4C56-A332-39D2508F7D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25EA5-E7C9-42E7-B646-E93926D5C2D8}" type="slidenum">
              <a:rPr lang="en-US" altLang="zh-CN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AE970-69B2-45A8-8BA9-A738F43857B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A92F-B2F7-4843-8370-41F1E787E00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7CCF15-7E57-437E-9B12-045AD22264D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A18B-D9B4-43FF-AA69-3C7682BE727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F0468-76E0-434B-B4AD-39666F9F94B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33103-E573-414D-A0BB-1287263D579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9DF4C-948D-40E2-9988-1A1048BCA7A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4DA2C-3DDC-439A-AA5E-7F86C6954C1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C7A3C-71B9-48B2-82F1-79BA3967C91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F0120-6A33-4B5C-A5FB-1BC1EFDC129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DADDF-0D45-43D1-A387-744E83D7136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95B303-4764-4A12-949F-C286E95B769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79312" y="1296055"/>
            <a:ext cx="6480720" cy="58477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宋简" pitchFamily="49" charset="-122"/>
                <a:ea typeface="汉仪中宋简" pitchFamily="49" charset="-122"/>
              </a:rPr>
              <a:t>青岛版初中数学八年级上    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2024135" y="2793504"/>
            <a:ext cx="4752975" cy="12659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dirty="0">
                <a:ln w="19050">
                  <a:noFill/>
                  <a:round/>
                </a:ln>
                <a:solidFill>
                  <a:srgbClr val="006600"/>
                </a:solidFill>
                <a:latin typeface="汉仪大宋简" pitchFamily="49" charset="-122"/>
                <a:ea typeface="汉仪大宋简" pitchFamily="49" charset="-122"/>
              </a:rPr>
              <a:t>4.5 </a:t>
            </a:r>
            <a:r>
              <a:rPr lang="zh-CN" altLang="en-US" sz="3600" b="1" kern="10" dirty="0">
                <a:ln w="19050">
                  <a:noFill/>
                  <a:round/>
                </a:ln>
                <a:solidFill>
                  <a:srgbClr val="006600"/>
                </a:solidFill>
                <a:latin typeface="汉仪大宋简" pitchFamily="49" charset="-122"/>
                <a:ea typeface="汉仪大宋简" pitchFamily="49" charset="-122"/>
              </a:rPr>
              <a:t>众数</a:t>
            </a:r>
          </a:p>
        </p:txBody>
      </p:sp>
      <p:sp>
        <p:nvSpPr>
          <p:cNvPr id="8" name="矩形 7"/>
          <p:cNvSpPr/>
          <p:nvPr/>
        </p:nvSpPr>
        <p:spPr>
          <a:xfrm>
            <a:off x="2716800" y="530120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1600200" y="3276600"/>
          <a:ext cx="6858000" cy="1981200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鞋的尺码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（厘米）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21.5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22.5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销售量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（双）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48" name="Oval 32"/>
          <p:cNvSpPr>
            <a:spLocks noChangeArrowheads="1"/>
          </p:cNvSpPr>
          <p:nvPr/>
        </p:nvSpPr>
        <p:spPr bwMode="auto">
          <a:xfrm>
            <a:off x="7010400" y="381000"/>
            <a:ext cx="16002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086600" y="3048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 b="1">
                <a:solidFill>
                  <a:srgbClr val="FFFF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问题情景一</a:t>
            </a:r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auto">
          <a:xfrm>
            <a:off x="3733800" y="990600"/>
            <a:ext cx="3810000" cy="1828800"/>
          </a:xfrm>
          <a:prstGeom prst="wedgeRectCallout">
            <a:avLst>
              <a:gd name="adj1" fmla="val -65250"/>
              <a:gd name="adj2" fmla="val -5032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3657600" y="914400"/>
            <a:ext cx="40386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kumimoji="1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一家童鞋店最近销售了某种童鞋</a:t>
            </a:r>
            <a:r>
              <a:rPr kumimoji="1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30</a:t>
            </a:r>
            <a:r>
              <a:rPr kumimoji="1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双，其中各种尺码的鞋的销售量如下表所示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</a:p>
        </p:txBody>
      </p:sp>
      <p:pic>
        <p:nvPicPr>
          <p:cNvPr id="9252" name="Picture 36" descr="2003429153557774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828800"/>
            <a:ext cx="10826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53" name="Picture 37" descr="shoe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1972" y="1898154"/>
            <a:ext cx="9144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1569368" y="5486400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如果你是鞋店老板，你最关心的是什么？</a:t>
            </a:r>
            <a:r>
              <a:rPr kumimoji="1" lang="zh-CN" altLang="en-US" sz="28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</p:txBody>
      </p:sp>
      <p:sp>
        <p:nvSpPr>
          <p:cNvPr id="9255" name="WordArt 39"/>
          <p:cNvSpPr>
            <a:spLocks noChangeArrowheads="1" noChangeShapeType="1" noTextEdit="1"/>
          </p:cNvSpPr>
          <p:nvPr/>
        </p:nvSpPr>
        <p:spPr bwMode="auto">
          <a:xfrm>
            <a:off x="592409" y="1026319"/>
            <a:ext cx="1223963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探究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-423069" y="980728"/>
            <a:ext cx="312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i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</a:t>
            </a:r>
            <a:r>
              <a:rPr kumimoji="1" lang="zh-CN" altLang="en-US" sz="3600" b="1" i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定义</a:t>
            </a:r>
            <a:r>
              <a:rPr kumimoji="1" lang="en-US" altLang="zh-CN" sz="3600" b="1" i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835696" y="980728"/>
            <a:ext cx="693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kumimoji="1"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在一组数据中，出现次数最多的数据叫做这组数据的</a:t>
            </a:r>
            <a:r>
              <a:rPr kumimoji="1" lang="zh-CN" altLang="en-US" sz="3600" b="1" i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众</a:t>
            </a:r>
            <a:r>
              <a:rPr kumimoji="1" lang="zh-CN" altLang="en-US" sz="3200" b="1" i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数</a:t>
            </a:r>
            <a:r>
              <a:rPr kumimoji="1" lang="zh-CN" altLang="en-US" sz="3200" b="1" dirty="0">
                <a:solidFill>
                  <a:srgbClr val="80808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．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42144" y="2088356"/>
            <a:ext cx="993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注意</a:t>
            </a:r>
            <a:r>
              <a:rPr kumimoji="1" lang="en-US" altLang="zh-CN" sz="2800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2088356"/>
            <a:ext cx="769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(1)  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众数是一组数据中出现次数最多的数据，是一组数据中的原数据，而不是相应的次数．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99592" y="3789040"/>
            <a:ext cx="8001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(2) 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一组数据中的众数有时不只一个，如数据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、－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中，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和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都出现了</a:t>
            </a: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次，它们都是这组数据的众数．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395288" y="5661025"/>
            <a:ext cx="1223962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归纳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utoUpdateAnimBg="0"/>
      <p:bldP spid="102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0" y="838200"/>
            <a:ext cx="33528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kumimoji="1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某面包房，在一天内销售面包</a:t>
            </a:r>
            <a:r>
              <a:rPr kumimoji="1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100</a:t>
            </a:r>
            <a:r>
              <a:rPr kumimoji="1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个，各类面包销售量如下表</a:t>
            </a:r>
            <a:r>
              <a:rPr kumimoji="1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：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1403350" y="3124200"/>
          <a:ext cx="6673850" cy="2401824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面包种类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奶油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巧克力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豆沙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香稻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三色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椰茸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销售量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（个）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6934200" y="304800"/>
            <a:ext cx="16764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7010400" y="2286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 b="1">
                <a:solidFill>
                  <a:srgbClr val="FFFF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问题情景二</a:t>
            </a:r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4419600" y="838200"/>
            <a:ext cx="3429000" cy="2057400"/>
          </a:xfrm>
          <a:prstGeom prst="wedgeRectCallout">
            <a:avLst>
              <a:gd name="adj1" fmla="val -69028"/>
              <a:gd name="adj2" fmla="val -7486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97" name="Picture 33" descr="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869950"/>
            <a:ext cx="1371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1752600" y="5715000"/>
            <a:ext cx="601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如果你是店主，你最关心的是什么？</a:t>
            </a:r>
            <a:r>
              <a:rPr kumimoji="1" lang="zh-CN" altLang="en-US" sz="28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</p:txBody>
      </p:sp>
      <p:sp>
        <p:nvSpPr>
          <p:cNvPr id="11299" name="WordArt 35"/>
          <p:cNvSpPr>
            <a:spLocks noChangeArrowheads="1" noChangeShapeType="1" noTextEdit="1"/>
          </p:cNvSpPr>
          <p:nvPr/>
        </p:nvSpPr>
        <p:spPr bwMode="auto">
          <a:xfrm>
            <a:off x="179512" y="980728"/>
            <a:ext cx="2160463" cy="6289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学以致用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/>
          <p:nvPr/>
        </p:nvGrpSpPr>
        <p:grpSpPr bwMode="auto">
          <a:xfrm>
            <a:off x="88454" y="549799"/>
            <a:ext cx="3508375" cy="982043"/>
            <a:chOff x="521" y="1317"/>
            <a:chExt cx="1961" cy="438"/>
          </a:xfrm>
        </p:grpSpPr>
        <p:sp>
          <p:nvSpPr>
            <p:cNvPr id="12291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066" y="1504"/>
              <a:ext cx="1416" cy="2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400" kern="10" dirty="0">
                  <a:ln w="22225">
                    <a:solidFill>
                      <a:srgbClr val="3333CC"/>
                    </a:solidFill>
                    <a:rou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华文新魏" panose="02010800040101010101" charset="-122"/>
                  <a:ea typeface="华文新魏" panose="02010800040101010101" charset="-122"/>
                </a:rPr>
                <a:t>试一试你的身手</a:t>
              </a:r>
            </a:p>
          </p:txBody>
        </p:sp>
        <p:pic>
          <p:nvPicPr>
            <p:cNvPr id="12292" name="Picture 4" descr="BD04924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21" y="1317"/>
              <a:ext cx="426" cy="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16173" y="1675656"/>
            <a:ext cx="7596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</a:rPr>
              <a:t>数据</a:t>
            </a:r>
            <a:r>
              <a:rPr lang="en-US" altLang="zh-CN" sz="2400" b="1" dirty="0">
                <a:solidFill>
                  <a:srgbClr val="000000"/>
                </a:solidFill>
              </a:rPr>
              <a:t>11, 8, 2, 7, 9, 2, 7, 3, 2, 0, 5</a:t>
            </a:r>
            <a:r>
              <a:rPr lang="zh-CN" altLang="en-US" sz="2400" b="1" dirty="0">
                <a:solidFill>
                  <a:srgbClr val="000000"/>
                </a:solidFill>
              </a:rPr>
              <a:t>的众数是                  </a:t>
            </a:r>
            <a:r>
              <a:rPr lang="en-US" altLang="zh-CN" sz="2400" b="1" dirty="0">
                <a:solidFill>
                  <a:srgbClr val="000000"/>
                </a:solidFill>
              </a:rPr>
              <a:t>,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6156176" y="2095475"/>
            <a:ext cx="13684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4337" y="2323728"/>
            <a:ext cx="716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</a:rPr>
              <a:t>数据</a:t>
            </a:r>
            <a:r>
              <a:rPr lang="en-US" altLang="zh-CN" sz="2400" b="1" dirty="0">
                <a:solidFill>
                  <a:srgbClr val="000000"/>
                </a:solidFill>
              </a:rPr>
              <a:t>15, 20, 20, 22,30,30</a:t>
            </a:r>
            <a:r>
              <a:rPr lang="zh-CN" altLang="en-US" sz="2400" b="1" dirty="0">
                <a:solidFill>
                  <a:srgbClr val="000000"/>
                </a:solidFill>
              </a:rPr>
              <a:t>的众数是                         </a:t>
            </a:r>
            <a:r>
              <a:rPr lang="en-US" altLang="zh-CN" sz="2400" b="1" dirty="0">
                <a:solidFill>
                  <a:srgbClr val="000000"/>
                </a:solidFill>
              </a:rPr>
              <a:t>,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5148064" y="2755528"/>
            <a:ext cx="20161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4210" y="3070226"/>
            <a:ext cx="79407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</a:rPr>
              <a:t>在数据</a:t>
            </a:r>
            <a:r>
              <a:rPr lang="en-US" altLang="zh-CN" sz="2400" b="1" dirty="0">
                <a:solidFill>
                  <a:srgbClr val="000000"/>
                </a:solidFill>
              </a:rPr>
              <a:t>-1,  0,  4,  5,  8</a:t>
            </a:r>
            <a:r>
              <a:rPr lang="zh-CN" altLang="en-US" sz="2400" b="1" dirty="0">
                <a:solidFill>
                  <a:srgbClr val="000000"/>
                </a:solidFill>
              </a:rPr>
              <a:t>中插入一个数据</a:t>
            </a:r>
            <a:r>
              <a:rPr lang="en-US" altLang="zh-CN" sz="2400" b="1" dirty="0">
                <a:solidFill>
                  <a:srgbClr val="000000"/>
                </a:solidFill>
              </a:rPr>
              <a:t>x 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使得这组数据的中位数是</a:t>
            </a:r>
            <a:r>
              <a:rPr lang="en-US" altLang="zh-CN" sz="2400" b="1" dirty="0">
                <a:solidFill>
                  <a:srgbClr val="000000"/>
                </a:solidFill>
              </a:rPr>
              <a:t>3,</a:t>
            </a:r>
            <a:r>
              <a:rPr lang="zh-CN" altLang="en-US" sz="2400" b="1" dirty="0">
                <a:solidFill>
                  <a:srgbClr val="000000"/>
                </a:solidFill>
              </a:rPr>
              <a:t>则</a:t>
            </a:r>
            <a:r>
              <a:rPr lang="en-US" altLang="zh-CN" sz="2400" b="1" dirty="0">
                <a:solidFill>
                  <a:srgbClr val="000000"/>
                </a:solidFill>
              </a:rPr>
              <a:t>x=    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644008" y="3789040"/>
            <a:ext cx="20161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41820" y="4051920"/>
            <a:ext cx="800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</a:rPr>
              <a:t>数据</a:t>
            </a:r>
            <a:r>
              <a:rPr lang="en-US" altLang="zh-CN" sz="2400" b="1" dirty="0">
                <a:solidFill>
                  <a:srgbClr val="000000"/>
                </a:solidFill>
              </a:rPr>
              <a:t>8, 8, x, 6</a:t>
            </a:r>
            <a:r>
              <a:rPr lang="zh-CN" altLang="en-US" sz="2400" b="1" dirty="0">
                <a:solidFill>
                  <a:srgbClr val="000000"/>
                </a:solidFill>
              </a:rPr>
              <a:t>的众数与平均数相同</a:t>
            </a:r>
            <a:r>
              <a:rPr lang="en-US" altLang="zh-CN" sz="2400" b="1" dirty="0">
                <a:solidFill>
                  <a:srgbClr val="000000"/>
                </a:solidFill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</a:rPr>
              <a:t>那么它们的中位数是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956550" y="4509120"/>
            <a:ext cx="11874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51520" y="4748951"/>
            <a:ext cx="754725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5.(</a:t>
            </a:r>
            <a:r>
              <a:rPr lang="zh-CN" altLang="en-US" sz="2400" b="1" dirty="0">
                <a:solidFill>
                  <a:srgbClr val="000000"/>
                </a:solidFill>
              </a:rPr>
              <a:t>中考链接</a:t>
            </a:r>
            <a:r>
              <a:rPr lang="en-US" altLang="zh-CN" sz="2400" b="1" dirty="0">
                <a:solidFill>
                  <a:srgbClr val="000000"/>
                </a:solidFill>
              </a:rPr>
              <a:t>)5</a:t>
            </a:r>
            <a:r>
              <a:rPr lang="zh-CN" altLang="en-US" sz="2400" b="1" dirty="0">
                <a:solidFill>
                  <a:srgbClr val="000000"/>
                </a:solidFill>
              </a:rPr>
              <a:t>个</a:t>
            </a:r>
            <a:r>
              <a:rPr lang="zh-CN" altLang="en-US" sz="2400" b="1" dirty="0">
                <a:solidFill>
                  <a:srgbClr val="D7070C"/>
                </a:solidFill>
              </a:rPr>
              <a:t>正整数</a:t>
            </a:r>
            <a:r>
              <a:rPr lang="zh-CN" altLang="en-US" sz="2400" b="1" dirty="0">
                <a:solidFill>
                  <a:srgbClr val="000000"/>
                </a:solidFill>
              </a:rPr>
              <a:t>从小到大排列</a:t>
            </a:r>
            <a:r>
              <a:rPr lang="en-US" altLang="zh-CN" sz="2400" b="1" dirty="0">
                <a:solidFill>
                  <a:srgbClr val="000000"/>
                </a:solidFill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</a:rPr>
              <a:t>若这组数据的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中位数是</a:t>
            </a:r>
            <a:r>
              <a:rPr lang="en-US" altLang="zh-CN" sz="2400" b="1" dirty="0">
                <a:solidFill>
                  <a:srgbClr val="000000"/>
                </a:solidFill>
              </a:rPr>
              <a:t>3,</a:t>
            </a:r>
            <a:r>
              <a:rPr lang="zh-CN" altLang="en-US" sz="2400" b="1" dirty="0">
                <a:solidFill>
                  <a:srgbClr val="000000"/>
                </a:solidFill>
              </a:rPr>
              <a:t>众数是</a:t>
            </a:r>
            <a:r>
              <a:rPr lang="en-US" altLang="zh-CN" sz="2400" b="1" dirty="0">
                <a:solidFill>
                  <a:srgbClr val="000000"/>
                </a:solidFill>
              </a:rPr>
              <a:t>7</a:t>
            </a:r>
            <a:r>
              <a:rPr lang="zh-CN" altLang="en-US" sz="2400" b="1" dirty="0">
                <a:solidFill>
                  <a:srgbClr val="000000"/>
                </a:solidFill>
              </a:rPr>
              <a:t>且唯一</a:t>
            </a:r>
            <a:r>
              <a:rPr lang="en-US" altLang="zh-CN" sz="2400" b="1" dirty="0">
                <a:solidFill>
                  <a:srgbClr val="000000"/>
                </a:solidFill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</a:rPr>
              <a:t>则这</a:t>
            </a:r>
            <a:r>
              <a:rPr lang="en-US" altLang="zh-CN" sz="2400" b="1" dirty="0">
                <a:solidFill>
                  <a:srgbClr val="000000"/>
                </a:solidFill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</a:rPr>
              <a:t>个正整数的和是</a:t>
            </a:r>
            <a:r>
              <a:rPr lang="en-US" altLang="zh-CN" sz="2400" b="1" dirty="0">
                <a:solidFill>
                  <a:srgbClr val="000000"/>
                </a:solidFill>
              </a:rPr>
              <a:t>(      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A.20         B.21         C.22         D.23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 animBg="1"/>
      <p:bldP spid="12295" grpId="0"/>
      <p:bldP spid="12295" grpId="1"/>
      <p:bldP spid="12296" grpId="0" animBg="1"/>
      <p:bldP spid="12297" grpId="0"/>
      <p:bldP spid="12298" grpId="0" animBg="1"/>
      <p:bldP spid="12299" grpId="0"/>
      <p:bldP spid="12300" grpId="0" animBg="1"/>
      <p:bldP spid="123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8525" y="1052736"/>
            <a:ext cx="882015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6.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某商场服装部为了调动营业员的积极性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决定实行目标管理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即确定一个月的销售目标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根据目标完成的情况对营业员进行适当的奖惩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为了确定一个适当的目标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商场统计了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位营业员在某月的销售额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数据如下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:(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单位万元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4581525"/>
            <a:ext cx="8208963" cy="1066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(1)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月销售额在哪个值的人数最多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?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中间的月销售额是多少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?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平均的月销售额是多少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1520" y="5589240"/>
            <a:ext cx="8208963" cy="95410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如果想确定一个较高的销售目标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你认为月销售额定为多少合适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说明理由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47142" y="2852936"/>
            <a:ext cx="850153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17  18  16  13  24  15  28  26  18  19   22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17 16  19  32  30  16  14  15  26  15  32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23  17  15  15  28  28  16  19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50825" y="4437063"/>
            <a:ext cx="8569325" cy="11541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69851" y="4503439"/>
            <a:ext cx="80645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如果想让一半左右的营业员都能达到目标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你认为月销售额定为多少合适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说明理由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allAtOnce"/>
      <p:bldP spid="13316" grpId="0" animBg="1"/>
      <p:bldP spid="13318" grpId="0"/>
      <p:bldP spid="13319" grpId="0" animBg="1"/>
      <p:bldP spid="133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2266950"/>
            <a:ext cx="8763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Tahoma" panose="020B0604030504040204" pitchFamily="34" charset="0"/>
              </a:rPr>
              <a:t>鞋店老板一般最关心</a:t>
            </a:r>
            <a:r>
              <a:rPr lang="zh-CN" altLang="en-US" sz="4000" b="1" dirty="0">
                <a:solidFill>
                  <a:srgbClr val="D7070C"/>
                </a:solidFill>
                <a:latin typeface="Tahoma" panose="020B0604030504040204" pitchFamily="34" charset="0"/>
              </a:rPr>
              <a:t>众数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Tahoma" panose="020B0604030504040204" pitchFamily="34" charset="0"/>
              </a:rPr>
              <a:t>公司老板一般以</a:t>
            </a:r>
            <a:r>
              <a:rPr lang="zh-CN" altLang="en-US" sz="4000" b="1" dirty="0">
                <a:solidFill>
                  <a:srgbClr val="D7070C"/>
                </a:solidFill>
                <a:latin typeface="Tahoma" panose="020B0604030504040204" pitchFamily="34" charset="0"/>
              </a:rPr>
              <a:t>中位数</a:t>
            </a:r>
            <a:r>
              <a:rPr lang="zh-CN" altLang="en-US" sz="4000" b="1" dirty="0">
                <a:solidFill>
                  <a:srgbClr val="000000"/>
                </a:solidFill>
                <a:latin typeface="Tahoma" panose="020B0604030504040204" pitchFamily="34" charset="0"/>
              </a:rPr>
              <a:t>为销售标准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Tahoma" panose="020B0604030504040204" pitchFamily="34" charset="0"/>
              </a:rPr>
              <a:t>裁判一般以</a:t>
            </a:r>
            <a:r>
              <a:rPr lang="zh-CN" altLang="en-US" sz="4000" b="1" dirty="0">
                <a:solidFill>
                  <a:srgbClr val="D7070C"/>
                </a:solidFill>
                <a:latin typeface="Tahoma" panose="020B0604030504040204" pitchFamily="34" charset="0"/>
              </a:rPr>
              <a:t>平均数</a:t>
            </a:r>
            <a:r>
              <a:rPr lang="zh-CN" altLang="en-US" sz="4000" b="1" dirty="0">
                <a:solidFill>
                  <a:srgbClr val="000000"/>
                </a:solidFill>
                <a:latin typeface="Tahoma" panose="020B0604030504040204" pitchFamily="34" charset="0"/>
              </a:rPr>
              <a:t>为选手最终得分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539552" y="1268760"/>
            <a:ext cx="4608512" cy="7199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联系实际，你会用吗？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8313" y="90805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通过这节课的学习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你有什么</a:t>
            </a:r>
            <a:r>
              <a:rPr kumimoji="1" lang="zh-CN" altLang="en-US" sz="3200" b="1" dirty="0">
                <a:solidFill>
                  <a:srgbClr val="D7070C"/>
                </a:solidFill>
                <a:latin typeface="Times New Roman" panose="02020603050405020304" pitchFamily="18" charset="0"/>
              </a:rPr>
              <a:t>收获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11188" y="1628775"/>
            <a:ext cx="74898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、众数的定义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</a:rPr>
              <a:t>2.</a:t>
            </a:r>
            <a:r>
              <a:rPr kumimoji="1" lang="zh-CN" altLang="en-US" sz="2800" b="1" dirty="0">
                <a:solidFill>
                  <a:srgbClr val="FF0066"/>
                </a:solidFill>
              </a:rPr>
              <a:t>方法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小结：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0066"/>
                </a:solidFill>
              </a:rPr>
              <a:t>众数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由所给数据可直接求出，（一组数据中的众数可能不止一个，众数是一组数据中出现的次数最多的数据，而不是该数据出现的次数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.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如果有两个数据出现的次数相同，并且比其他数据出现次数都多，那么这两个数据都是这组数据的众数）。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755576" y="5373216"/>
            <a:ext cx="15843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收获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556792"/>
            <a:ext cx="8207375" cy="936625"/>
          </a:xfrm>
        </p:spPr>
        <p:txBody>
          <a:bodyPr/>
          <a:lstStyle/>
          <a:p>
            <a:pPr algn="l"/>
            <a:r>
              <a:rPr kumimoji="1" lang="zh-CN" altLang="en-US" sz="2000" dirty="0">
                <a:solidFill>
                  <a:srgbClr val="D7070C"/>
                </a:solidFill>
              </a:rPr>
              <a:t>这节课我们学习了众数的概念，了解了它们在描述一组数据“平均水平” 时的不同角度和适用范围。那么你能联系实际说出平均数、中位数、众数各自各反映数据的什么特征吗</a:t>
            </a:r>
            <a:r>
              <a:rPr kumimoji="1" lang="zh-CN" altLang="en-US" sz="2000" dirty="0" smtClean="0">
                <a:solidFill>
                  <a:srgbClr val="D7070C"/>
                </a:solidFill>
              </a:rPr>
              <a:t>？</a:t>
            </a:r>
            <a:endParaRPr kumimoji="1" lang="zh-CN" altLang="en-US" sz="2000" dirty="0">
              <a:solidFill>
                <a:srgbClr val="D7070C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56" y="2564904"/>
            <a:ext cx="8792616" cy="323872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kumimoji="1" lang="zh-CN" altLang="en-US" sz="2300" b="1" dirty="0"/>
              <a:t>知识网络：平均数、众数及中位数都是描述一组数据的集中趋势的特征数，但描述的角度和适用范围有所不同。</a:t>
            </a:r>
          </a:p>
          <a:p>
            <a:r>
              <a:rPr kumimoji="1" lang="zh-CN" altLang="en-US" sz="2300" b="1" dirty="0"/>
              <a:t>平均数的大小与一组数据里的每个数据均有关系，其中任何数据的变动都会相应引起平均数的变动；</a:t>
            </a:r>
          </a:p>
          <a:p>
            <a:r>
              <a:rPr kumimoji="1" lang="zh-CN" altLang="en-US" sz="2300" b="1" dirty="0"/>
              <a:t>众数着眼于对各数据出现的频数的考察，其大小只与这组数据中的部分数据有关。当一组数据中有不少数据多次重复出现时，其众数往往是我们关心的一种统计量；</a:t>
            </a:r>
          </a:p>
          <a:p>
            <a:r>
              <a:rPr kumimoji="1" lang="zh-CN" altLang="en-US" sz="2300" b="1" dirty="0"/>
              <a:t>中位数则仅与数据的排列位置有关，某些数据的变动对它的中位数没有影响。当一组数据中的个别数据变动较大时，可用它来描述其集中趋势</a:t>
            </a:r>
            <a:r>
              <a:rPr kumimoji="1" lang="zh-CN" altLang="en-US" sz="2300" b="1" dirty="0" smtClean="0"/>
              <a:t>。 </a:t>
            </a:r>
            <a:endParaRPr kumimoji="1" lang="zh-CN" altLang="en-US" sz="2300" b="1" dirty="0"/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539552" y="823119"/>
            <a:ext cx="2087339" cy="722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融会贯通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858</Words>
  <Application>Microsoft Office PowerPoint</Application>
  <PresentationFormat>全屏显示(4:3)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汉仪大宋简</vt:lpstr>
      <vt:lpstr>汉仪中宋简</vt:lpstr>
      <vt:lpstr>华文新魏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这节课我们学习了众数的概念，了解了它们在描述一组数据“平均水平” 时的不同角度和适用范围。那么你能联系实际说出平均数、中位数、众数各自各反映数据的什么特征吗？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2017-08-22T09:03:00Z</dcterms:created>
  <dcterms:modified xsi:type="dcterms:W3CDTF">2023-01-16T18:42:26Z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A1F3F18D1A4E40A5B287D1F1ADE8AA9C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