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1" r:id="rId2"/>
    <p:sldId id="257" r:id="rId3"/>
    <p:sldId id="294" r:id="rId4"/>
    <p:sldId id="296" r:id="rId5"/>
    <p:sldId id="295" r:id="rId6"/>
    <p:sldId id="258" r:id="rId7"/>
    <p:sldId id="259" r:id="rId8"/>
    <p:sldId id="260" r:id="rId9"/>
    <p:sldId id="277" r:id="rId10"/>
    <p:sldId id="261" r:id="rId11"/>
    <p:sldId id="263" r:id="rId12"/>
    <p:sldId id="266" r:id="rId13"/>
    <p:sldId id="268" r:id="rId14"/>
    <p:sldId id="269" r:id="rId15"/>
    <p:sldId id="270" r:id="rId16"/>
    <p:sldId id="293" r:id="rId17"/>
    <p:sldId id="271" r:id="rId18"/>
    <p:sldId id="272" r:id="rId19"/>
    <p:sldId id="273" r:id="rId20"/>
    <p:sldId id="322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ln w="6350">
            <a:solidFill>
              <a:schemeClr val="bg1"/>
            </a:solidFill>
          </a:ln>
          <a:solidFill>
            <a:schemeClr val="accent2"/>
          </a:solidFill>
          <a:effectLst/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/>
        </a:buClr>
        <a:buSzPct val="100000"/>
        <a:buFont typeface="Wingdings" panose="05000000000000000000" pitchFamily="2" charset="2"/>
        <a:buChar char="l"/>
        <a:defRPr sz="2400" kern="1200" baseline="0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000220150908B15PPIC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66155" y="-85090"/>
            <a:ext cx="3048000" cy="304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8857" y="1423918"/>
            <a:ext cx="91528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Unit 4</a:t>
            </a:r>
            <a:endParaRPr lang="en-US" altLang="zh-CN" sz="4400" b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I used to be afraid of the dark.</a:t>
            </a:r>
            <a:endParaRPr lang="en-US" altLang="zh-CN" sz="4400" b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Section A  (第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课时)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579291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4005" y="1427480"/>
            <a:ext cx="7291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charset="0"/>
                <a:sym typeface="+mn-ea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3560" y="2265045"/>
            <a:ext cx="8067675" cy="393192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1. She used to be shy, but now she's not shy ________.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3. She didn't use to be ________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in school, but now she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 gets lots of attention.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4. She used to _________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with friends, but it is almost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 impossible now.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5. She didn't use to ______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 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how she appears to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others, but now she does.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56325" y="237236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anymore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602990" y="2923540"/>
            <a:ext cx="12896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popular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04770" y="4018280"/>
            <a:ext cx="14611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hang out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144520" y="5132705"/>
            <a:ext cx="18421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worry about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75765" y="479425"/>
            <a:ext cx="6276340" cy="1210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Read the article again and complete the </a:t>
            </a:r>
          </a:p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sentences about Candy. </a:t>
            </a:r>
          </a:p>
        </p:txBody>
      </p:sp>
      <p:sp>
        <p:nvSpPr>
          <p:cNvPr id="213" name=" 213"/>
          <p:cNvSpPr/>
          <p:nvPr/>
        </p:nvSpPr>
        <p:spPr>
          <a:xfrm>
            <a:off x="878205" y="746125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3b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9770" y="2882265"/>
            <a:ext cx="8029575" cy="223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6255" y="2753360"/>
            <a:ext cx="7939405" cy="2245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Interviewer: Candy, how has your life changed?</a:t>
            </a:r>
          </a:p>
          <a:p>
            <a:pPr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Candy: I used to be shy, but now I'm not shy anymore.</a:t>
            </a:r>
          </a:p>
          <a:p>
            <a:pPr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Interviewer: How was your life different after you </a:t>
            </a:r>
          </a:p>
          <a:p>
            <a:pPr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               become famous?</a:t>
            </a:r>
          </a:p>
          <a:p>
            <a:pPr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Candy: ...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75765" y="479425"/>
            <a:ext cx="729996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Suppose you are the interviewer and your partner is Candy. Ask and answer questions.</a:t>
            </a:r>
          </a:p>
        </p:txBody>
      </p:sp>
      <p:sp>
        <p:nvSpPr>
          <p:cNvPr id="213" name=" 213"/>
          <p:cNvSpPr/>
          <p:nvPr/>
        </p:nvSpPr>
        <p:spPr>
          <a:xfrm>
            <a:off x="878205" y="746125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3c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1775" y="1040130"/>
            <a:ext cx="877887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1.Candy told me that she used to be really shy and </a:t>
            </a:r>
            <a:r>
              <a:rPr lang="zh-CN" altLang="en-US" sz="2400" b="1" i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took up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singing to </a:t>
            </a:r>
            <a:r>
              <a:rPr lang="zh-CN" altLang="en-US" sz="2400" b="1" i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deal with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her shyness. </a:t>
            </a: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坎迪告诉我她过去非常害羞，于是开始唱歌来对付她的羞怯。（教材第27页）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2100" y="2555875"/>
            <a:ext cx="81743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 dirty="0">
                <a:solidFill>
                  <a:schemeClr val="accent5"/>
                </a:solidFill>
                <a:latin typeface="Times New Roman" panose="02020603050405020304" charset="0"/>
                <a:sym typeface="+mn-ea"/>
              </a:rPr>
              <a:t>take up </a:t>
            </a:r>
            <a:r>
              <a:rPr sz="2400" dirty="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意为“</a:t>
            </a:r>
            <a:r>
              <a:rPr sz="2400" dirty="0" err="1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开始做</a:t>
            </a:r>
            <a:r>
              <a:rPr sz="2400" dirty="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”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，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通常指开始某项工作、某个爱好等。尤其指做以前从未做过的事或作为消遣的事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accent5"/>
                </a:solidFill>
                <a:latin typeface="Times New Roman" panose="02020603050405020304" charset="0"/>
                <a:sym typeface="+mn-ea"/>
              </a:rPr>
              <a:t>take up doing </a:t>
            </a:r>
            <a:r>
              <a:rPr sz="2400" dirty="0" err="1">
                <a:solidFill>
                  <a:schemeClr val="accent5"/>
                </a:solidFill>
                <a:latin typeface="Times New Roman" panose="02020603050405020304" charset="0"/>
                <a:sym typeface="+mn-ea"/>
              </a:rPr>
              <a:t>sth.意为“开始做某事</a:t>
            </a:r>
            <a:r>
              <a:rPr sz="2400" dirty="0">
                <a:solidFill>
                  <a:schemeClr val="accent5"/>
                </a:solidFill>
                <a:latin typeface="Times New Roman" panose="02020603050405020304" charset="0"/>
                <a:sym typeface="+mn-ea"/>
              </a:rPr>
              <a:t>”。</a:t>
            </a:r>
          </a:p>
          <a:p>
            <a:pPr>
              <a:lnSpc>
                <a:spcPct val="150000"/>
              </a:lnSpc>
            </a:pPr>
            <a:r>
              <a:rPr sz="2400" dirty="0">
                <a:latin typeface="Times New Roman" panose="02020603050405020304" charset="0"/>
                <a:sym typeface="+mn-ea"/>
              </a:rPr>
              <a:t>    </a:t>
            </a:r>
            <a:r>
              <a:rPr lang="en-US" sz="2400" dirty="0" err="1">
                <a:latin typeface="Times New Roman" panose="02020603050405020304" charset="0"/>
                <a:sym typeface="+mn-ea"/>
              </a:rPr>
              <a:t>e.g.: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He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is going to take up a hobby like painting.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My father took up learning English at the age of forty.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accent5"/>
                </a:solidFill>
                <a:latin typeface="Times New Roman" panose="02020603050405020304" charset="0"/>
                <a:sym typeface="+mn-ea"/>
              </a:rPr>
              <a:t>deal with </a:t>
            </a:r>
            <a:r>
              <a:rPr sz="2400" dirty="0" err="1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意为“对付；应付</a:t>
            </a:r>
            <a:r>
              <a:rPr sz="2400" dirty="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”。</a:t>
            </a:r>
          </a:p>
          <a:p>
            <a:pPr>
              <a:lnSpc>
                <a:spcPct val="150000"/>
              </a:lnSpc>
            </a:pPr>
            <a:r>
              <a:rPr sz="2400" dirty="0">
                <a:latin typeface="Times New Roman" panose="02020603050405020304" charset="0"/>
                <a:sym typeface="+mn-ea"/>
              </a:rPr>
              <a:t>  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sym typeface="+mn-ea"/>
              </a:rPr>
              <a:t>e.g.: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He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has learn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ed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to deal with all kinds of difficulties.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09433" y="102235"/>
            <a:ext cx="56229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</a:rPr>
              <a:t>Language Points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3390" y="1755140"/>
            <a:ext cx="8484664" cy="4523105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①deal with 与 do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with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二者都可以用来表示“处理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”，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deal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侧重于方式、方法，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do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侧重于对象。在特殊疑问句中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deal with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与how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连用，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do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with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则与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what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连用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don’t know how they deal with the problem.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 =I don’t know what they do with the problem.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②deal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with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还有一个需要注意的地方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：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在动词不定式短语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to deal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with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中，必须带宾语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don’t know how to deal with it.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6745" y="741680"/>
            <a:ext cx="4738370" cy="56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60"/>
              </a:lnSpc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辨析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：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deal with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与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 do with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54075" y="610235"/>
            <a:ext cx="743648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2. I always have to </a:t>
            </a:r>
            <a:r>
              <a:rPr lang="zh-CN" altLang="en-US" sz="2400" b="1" i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worry about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how I appear to </a:t>
            </a:r>
          </a:p>
          <a:p>
            <a:pPr>
              <a:lnSpc>
                <a:spcPts val="33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others,and I have to be very careful about what </a:t>
            </a:r>
          </a:p>
          <a:p>
            <a:pPr>
              <a:lnSpc>
                <a:spcPts val="33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I say or do.  </a:t>
            </a: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我总是不得不为怎样出现在别人面前而担忧，</a:t>
            </a:r>
          </a:p>
          <a:p>
            <a:pPr>
              <a:lnSpc>
                <a:spcPts val="33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并且我必须注意我说的话和所做的事。（教材第27页）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9430" y="2393950"/>
            <a:ext cx="84251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charset="0"/>
                <a:sym typeface="+mn-ea"/>
              </a:rPr>
              <a:t>worry about </a:t>
            </a: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意为“为……担心，为……担忧，为……烦恼”。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charset="0"/>
                <a:sym typeface="+mn-ea"/>
              </a:rPr>
              <a:t>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She always worries about some little things.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 Don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’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 worry about your son and he is well.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【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拓展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】worry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的过去分词可转化为形容词使用，构成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           be worrie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d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about，相当于worry about。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Mothers are always worrie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d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about their children.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=Mothers always worry about their children.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8910" y="952500"/>
            <a:ext cx="88061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3. </a:t>
            </a:r>
            <a:r>
              <a:rPr lang="zh-CN" altLang="en-US" sz="2800" b="1" i="1" u="sng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Hanging out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with friends is almost impossible for me now because there are always </a:t>
            </a:r>
            <a:r>
              <a:rPr lang="zh-CN" altLang="en-US" sz="2800" b="1" i="1" u="sng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guards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around me.</a:t>
            </a: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现在对于我来说和朋友们一起闲逛几乎是不可能的，因为在我的周围总是有警卫。（教材第27页）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4825" y="2520950"/>
            <a:ext cx="835977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charset="0"/>
                <a:sym typeface="+mn-ea"/>
              </a:rPr>
              <a:t>①</a:t>
            </a:r>
            <a:r>
              <a:rPr lang="zh-CN" altLang="en-US" sz="2400" dirty="0">
                <a:latin typeface="Times New Roman" panose="02020603050405020304" charset="0"/>
                <a:sym typeface="+mn-ea"/>
              </a:rPr>
              <a:t> </a:t>
            </a: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charset="0"/>
                <a:sym typeface="+mn-ea"/>
              </a:rPr>
              <a:t>hang out</a:t>
            </a: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意为“闲逛；闲荡”。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Times New Roman" panose="02020603050405020304" charset="0"/>
                <a:sym typeface="+mn-ea"/>
              </a:rPr>
              <a:t>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Where does he hang out these days?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charset="0"/>
                <a:sym typeface="+mn-ea"/>
              </a:rPr>
              <a:t>② guard</a:t>
            </a: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此处用作可数名词，意为“守卫，警卫”。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Times New Roman" panose="02020603050405020304" charset="0"/>
                <a:sym typeface="+mn-ea"/>
              </a:rPr>
              <a:t>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The camp guards changed every night.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【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拓展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】guard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还可以用作动词，意为“防卫；警卫；看守”。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The dog guarded the house.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160" y="351790"/>
            <a:ext cx="8806180" cy="180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</a:endParaRPr>
          </a:p>
          <a:p>
            <a:pPr>
              <a:lnSpc>
                <a:spcPts val="3500"/>
              </a:lnSpc>
            </a:pP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4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. . . .you have to </a:t>
            </a:r>
            <a:r>
              <a:rPr lang="zh-CN" altLang="en-US" sz="2800" b="1" i="1" u="sng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be prepared to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zh-CN" altLang="en-US" sz="2800" b="1" i="1" u="sng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give up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your </a:t>
            </a:r>
          </a:p>
          <a:p>
            <a:pPr>
              <a:lnSpc>
                <a:spcPts val="3500"/>
              </a:lnSpc>
            </a:pP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normal life. 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……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你必须准备好放弃你的正常生活。（教材第27页）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2265" y="2037080"/>
            <a:ext cx="8766810" cy="436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sym typeface="+mn-ea"/>
              </a:rPr>
              <a:t>be prepared to do sth.</a:t>
            </a: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 意为“准备好做某事，愿意做某事”。</a:t>
            </a:r>
          </a:p>
          <a:p>
            <a:pPr>
              <a:lnSpc>
                <a:spcPts val="3700"/>
              </a:lnSpc>
            </a:pPr>
            <a:r>
              <a:rPr lang="zh-CN" altLang="en-US" sz="2400">
                <a:latin typeface="Times New Roman" panose="02020603050405020304" charset="0"/>
                <a:sym typeface="+mn-ea"/>
              </a:rPr>
              <a:t>   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I am prepared to take the exam.</a:t>
            </a:r>
          </a:p>
          <a:p>
            <a:pPr>
              <a:lnSpc>
                <a:spcPts val="37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【拓展】be prepared 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for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意为“为……做好准备”。</a:t>
            </a:r>
          </a:p>
          <a:p>
            <a:pPr>
              <a:lnSpc>
                <a:spcPts val="3700"/>
              </a:lnSpc>
            </a:pP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sym typeface="+mn-ea"/>
              </a:rPr>
              <a:t>give up</a:t>
            </a: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意为“放弃”</a:t>
            </a:r>
            <a:r>
              <a:rPr lang="en-US" altLang="zh-CN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,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其后可接名词、代词或动词-ing形式作宾语。give up是动副型短语，后接代词作宾语时，应将代词放在give 和 up之间。</a:t>
            </a:r>
          </a:p>
          <a:p>
            <a:pPr>
              <a:lnSpc>
                <a:spcPts val="37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 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We should never give up hope.</a:t>
            </a:r>
          </a:p>
          <a:p>
            <a:pPr>
              <a:lnSpc>
                <a:spcPts val="37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  English is very important. Don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’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 give it up.</a:t>
            </a:r>
          </a:p>
          <a:p>
            <a:pPr>
              <a:lnSpc>
                <a:spcPts val="37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  I will never give up doing sports because I hope I will be healthier.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5015" y="1030605"/>
            <a:ext cx="8173720" cy="537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一、根据首字母提示补全单词。</a:t>
            </a:r>
          </a:p>
          <a:p>
            <a:pPr>
              <a:lnSpc>
                <a:spcPts val="45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1. The boy d____ to talk back (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顶嘴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) in class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.</a:t>
            </a:r>
          </a:p>
          <a:p>
            <a:pPr>
              <a:lnSpc>
                <a:spcPts val="45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he teacher is very angry.</a:t>
            </a:r>
          </a:p>
          <a:p>
            <a:pPr>
              <a:lnSpc>
                <a:spcPts val="45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2. The young man isn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 a boss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. H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e is only a g_____.</a:t>
            </a:r>
          </a:p>
          <a:p>
            <a:pPr>
              <a:lnSpc>
                <a:spcPts val="45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Look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!H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e is standing at the gate.</a:t>
            </a:r>
          </a:p>
          <a:p>
            <a:pPr>
              <a:lnSpc>
                <a:spcPts val="45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3. Can you imagine how difficult the road to s_____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 is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?</a:t>
            </a:r>
          </a:p>
          <a:p>
            <a:pPr>
              <a:lnSpc>
                <a:spcPts val="45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So you must work hard to succeed.</a:t>
            </a:r>
          </a:p>
          <a:p>
            <a:pPr>
              <a:lnSpc>
                <a:spcPts val="45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4. If you are p_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 to give up your good job,</a:t>
            </a:r>
          </a:p>
          <a:p>
            <a:pPr>
              <a:lnSpc>
                <a:spcPts val="45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you can go with me.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13305" y="1787525"/>
            <a:ext cx="11372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ares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96965" y="2962910"/>
            <a:ext cx="80264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uard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08420" y="4112895"/>
            <a:ext cx="11976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uccess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72690" y="5269230"/>
            <a:ext cx="12890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repared</a:t>
            </a:r>
          </a:p>
        </p:txBody>
      </p:sp>
      <p:sp>
        <p:nvSpPr>
          <p:cNvPr id="6" name="矩形 5"/>
          <p:cNvSpPr/>
          <p:nvPr/>
        </p:nvSpPr>
        <p:spPr>
          <a:xfrm>
            <a:off x="3012123" y="158115"/>
            <a:ext cx="346519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</a:rPr>
              <a:t>Exercise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4315" y="520065"/>
            <a:ext cx="8884285" cy="632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二、选择方框中的短语，用其正确形式填空。</a:t>
            </a:r>
          </a:p>
          <a:p>
            <a:pPr>
              <a:lnSpc>
                <a:spcPts val="55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take up    think about    hang out    deal with    not ... anymore</a:t>
            </a:r>
          </a:p>
          <a:p>
            <a:pPr>
              <a:lnSpc>
                <a:spcPts val="47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1. Mo Yan 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 writing for many years. </a:t>
            </a:r>
          </a:p>
          <a:p>
            <a:pPr>
              <a:lnSpc>
                <a:spcPts val="47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He is very famous in the field.</a:t>
            </a:r>
          </a:p>
          <a:p>
            <a:pPr>
              <a:lnSpc>
                <a:spcPts val="47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2. Maybe nobody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 in the city because the city is </a:t>
            </a:r>
          </a:p>
          <a:p>
            <a:pPr>
              <a:lnSpc>
                <a:spcPts val="47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polluted badly.</a:t>
            </a:r>
          </a:p>
          <a:p>
            <a:pPr>
              <a:lnSpc>
                <a:spcPts val="47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3. He will ______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the problem by himself.</a:t>
            </a:r>
          </a:p>
          <a:p>
            <a:pPr>
              <a:lnSpc>
                <a:spcPts val="47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4. The monkey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appear to us ____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.</a:t>
            </a:r>
          </a:p>
          <a:p>
            <a:pPr>
              <a:lnSpc>
                <a:spcPts val="47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5. I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m ______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 giving up my good life and will have </a:t>
            </a:r>
          </a:p>
          <a:p>
            <a:pPr>
              <a:lnSpc>
                <a:spcPts val="47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a hard life.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362585" y="1453515"/>
            <a:ext cx="7963535" cy="553085"/>
          </a:xfrm>
          <a:prstGeom prst="round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98980" y="2068830"/>
            <a:ext cx="142113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takes up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11985" y="4478655"/>
            <a:ext cx="147447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deal with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07025" y="5027295"/>
            <a:ext cx="13690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+mj-ea"/>
                <a:sym typeface="+mn-ea"/>
              </a:rPr>
              <a:t>anymore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34135" y="5653405"/>
            <a:ext cx="214566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think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ing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about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797175" y="3265805"/>
            <a:ext cx="15271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hangs out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22245" y="5071110"/>
            <a:ext cx="13690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ea typeface="+mj-ea"/>
                <a:sym typeface="+mn-ea"/>
              </a:rPr>
              <a:t>didn't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1" grpId="1"/>
      <p:bldP spid="22" grpId="0"/>
      <p:bldP spid="23" grpId="0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5" y="2605405"/>
            <a:ext cx="83978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</a:rPr>
              <a:t>1.Learn the new words and expressions by heart.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</a:rPr>
              <a:t>2.Retell the story according to key words.</a:t>
            </a:r>
          </a:p>
        </p:txBody>
      </p:sp>
      <p:sp>
        <p:nvSpPr>
          <p:cNvPr id="6" name="矩形 5"/>
          <p:cNvSpPr/>
          <p:nvPr/>
        </p:nvSpPr>
        <p:spPr>
          <a:xfrm>
            <a:off x="2109788" y="1215390"/>
            <a:ext cx="45510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397421" y="1845699"/>
            <a:ext cx="4478612" cy="316611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28650" y="2323465"/>
            <a:ext cx="3195955" cy="1957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pPr marL="0" indent="0">
              <a:buNone/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1.What was your life like in the past? And now?</a:t>
            </a:r>
          </a:p>
          <a:p>
            <a:pPr marL="0" indent="0">
              <a:buNone/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2.How did your life change?</a:t>
            </a: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1141095" y="266065"/>
            <a:ext cx="2870200" cy="1010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32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</a:rPr>
              <a:t>Warming up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05990" y="2509520"/>
            <a:ext cx="47320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541951" y="1895864"/>
            <a:ext cx="4478612" cy="30657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4460" y="1727835"/>
            <a:ext cx="2528570" cy="3950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005" y="1757045"/>
            <a:ext cx="3369945" cy="3830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855" y="1564005"/>
            <a:ext cx="3337560" cy="4605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615" y="1907540"/>
            <a:ext cx="3739515" cy="42424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695450" y="3563620"/>
            <a:ext cx="5778500" cy="20300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>
              <a:latin typeface="Times New Roman" panose="02020603050405020304" charset="0"/>
            </a:endParaRPr>
          </a:p>
          <a:p>
            <a:endParaRPr lang="zh-CN" altLang="en-US">
              <a:latin typeface="Times New Roman" panose="02020603050405020304" charset="0"/>
            </a:endParaRPr>
          </a:p>
          <a:p>
            <a:endParaRPr lang="zh-CN" altLang="en-US">
              <a:latin typeface="Times New Roman" panose="02020603050405020304" charset="0"/>
            </a:endParaRPr>
          </a:p>
          <a:p>
            <a:endParaRPr lang="zh-CN" altLang="en-US">
              <a:latin typeface="Times New Roman" panose="02020603050405020304" charset="0"/>
            </a:endParaRPr>
          </a:p>
          <a:p>
            <a:endParaRPr lang="zh-CN" altLang="en-US">
              <a:latin typeface="Times New Roman" panose="02020603050405020304" charset="0"/>
            </a:endParaRPr>
          </a:p>
          <a:p>
            <a:endParaRPr lang="zh-CN" altLang="en-US">
              <a:latin typeface="Times New Roman" panose="02020603050405020304" charset="0"/>
            </a:endParaRPr>
          </a:p>
          <a:p>
            <a:endParaRPr lang="zh-CN" altLang="en-US">
              <a:latin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36700" y="3442970"/>
            <a:ext cx="5751830" cy="2030095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____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how Candy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 life has changed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____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Candy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 advice to young people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____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Candy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 background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50085" y="3604260"/>
            <a:ext cx="4343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62785" y="4251960"/>
            <a:ext cx="4343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62785" y="4912360"/>
            <a:ext cx="4343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75740" y="586105"/>
            <a:ext cx="7707630" cy="1210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Read the article and identify the paragraphs </a:t>
            </a:r>
            <a:b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</a:b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[1-3]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in which the following information appears. </a:t>
            </a:r>
          </a:p>
        </p:txBody>
      </p:sp>
      <p:sp>
        <p:nvSpPr>
          <p:cNvPr id="12" name=" 213"/>
          <p:cNvSpPr/>
          <p:nvPr/>
        </p:nvSpPr>
        <p:spPr>
          <a:xfrm>
            <a:off x="758190" y="746125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3a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74650" y="1922780"/>
            <a:ext cx="8365490" cy="39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1 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For this month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 </a:t>
            </a:r>
            <a:r>
              <a:rPr lang="zh-CN" altLang="en-US" sz="2400" i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Young World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magazine, I interviewed </a:t>
            </a:r>
          </a:p>
          <a:p>
            <a:pPr algn="l">
              <a:lnSpc>
                <a:spcPts val="50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19-year-old Asian pop star Candy Wang. Candy told me that</a:t>
            </a:r>
          </a:p>
          <a:p>
            <a:pPr algn="l">
              <a:lnSpc>
                <a:spcPts val="50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she used to be really shy and took up singing to deal with</a:t>
            </a:r>
          </a:p>
          <a:p>
            <a:pPr algn="l">
              <a:lnSpc>
                <a:spcPts val="50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her shyness. As she got better, she dared to sing in front of </a:t>
            </a:r>
          </a:p>
          <a:p>
            <a:pPr algn="l">
              <a:lnSpc>
                <a:spcPts val="50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her class, and then for the 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w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hole school. Now she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 not shy </a:t>
            </a:r>
          </a:p>
          <a:p>
            <a:pPr algn="l">
              <a:lnSpc>
                <a:spcPts val="50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anymore and loves singing in front of 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c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rowds.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57935" y="941705"/>
            <a:ext cx="561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From Shy Girl to Pop Star</a:t>
            </a:r>
            <a:r>
              <a:rPr lang="zh-CN" altLang="en-US" b="1">
                <a:latin typeface="Times New Roman" panose="02020603050405020304" charset="0"/>
                <a:sym typeface="+mn-ea"/>
              </a:rPr>
              <a:t> </a:t>
            </a:r>
            <a:endParaRPr lang="zh-CN" altLang="en-US" b="1">
              <a:latin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6580" y="559435"/>
            <a:ext cx="8169275" cy="5964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</a:pP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  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 asked Candy how life was different after she </a:t>
            </a:r>
          </a:p>
          <a:p>
            <a:pPr>
              <a:lnSpc>
                <a:spcPts val="45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became famous. She explained that there are </a:t>
            </a:r>
          </a:p>
          <a:p>
            <a:pPr>
              <a:lnSpc>
                <a:spcPts val="45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many good things, like being able to travel and meet new</a:t>
            </a:r>
          </a:p>
          <a:p>
            <a:pPr>
              <a:lnSpc>
                <a:spcPts val="45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people all the time. 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"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 didn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 use to be popular in school, but </a:t>
            </a:r>
          </a:p>
          <a:p>
            <a:pPr>
              <a:lnSpc>
                <a:spcPts val="45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now I get tons of attention everywhere I go.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"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However, too </a:t>
            </a:r>
          </a:p>
          <a:p>
            <a:pPr>
              <a:lnSpc>
                <a:spcPts val="45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much attention can also be a bad thing. 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"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 always have to</a:t>
            </a:r>
          </a:p>
          <a:p>
            <a:pPr>
              <a:lnSpc>
                <a:spcPts val="45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worry about how I appear to others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,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and I have to be very </a:t>
            </a:r>
          </a:p>
          <a:p>
            <a:pPr>
              <a:lnSpc>
                <a:spcPts val="45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careful about what I say or do. And I don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 have much private </a:t>
            </a:r>
          </a:p>
          <a:p>
            <a:pPr>
              <a:lnSpc>
                <a:spcPts val="45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time anymore. Hanging out with friends is almost impossible</a:t>
            </a:r>
          </a:p>
          <a:p>
            <a:pPr>
              <a:lnSpc>
                <a:spcPts val="458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for me now because there are always guards around me.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6205" y="818515"/>
            <a:ext cx="8911590" cy="5220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3  What does Candy have to say to all those </a:t>
            </a:r>
          </a:p>
          <a:p>
            <a:pPr>
              <a:lnSpc>
                <a:spcPts val="5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young people who want to become famous? </a:t>
            </a:r>
          </a:p>
          <a:p>
            <a:pPr>
              <a:lnSpc>
                <a:spcPts val="5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"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Well,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"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she begins slowly, 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"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you have to be </a:t>
            </a:r>
          </a:p>
          <a:p>
            <a:pPr>
              <a:lnSpc>
                <a:spcPts val="5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prepared to give up your normal life. You can </a:t>
            </a:r>
          </a:p>
          <a:p>
            <a:pPr>
              <a:lnSpc>
                <a:spcPts val="5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never imagine how difficult the road to success</a:t>
            </a:r>
          </a:p>
          <a:p>
            <a:pPr>
              <a:lnSpc>
                <a:spcPts val="5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is. Many times I thought about giving up, but I fought on. </a:t>
            </a:r>
          </a:p>
          <a:p>
            <a:pPr>
              <a:lnSpc>
                <a:spcPts val="5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You really require a lot of talent and hard work to succeed.</a:t>
            </a:r>
          </a:p>
          <a:p>
            <a:pPr>
              <a:lnSpc>
                <a:spcPts val="5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  Only a very small number of people make it to the top.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"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635" y="1555115"/>
            <a:ext cx="2133600" cy="2524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  <p:tag name="KSO_WM_TAG_VERSION" val="1.0"/>
  <p:tag name="KSO_WM_SLIDE_ID" val="custom170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50*57"/>
  <p:tag name="KSO_WM_SLIDE_SIZE" val="621*4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70"/>
  <p:tag name="KSO_WM_UNIT_TYPE" val="d"/>
  <p:tag name="KSO_WM_UNIT_INDEX" val="1"/>
  <p:tag name="KSO_WM_UNIT_ID" val="custom170_4*d*1"/>
  <p:tag name="KSO_WM_UNIT_CLEAR" val="0"/>
  <p:tag name="KSO_WM_UNIT_LAYERLEVEL" val="1"/>
  <p:tag name="KSO_WM_UNIT_VALUE" val="1493*1243"/>
  <p:tag name="KSO_WM_UNIT_HIGHLIGHT" val="0"/>
  <p:tag name="KSO_WM_UNIT_COMPATIBL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70"/>
  <p:tag name="KSO_WM_UNIT_TYPE" val="f"/>
  <p:tag name="KSO_WM_UNIT_INDEX" val="1"/>
  <p:tag name="KSO_WM_UNIT_ID" val="custom170_4*f*1"/>
  <p:tag name="KSO_WM_UNIT_CLEAR" val="1"/>
  <p:tag name="KSO_WM_UNIT_LAYERLEVEL" val="1"/>
  <p:tag name="KSO_WM_UNIT_VALUE" val="132"/>
  <p:tag name="KSO_WM_UNIT_HIGHLIGHT" val="0"/>
  <p:tag name="KSO_WM_UNIT_COMPATIBLE" val="0"/>
  <p:tag name="KSO_WM_UNIT_PRESET_TEXT_INDEX" val="5"/>
  <p:tag name="KSO_WM_UNIT_PRESET_TEXT_LEN" val="2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  <p:tag name="KSO_WM_TAG_VERSION" val="1.0"/>
  <p:tag name="KSO_WM_SLIDE_ID" val="custom170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50*57"/>
  <p:tag name="KSO_WM_SLIDE_SIZE" val="621*4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70"/>
  <p:tag name="KSO_WM_UNIT_TYPE" val="d"/>
  <p:tag name="KSO_WM_UNIT_INDEX" val="1"/>
  <p:tag name="KSO_WM_UNIT_ID" val="custom170_4*d*1"/>
  <p:tag name="KSO_WM_UNIT_CLEAR" val="0"/>
  <p:tag name="KSO_WM_UNIT_LAYERLEVEL" val="1"/>
  <p:tag name="KSO_WM_UNIT_VALUE" val="1493*1243"/>
  <p:tag name="KSO_WM_UNIT_HIGHLIGHT" val="0"/>
  <p:tag name="KSO_WM_UNIT_COMPATIBL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heme/theme1.xml><?xml version="1.0" encoding="utf-8"?>
<a:theme xmlns:a="http://schemas.openxmlformats.org/drawingml/2006/main" name="WWW.2PPT.COM">
  <a:themeElements>
    <a:clrScheme name="自定义 153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FC000"/>
      </a:accent1>
      <a:accent2>
        <a:srgbClr val="F2800E"/>
      </a:accent2>
      <a:accent3>
        <a:srgbClr val="B06058"/>
      </a:accent3>
      <a:accent4>
        <a:srgbClr val="BB71A1"/>
      </a:accent4>
      <a:accent5>
        <a:srgbClr val="00B0F0"/>
      </a:accent5>
      <a:accent6>
        <a:srgbClr val="879169"/>
      </a:accent6>
      <a:hlink>
        <a:srgbClr val="3F6AC1"/>
      </a:hlink>
      <a:folHlink>
        <a:srgbClr val="D850B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Microsoft Office PowerPoint</Application>
  <PresentationFormat>全屏显示(4:3)</PresentationFormat>
  <Paragraphs>146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2016-03-20T02:41:00Z</dcterms:created>
  <dcterms:modified xsi:type="dcterms:W3CDTF">2023-01-16T18:42:39Z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363104FAAFC641B9B95BA30317A2A7C8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