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9" r:id="rId2"/>
    <p:sldId id="1051" r:id="rId3"/>
    <p:sldId id="1086" r:id="rId4"/>
    <p:sldId id="1071" r:id="rId5"/>
    <p:sldId id="288" r:id="rId6"/>
    <p:sldId id="296" r:id="rId7"/>
    <p:sldId id="1075" r:id="rId8"/>
    <p:sldId id="1102" r:id="rId9"/>
    <p:sldId id="1103" r:id="rId10"/>
    <p:sldId id="1055" r:id="rId11"/>
    <p:sldId id="1072" r:id="rId12"/>
    <p:sldId id="1104" r:id="rId13"/>
    <p:sldId id="1073" r:id="rId14"/>
    <p:sldId id="1069" r:id="rId15"/>
    <p:sldId id="1076" r:id="rId16"/>
    <p:sldId id="1062" r:id="rId17"/>
    <p:sldId id="293" r:id="rId18"/>
    <p:sldId id="1042" r:id="rId19"/>
    <p:sldId id="1061" r:id="rId20"/>
  </p:sldIdLst>
  <p:sldSz cx="9144000" cy="5143500" type="screen16x9"/>
  <p:notesSz cx="6858000" cy="9144000"/>
  <p:defaultTextStyle>
    <a:defPPr>
      <a:defRPr lang="zh-CN"/>
    </a:defPPr>
    <a:lvl1pPr marL="0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08305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816610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224280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632585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040890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449195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856865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265170" algn="l" defTabSz="81597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10B39-2989-4D76-B8ED-5C153921D2A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103C5-3B07-4150-B413-EF5E58D794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 anchor="ctr"/>
          <a:lstStyle/>
          <a:p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4213"/>
            <a:ext cx="6096000" cy="3429000"/>
          </a:xfrm>
        </p:spPr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C7F29B-A6AE-4902-99B5-1DFEF6DD56C6}" type="slidenum">
              <a:rPr lang="en-US" altLang="zh-CN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82D971-D4F3-4BDE-9C10-8F8A30CA7E43}" type="slidenum">
              <a:rPr lang="en-US" altLang="zh-CN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7303A55-4FF9-497E-8322-168F00758EC0}" type="slidenum">
              <a:rPr lang="en-US" altLang="zh-CN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4" y="1597821"/>
            <a:ext cx="7772401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180013" y="117875"/>
            <a:ext cx="1606550" cy="250745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57188" y="117875"/>
            <a:ext cx="4670426" cy="250745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171450"/>
            <a:ext cx="854075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200153"/>
            <a:ext cx="4000500" cy="337423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200150"/>
            <a:ext cx="4000500" cy="16299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2500" y="2944418"/>
            <a:ext cx="4000500" cy="1629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0CD77-0DBF-4831-9F95-D51033B2BB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171450"/>
            <a:ext cx="854075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4000500" cy="337423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200150"/>
            <a:ext cx="4000500" cy="16299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2500" y="2944418"/>
            <a:ext cx="4000500" cy="1629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9777D-033F-490C-8EDC-DB224D0F1A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7194" y="685801"/>
            <a:ext cx="3138487" cy="193952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48074" y="685801"/>
            <a:ext cx="3138488" cy="193952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800" b="1"/>
            </a:lvl2pPr>
            <a:lvl3pPr marL="816610" indent="0">
              <a:buNone/>
              <a:defRPr sz="15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5170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800" b="1"/>
            </a:lvl2pPr>
            <a:lvl3pPr marL="816610" indent="0">
              <a:buNone/>
              <a:defRPr sz="15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5170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4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8"/>
            <a:ext cx="3008314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305" indent="0">
              <a:buNone/>
              <a:defRPr sz="1000"/>
            </a:lvl2pPr>
            <a:lvl3pPr marL="816610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3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408305" indent="0">
              <a:buNone/>
              <a:defRPr sz="2500"/>
            </a:lvl2pPr>
            <a:lvl3pPr marL="816610" indent="0">
              <a:buNone/>
              <a:defRPr sz="2200"/>
            </a:lvl3pPr>
            <a:lvl4pPr marL="1224280" indent="0">
              <a:buNone/>
              <a:defRPr sz="1800"/>
            </a:lvl4pPr>
            <a:lvl5pPr marL="1632585" indent="0">
              <a:buNone/>
              <a:defRPr sz="1800"/>
            </a:lvl5pPr>
            <a:lvl6pPr marL="2040890" indent="0">
              <a:buNone/>
              <a:defRPr sz="1800"/>
            </a:lvl6pPr>
            <a:lvl7pPr marL="2449195" indent="0">
              <a:buNone/>
              <a:defRPr sz="1800"/>
            </a:lvl7pPr>
            <a:lvl8pPr marL="2856865" indent="0">
              <a:buNone/>
              <a:defRPr sz="1800"/>
            </a:lvl8pPr>
            <a:lvl9pPr marL="326517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305" indent="0">
              <a:buNone/>
              <a:defRPr sz="1000"/>
            </a:lvl2pPr>
            <a:lvl3pPr marL="816610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81633" tIns="40817" rIns="81633" bIns="4081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81633" tIns="40817" rIns="81633" bIns="4081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33" tIns="40817" rIns="81633" bIns="4081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4DA0-57A1-44C9-940E-C86B0FA036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4" y="4767264"/>
            <a:ext cx="2895601" cy="273844"/>
          </a:xfrm>
          <a:prstGeom prst="rect">
            <a:avLst/>
          </a:prstGeom>
        </p:spPr>
        <p:txBody>
          <a:bodyPr vert="horz" lIns="81633" tIns="40817" rIns="81633" bIns="4081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81633" tIns="40817" rIns="81633" bIns="4081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9A81-D240-48C0-9FB3-38B0E1D3B2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81597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070" indent="-306070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55270" algn="l" defTabSz="815975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4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05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72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030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3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0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10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80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0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95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865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70" algn="l" defTabSz="8159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file:///C:\Users\1V994W2\PycharmProjects\PPT_Background_Generation/pic_temp/1_pic_quater_left_down.png" TargetMode="External"/><Relationship Id="rId18" Type="http://schemas.openxmlformats.org/officeDocument/2006/relationships/image" Target="../media/image29.png"/><Relationship Id="rId3" Type="http://schemas.openxmlformats.org/officeDocument/2006/relationships/tags" Target="../tags/tag5.xml"/><Relationship Id="rId21" Type="http://schemas.openxmlformats.org/officeDocument/2006/relationships/oleObject" Target="../embeddings/oleObject15.bin"/><Relationship Id="rId7" Type="http://schemas.openxmlformats.org/officeDocument/2006/relationships/tags" Target="../tags/tag9.xml"/><Relationship Id="rId12" Type="http://schemas.openxmlformats.org/officeDocument/2006/relationships/image" Target="../media/image24.png"/><Relationship Id="rId17" Type="http://schemas.openxmlformats.org/officeDocument/2006/relationships/image" Target="../media/image28.png"/><Relationship Id="rId2" Type="http://schemas.openxmlformats.org/officeDocument/2006/relationships/tags" Target="../tags/tag4.xml"/><Relationship Id="rId16" Type="http://schemas.openxmlformats.org/officeDocument/2006/relationships/image" Target="../media/image27.png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tags" Target="../tags/tag8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7.xml"/><Relationship Id="rId15" Type="http://schemas.openxmlformats.org/officeDocument/2006/relationships/image" Target="../media/image26.png"/><Relationship Id="rId10" Type="http://schemas.openxmlformats.org/officeDocument/2006/relationships/image" Target="../media/image23.png"/><Relationship Id="rId19" Type="http://schemas.openxmlformats.org/officeDocument/2006/relationships/oleObject" Target="../embeddings/oleObject14.bin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25.jpeg"/><Relationship Id="rId22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45.png"/><Relationship Id="rId5" Type="http://schemas.openxmlformats.org/officeDocument/2006/relationships/image" Target="../media/image35.wmf"/><Relationship Id="rId10" Type="http://schemas.openxmlformats.org/officeDocument/2006/relationships/image" Target="../media/image44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41962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立</a:t>
            </a:r>
            <a:r>
              <a:rPr lang="zh-CN" altLang="en-US" sz="6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方</a:t>
            </a:r>
            <a:r>
              <a:rPr lang="zh-CN" altLang="en-US" sz="6600" b="1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根</a:t>
            </a:r>
            <a:endParaRPr lang="zh-CN" altLang="en-US" sz="6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36096" y="367443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31173" y="881669"/>
          <a:ext cx="809625" cy="39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6" r:id="rId4" imgW="408940" imgH="204470" progId="Equation.DSMT4">
                  <p:embed/>
                </p:oleObj>
              </mc:Choice>
              <mc:Fallback>
                <p:oleObj r:id="rId4" imgW="408940" imgH="20447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173" y="881669"/>
                        <a:ext cx="809625" cy="394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7483158" y="1404859"/>
          <a:ext cx="486966" cy="384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" r:id="rId6" imgW="231140" imgH="179705" progId="Equation.DSMT4">
                  <p:embed/>
                </p:oleObj>
              </mc:Choice>
              <mc:Fallback>
                <p:oleObj r:id="rId6" imgW="231140" imgH="17970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158" y="1404859"/>
                        <a:ext cx="486966" cy="384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7749624" y="3084197"/>
          <a:ext cx="463153" cy="702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" r:id="rId8" imgW="255905" imgH="396240" progId="Equation.DSMT4">
                  <p:embed/>
                </p:oleObj>
              </mc:Choice>
              <mc:Fallback>
                <p:oleObj r:id="rId8" imgW="255905" imgH="396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9624" y="3084197"/>
                        <a:ext cx="463153" cy="702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81660" y="309437"/>
            <a:ext cx="6344841" cy="63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33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练一练： 根据立方根的意义填空</a:t>
            </a:r>
          </a:p>
          <a:p>
            <a:endParaRPr lang="en-US" altLang="zh-CN" sz="1125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3762377" y="2504073"/>
            <a:ext cx="4812536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33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，所以</a:t>
            </a:r>
            <a:r>
              <a:rPr lang="en-US" altLang="zh-CN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-8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的立方根是（       ）</a:t>
            </a:r>
            <a:endParaRPr lang="zh-CN" altLang="en-US" sz="2475" b="1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75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endParaRPr lang="zh-CN" altLang="en-US" sz="1125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3914140" y="1366512"/>
            <a:ext cx="4753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，所以</a:t>
            </a:r>
            <a:r>
              <a:rPr lang="en-US" altLang="zh-CN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0.125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的立方根（</a:t>
            </a:r>
            <a:r>
              <a:rPr lang="zh-CN" altLang="en-US" sz="2400" b="1">
                <a:solidFill>
                  <a:srgbClr val="FF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3012444" y="2000738"/>
            <a:ext cx="520001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，所以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0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的立方根是（     ）</a:t>
            </a:r>
            <a:endParaRPr lang="zh-CN" altLang="en-US" sz="247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3600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2634379" y="854852"/>
            <a:ext cx="42124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，所以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的立方根是 （     ）  </a:t>
            </a:r>
          </a:p>
        </p:txBody>
      </p:sp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3811905" y="3178802"/>
            <a:ext cx="4958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，所以     的立方根是（     ）   </a:t>
            </a:r>
            <a:endParaRPr lang="zh-CN" altLang="en-US" sz="3600" b="1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835347" y="3178177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因为</a:t>
            </a:r>
          </a:p>
        </p:txBody>
      </p:sp>
      <p:sp>
        <p:nvSpPr>
          <p:cNvPr id="4111" name="Rectangle 12"/>
          <p:cNvSpPr>
            <a:spLocks noChangeArrowheads="1"/>
          </p:cNvSpPr>
          <p:nvPr/>
        </p:nvSpPr>
        <p:spPr bwMode="auto">
          <a:xfrm>
            <a:off x="828825" y="2557748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因为</a:t>
            </a:r>
          </a:p>
        </p:txBody>
      </p:sp>
      <p:sp>
        <p:nvSpPr>
          <p:cNvPr id="4112" name="Rectangle 13"/>
          <p:cNvSpPr>
            <a:spLocks noChangeArrowheads="1"/>
          </p:cNvSpPr>
          <p:nvPr/>
        </p:nvSpPr>
        <p:spPr bwMode="auto">
          <a:xfrm>
            <a:off x="835385" y="200126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因为</a:t>
            </a:r>
          </a:p>
        </p:txBody>
      </p:sp>
      <p:sp>
        <p:nvSpPr>
          <p:cNvPr id="4113" name="Rectangle 14"/>
          <p:cNvSpPr>
            <a:spLocks noChangeArrowheads="1"/>
          </p:cNvSpPr>
          <p:nvPr/>
        </p:nvSpPr>
        <p:spPr bwMode="auto">
          <a:xfrm>
            <a:off x="835386" y="1365248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因为</a:t>
            </a:r>
          </a:p>
        </p:txBody>
      </p:sp>
      <p:sp>
        <p:nvSpPr>
          <p:cNvPr id="4114" name="Rectangle 15"/>
          <p:cNvSpPr>
            <a:spLocks noChangeArrowheads="1"/>
          </p:cNvSpPr>
          <p:nvPr/>
        </p:nvSpPr>
        <p:spPr bwMode="auto">
          <a:xfrm>
            <a:off x="835387" y="85487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因为</a:t>
            </a:r>
          </a:p>
        </p:txBody>
      </p:sp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1143005" y="2292578"/>
            <a:ext cx="184731" cy="26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125"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4101" name="Object 17"/>
          <p:cNvGraphicFramePr>
            <a:graphicFrameLocks noChangeAspect="1"/>
          </p:cNvGraphicFramePr>
          <p:nvPr/>
        </p:nvGraphicFramePr>
        <p:xfrm>
          <a:off x="5124852" y="3110867"/>
          <a:ext cx="569119" cy="64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" r:id="rId10" imgW="345440" imgH="396240" progId="Equation.3">
                  <p:embed/>
                </p:oleObj>
              </mc:Choice>
              <mc:Fallback>
                <p:oleObj r:id="rId10" imgW="345440" imgH="3962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852" y="3110867"/>
                        <a:ext cx="569119" cy="648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6020914" y="881528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33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6700361" y="2001364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楷体" panose="02010609060101010101" charset="-122"/>
                <a:ea typeface="楷体" panose="02010609060101010101" charset="-122"/>
              </a:rPr>
              <a:t>0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7336238" y="2504046"/>
            <a:ext cx="569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3300"/>
                </a:solidFill>
                <a:latin typeface="楷体" panose="02010609060101010101" charset="-122"/>
                <a:ea typeface="楷体" panose="02010609060101010101" charset="-122"/>
              </a:rPr>
              <a:t>-2</a:t>
            </a:r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562736" y="1366522"/>
            <a:ext cx="2720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(      )</a:t>
            </a:r>
            <a:r>
              <a:rPr lang="en-US" altLang="zh-CN" sz="2400" b="1" baseline="3000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=0.125</a:t>
            </a:r>
            <a:endParaRPr lang="en-US" altLang="zh-CN" sz="2400" b="1" baseline="30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120" name="Text Box 22"/>
          <p:cNvSpPr txBox="1">
            <a:spLocks noChangeArrowheads="1"/>
          </p:cNvSpPr>
          <p:nvPr/>
        </p:nvSpPr>
        <p:spPr bwMode="auto">
          <a:xfrm>
            <a:off x="1562659" y="2001522"/>
            <a:ext cx="1999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(       )</a:t>
            </a:r>
            <a:r>
              <a:rPr lang="en-US" altLang="zh-CN" sz="2400" b="1" baseline="3000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=0</a:t>
            </a:r>
          </a:p>
        </p:txBody>
      </p:sp>
      <p:sp>
        <p:nvSpPr>
          <p:cNvPr id="4121" name="Text Box 23"/>
          <p:cNvSpPr txBox="1">
            <a:spLocks noChangeArrowheads="1"/>
          </p:cNvSpPr>
          <p:nvPr/>
        </p:nvSpPr>
        <p:spPr bwMode="auto">
          <a:xfrm>
            <a:off x="1628856" y="2557782"/>
            <a:ext cx="2414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(      )</a:t>
            </a:r>
            <a:r>
              <a:rPr lang="en-US" altLang="zh-CN" sz="2400" b="1" baseline="30000">
                <a:latin typeface="楷体" panose="02010609060101010101" charset="-122"/>
                <a:ea typeface="楷体" panose="02010609060101010101" charset="-122"/>
              </a:rPr>
              <a:t>3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= - 8</a:t>
            </a:r>
          </a:p>
        </p:txBody>
      </p:sp>
      <p:sp>
        <p:nvSpPr>
          <p:cNvPr id="4122" name="Text Box 24"/>
          <p:cNvSpPr txBox="1">
            <a:spLocks noChangeArrowheads="1"/>
          </p:cNvSpPr>
          <p:nvPr/>
        </p:nvSpPr>
        <p:spPr bwMode="auto">
          <a:xfrm>
            <a:off x="1628779" y="3179447"/>
            <a:ext cx="30219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</a:rPr>
              <a:t>(      )</a:t>
            </a:r>
            <a:r>
              <a:rPr lang="en-US" altLang="zh-CN" sz="2400" b="1" baseline="30000" dirty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</a:rPr>
              <a:t>=-</a:t>
            </a:r>
          </a:p>
        </p:txBody>
      </p:sp>
      <p:graphicFrame>
        <p:nvGraphicFramePr>
          <p:cNvPr id="4102" name="Object 25"/>
          <p:cNvGraphicFramePr>
            <a:graphicFrameLocks noGrp="1" noChangeAspect="1"/>
          </p:cNvGraphicFramePr>
          <p:nvPr>
            <p:ph sz="half" idx="2"/>
          </p:nvPr>
        </p:nvGraphicFramePr>
        <p:xfrm>
          <a:off x="3442024" y="3019477"/>
          <a:ext cx="320279" cy="698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0" r:id="rId12" imgW="229235" imgH="394970" progId="Equation.3">
                  <p:embed/>
                </p:oleObj>
              </mc:Choice>
              <mc:Fallback>
                <p:oleObj r:id="rId12" imgW="229235" imgH="39497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024" y="3019477"/>
                        <a:ext cx="320279" cy="698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1945085" y="1365332"/>
            <a:ext cx="864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3300"/>
                </a:solidFill>
                <a:latin typeface="楷体" panose="02010609060101010101" charset="-122"/>
                <a:ea typeface="楷体" panose="02010609060101010101" charset="-122"/>
              </a:rPr>
              <a:t>0.5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2201866" y="2001522"/>
            <a:ext cx="339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楷体" panose="02010609060101010101" charset="-122"/>
                <a:ea typeface="楷体" panose="02010609060101010101" charset="-122"/>
              </a:rPr>
              <a:t>0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2086928" y="2557782"/>
            <a:ext cx="547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3300"/>
                </a:solidFill>
                <a:latin typeface="楷体" panose="02010609060101010101" charset="-122"/>
                <a:ea typeface="楷体" panose="02010609060101010101" charset="-122"/>
              </a:rPr>
              <a:t>-2</a:t>
            </a:r>
          </a:p>
        </p:txBody>
      </p:sp>
      <p:graphicFrame>
        <p:nvGraphicFramePr>
          <p:cNvPr id="85021" name="Object 29"/>
          <p:cNvGraphicFramePr>
            <a:graphicFrameLocks noGrp="1" noChangeAspect="1"/>
          </p:cNvGraphicFramePr>
          <p:nvPr>
            <p:ph sz="half" idx="1"/>
          </p:nvPr>
        </p:nvGraphicFramePr>
        <p:xfrm>
          <a:off x="2091377" y="3019666"/>
          <a:ext cx="448865" cy="69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1" r:id="rId14" imgW="254635" imgH="394970" progId="Equation.3">
                  <p:embed/>
                </p:oleObj>
              </mc:Choice>
              <mc:Fallback>
                <p:oleObj r:id="rId14" imgW="254635" imgH="39497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377" y="3019666"/>
                        <a:ext cx="448865" cy="697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909156" y="4121253"/>
            <a:ext cx="6426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看看正数、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0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、负数的立方根各有什么特点？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5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1" grpId="0" autoUpdateAnimBg="0"/>
      <p:bldP spid="85012" grpId="0" autoUpdateAnimBg="0"/>
      <p:bldP spid="85019" grpId="0" autoUpdateAnimBg="0"/>
      <p:bldP spid="85020" grpId="0" autoUpdateAnimBg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8" y="195486"/>
            <a:ext cx="1378497" cy="85725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重点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1560" y="1635648"/>
            <a:ext cx="907300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★</a:t>
            </a:r>
            <a:r>
              <a:rPr kumimoji="1" lang="zh-CN" altLang="en-US" b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一个数对应一个立方根</a:t>
            </a:r>
            <a:r>
              <a:rPr kumimoji="1" lang="zh-CN" altLang="en-US" b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；</a:t>
            </a:r>
            <a:endParaRPr kumimoji="1" lang="en-US" altLang="zh-CN" b="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b="0" dirty="0">
                <a:latin typeface="楷体" panose="02010609060101010101" charset="-122"/>
                <a:ea typeface="楷体" panose="02010609060101010101" charset="-122"/>
              </a:rPr>
              <a:t>★</a:t>
            </a:r>
            <a:r>
              <a:rPr kumimoji="1" lang="zh-CN" altLang="en-US" b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正数的立方根是正数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b="0" dirty="0">
                <a:latin typeface="楷体" panose="02010609060101010101" charset="-122"/>
                <a:ea typeface="楷体" panose="02010609060101010101" charset="-122"/>
                <a:sym typeface="+mn-ea"/>
              </a:rPr>
              <a:t>★</a:t>
            </a:r>
            <a:r>
              <a:rPr kumimoji="1" lang="zh-CN" altLang="en-US" b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零的立方根是零</a:t>
            </a:r>
            <a:r>
              <a:rPr kumimoji="1" lang="zh-CN" altLang="en-US" b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；</a:t>
            </a:r>
            <a:endParaRPr kumimoji="1" lang="zh-CN" altLang="en-US" b="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b="0" dirty="0">
                <a:latin typeface="楷体" panose="02010609060101010101" charset="-122"/>
                <a:ea typeface="楷体" panose="02010609060101010101" charset="-122"/>
                <a:sym typeface="+mn-ea"/>
              </a:rPr>
              <a:t>★</a:t>
            </a:r>
            <a:r>
              <a:rPr kumimoji="1" lang="zh-CN" altLang="en-US" b="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负数的立方根是负数</a:t>
            </a:r>
            <a:r>
              <a:rPr kumimoji="1" lang="en-US" altLang="zh-CN" b="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.</a:t>
            </a:r>
            <a:endParaRPr kumimoji="1" lang="en-US" altLang="zh-CN" b="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b="0" dirty="0">
                <a:latin typeface="楷体" panose="02010609060101010101" charset="-122"/>
                <a:ea typeface="楷体" panose="02010609060101010101" charset="-122"/>
                <a:sym typeface="+mn-ea"/>
              </a:rPr>
              <a:t>立方根的结果有可能是无理数，也有可能是有理数</a:t>
            </a:r>
            <a:endParaRPr kumimoji="1" lang="en-US" altLang="zh-CN" b="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3568" y="1052736"/>
            <a:ext cx="30243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立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方根的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性质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685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125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7" name="图片 6"/>
          <p:cNvPicPr/>
          <p:nvPr>
            <p:custDataLst>
              <p:tags r:id="rId4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8603933" y="4606120"/>
            <a:ext cx="540068" cy="537380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5"/>
            </p:custDataLst>
          </p:nvPr>
        </p:nvPicPr>
        <p:blipFill>
          <a:blip r:embed="rId12" r:link="rId13" cstate="email"/>
          <a:stretch>
            <a:fillRect/>
          </a:stretch>
        </p:blipFill>
        <p:spPr>
          <a:xfrm>
            <a:off x="0" y="4603435"/>
            <a:ext cx="540068" cy="540068"/>
          </a:xfrm>
          <a:prstGeom prst="rect">
            <a:avLst/>
          </a:prstGeom>
        </p:spPr>
      </p:pic>
      <p:sp>
        <p:nvSpPr>
          <p:cNvPr id="3" name="矩形 2"/>
          <p:cNvSpPr/>
          <p:nvPr>
            <p:custDataLst>
              <p:tags r:id="rId6"/>
            </p:custDataLst>
          </p:nvPr>
        </p:nvSpPr>
        <p:spPr>
          <a:xfrm>
            <a:off x="456303" y="1028700"/>
            <a:ext cx="8230987" cy="3429000"/>
          </a:xfrm>
          <a:prstGeom prst="rect">
            <a:avLst/>
          </a:prstGeom>
          <a:noFill/>
          <a:ln>
            <a:noFill/>
          </a:ln>
          <a:effectLst>
            <a:outerShdw blurRad="127000" dist="38100" dir="5400000" algn="t" rotWithShape="0">
              <a:schemeClr val="tx1">
                <a:lumMod val="95000"/>
                <a:lumOff val="5000"/>
                <a:alpha val="2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5" name="Title 6"/>
          <p:cNvSpPr txBox="1"/>
          <p:nvPr>
            <p:custDataLst>
              <p:tags r:id="rId7"/>
            </p:custDataLst>
          </p:nvPr>
        </p:nvSpPr>
        <p:spPr>
          <a:xfrm>
            <a:off x="502448" y="116100"/>
            <a:ext cx="8230987" cy="4563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54000" tIns="27000" rIns="54000" bIns="2700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zh-CN" altLang="en-US" sz="2700" b="1" spc="150" dirty="0">
                <a:ln w="3175">
                  <a:noFill/>
                  <a:prstDash val="dash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pitchFamily="34" charset="-122"/>
              </a:rPr>
              <a:t>规律总结</a:t>
            </a:r>
          </a:p>
        </p:txBody>
      </p:sp>
      <p:graphicFrame>
        <p:nvGraphicFramePr>
          <p:cNvPr id="17" name="表格 16"/>
          <p:cNvGraphicFramePr/>
          <p:nvPr>
            <p:custDataLst>
              <p:tags r:id="rId8"/>
            </p:custDataLst>
          </p:nvPr>
        </p:nvGraphicFramePr>
        <p:xfrm>
          <a:off x="634365" y="807245"/>
          <a:ext cx="7875270" cy="4765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5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区    别</a:t>
                      </a:r>
                      <a:endParaRPr lang="en-US" altLang="en-US" sz="1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平方根</a:t>
                      </a:r>
                      <a:endParaRPr lang="en-US" altLang="en-US" sz="1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算术平方根</a:t>
                      </a:r>
                      <a:endParaRPr lang="en-US" altLang="en-US" sz="1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立方根</a:t>
                      </a:r>
                      <a:endParaRPr lang="en-US" altLang="en-US" sz="1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①概念不同 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如果一个数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的平方等于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，即</a:t>
                      </a:r>
                      <a:r>
                        <a:rPr lang="en-US" sz="1100" b="0" i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x</a:t>
                      </a:r>
                      <a:r>
                        <a:rPr lang="en-US" sz="1100" b="0" baseline="30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＝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，那么这个数</a:t>
                      </a:r>
                      <a:r>
                        <a:rPr lang="en-US" sz="1100" b="0" i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x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叫做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的平方根.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如果一个</a:t>
                      </a:r>
                      <a:r>
                        <a:rPr lang="en-US" sz="1100" b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正数</a:t>
                      </a:r>
                      <a:r>
                        <a:rPr lang="en-US" sz="1100" b="0" i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x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的平方等于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，即</a:t>
                      </a:r>
                      <a:r>
                        <a:rPr lang="en-US" sz="1100" b="0" i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x</a:t>
                      </a:r>
                      <a:r>
                        <a:rPr lang="en-US" sz="1100" b="0" baseline="30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＝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，那么这个正数</a:t>
                      </a:r>
                      <a:r>
                        <a:rPr lang="en-US" sz="1100" b="0" i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x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叫做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的算术平方根.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如果</a:t>
                      </a:r>
                      <a:r>
                        <a:rPr lang="en-US" sz="1100" b="0" i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x</a:t>
                      </a:r>
                      <a:r>
                        <a:rPr lang="en-US" sz="1100" b="0" baseline="30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＝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，那么</a:t>
                      </a:r>
                      <a:r>
                        <a:rPr lang="en-US" sz="1100" b="0" i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x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叫做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的立方根.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②</a:t>
                      </a:r>
                      <a:r>
                        <a:rPr lang="en-US" sz="1100" b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表示方法不同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±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zh-CN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根指数3不能省略</a:t>
                      </a:r>
                      <a:r>
                        <a:rPr lang="zh-CN" sz="1100" b="0"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③读法不同 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正、负根号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根号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三次根号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或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的立方根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④结果和个数不同 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一个正数的平方根</a:t>
                      </a:r>
                      <a:r>
                        <a:rPr lang="en-US" sz="1100" b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有两个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，一正一负且互为相反数.0的平方根是0，负数没有平方根.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一个正数的算术平方根</a:t>
                      </a:r>
                      <a:r>
                        <a:rPr lang="en-US" sz="1100" b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只有一个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，且一定为正数.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   </a:t>
                      </a:r>
                      <a:r>
                        <a:rPr lang="en-US" sz="1100" b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一个正数有一个正的立方根，一个负数有一个负的立方根，0的立方根是0.</a:t>
                      </a:r>
                      <a:endParaRPr lang="en-US" altLang="en-US" sz="1100" b="0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⑤</a:t>
                      </a:r>
                      <a:r>
                        <a:rPr lang="zh-CN" sz="1100" b="0">
                          <a:latin typeface="楷体" panose="02010609060101010101" charset="-122"/>
                          <a:ea typeface="楷体" panose="02010609060101010101" charset="-122"/>
                        </a:rPr>
                        <a:t>被开方数的取值范围不同</a:t>
                      </a:r>
                      <a:endParaRPr lang="en-US" altLang="en-US" sz="11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是非负数，即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≥0</a:t>
                      </a:r>
                      <a:endParaRPr lang="en-US" altLang="en-US" sz="1100" b="0" i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是非负数，即</a:t>
                      </a: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≥0</a:t>
                      </a:r>
                      <a:endParaRPr lang="en-US" altLang="en-US" sz="1100" b="0" i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可以是任意的数</a:t>
                      </a:r>
                      <a:endParaRPr lang="en-US" altLang="en-US" sz="1100" b="0" i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9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联       系</a:t>
                      </a:r>
                      <a:endParaRPr lang="en-US" altLang="en-US" sz="1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平方根与算术平方根的联系</a:t>
                      </a:r>
                      <a:endParaRPr lang="en-US" altLang="en-US" sz="1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立方根与平方根的联系</a:t>
                      </a:r>
                      <a:endParaRPr lang="en-US" altLang="en-US" sz="1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8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①平方根中包含了算术平方根，也就是说算术平方根是平方根中的一个，即一个正数的平方根有一正一负两个，其中正的那一个就是它的算术平方根.</a:t>
                      </a:r>
                    </a:p>
                    <a:p>
                      <a:pPr indent="0">
                        <a:buNone/>
                      </a:pP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②在平方根±   </a:t>
                      </a:r>
                      <a:r>
                        <a:rPr lang="zh-CN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和算术平方根  中，</a:t>
                      </a:r>
                      <a:r>
                        <a:rPr lang="zh-CN" sz="1200" b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被开方数都是非负数</a:t>
                      </a:r>
                      <a:r>
                        <a:rPr lang="zh-CN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，即</a:t>
                      </a:r>
                      <a:r>
                        <a:rPr lang="en-US" sz="1200" b="0" i="1">
                          <a:latin typeface="Times New Roman" panose="02020603050405020304" pitchFamily="18" charset="0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≥0.正数和0既有平方根，又有算术平方根，负数既没有平方根，也没有算术平方根.</a:t>
                      </a:r>
                    </a:p>
                    <a:p>
                      <a:pPr indent="0">
                        <a:buNone/>
                      </a:pP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③0的平方根和算术平方根都是0.</a:t>
                      </a:r>
                    </a:p>
                    <a:p>
                      <a:pPr indent="0">
                        <a:buNone/>
                      </a:pP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④   </a:t>
                      </a:r>
                      <a:r>
                        <a:rPr lang="zh-CN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</a:t>
                      </a:r>
                      <a:r>
                        <a:rPr lang="zh-CN" sz="1200" b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双重非负性</a:t>
                      </a: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        </a:t>
                      </a:r>
                      <a:r>
                        <a:rPr lang="zh-CN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    </a:t>
                      </a: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). </a:t>
                      </a:r>
                      <a:endParaRPr lang="en-US" altLang="en-US" sz="12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①求平方根与立方根的运算都是开方运算.</a:t>
                      </a:r>
                    </a:p>
                    <a:p>
                      <a:pPr indent="0">
                        <a:buNone/>
                      </a:pPr>
                      <a:r>
                        <a:rPr lang="en-US" sz="12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②开平方与平方互为逆运算，开立方与立方互为逆运算，都是乘方的逆运算.</a:t>
                      </a:r>
                      <a:endParaRPr lang="en-US" altLang="en-US" sz="12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1435" marR="5143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8" name="图片 17"/>
          <p:cNvPicPr/>
          <p:nvPr/>
        </p:nvPicPr>
        <p:blipFill>
          <a:blip r:embed="rId14" cstate="email"/>
          <a:stretch>
            <a:fillRect/>
          </a:stretch>
        </p:blipFill>
        <p:spPr>
          <a:xfrm>
            <a:off x="5438303" y="1370648"/>
            <a:ext cx="17145" cy="171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18"/>
          <p:cNvPicPr/>
          <p:nvPr/>
        </p:nvPicPr>
        <p:blipFill>
          <a:blip r:embed="rId15" cstate="email"/>
          <a:stretch>
            <a:fillRect/>
          </a:stretch>
        </p:blipFill>
        <p:spPr>
          <a:xfrm>
            <a:off x="2766536" y="1551623"/>
            <a:ext cx="182880" cy="17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/>
          <p:cNvPicPr/>
          <p:nvPr/>
        </p:nvPicPr>
        <p:blipFill>
          <a:blip r:embed="rId15" cstate="email"/>
          <a:stretch>
            <a:fillRect/>
          </a:stretch>
        </p:blipFill>
        <p:spPr>
          <a:xfrm>
            <a:off x="4796314" y="1565910"/>
            <a:ext cx="182880" cy="17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图片 20"/>
          <p:cNvPicPr/>
          <p:nvPr/>
        </p:nvPicPr>
        <p:blipFill>
          <a:blip r:embed="rId16" cstate="email"/>
          <a:stretch>
            <a:fillRect/>
          </a:stretch>
        </p:blipFill>
        <p:spPr>
          <a:xfrm>
            <a:off x="6577489" y="1565910"/>
            <a:ext cx="182880" cy="17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/>
          <p:cNvPicPr/>
          <p:nvPr/>
        </p:nvPicPr>
        <p:blipFill>
          <a:blip r:embed="rId17" cstate="email"/>
          <a:stretch>
            <a:fillRect/>
          </a:stretch>
        </p:blipFill>
        <p:spPr>
          <a:xfrm>
            <a:off x="1945481" y="4667726"/>
            <a:ext cx="197168" cy="17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图片 24"/>
          <p:cNvPicPr/>
          <p:nvPr/>
        </p:nvPicPr>
        <p:blipFill>
          <a:blip r:embed="rId18" cstate="email"/>
          <a:stretch>
            <a:fillRect/>
          </a:stretch>
        </p:blipFill>
        <p:spPr>
          <a:xfrm>
            <a:off x="2675096" y="3905726"/>
            <a:ext cx="220504" cy="1866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图片 25"/>
          <p:cNvPicPr/>
          <p:nvPr/>
        </p:nvPicPr>
        <p:blipFill>
          <a:blip r:embed="rId15" cstate="email"/>
          <a:stretch>
            <a:fillRect/>
          </a:stretch>
        </p:blipFill>
        <p:spPr>
          <a:xfrm>
            <a:off x="3800951" y="3920966"/>
            <a:ext cx="182880" cy="1714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8" name="对象 2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298511" y="4648202"/>
          <a:ext cx="432911" cy="210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19" imgW="469900" imgH="228600" progId="Equation.KSEE3">
                  <p:embed/>
                </p:oleObj>
              </mc:Choice>
              <mc:Fallback>
                <p:oleObj r:id="rId19" imgW="4699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98511" y="4648202"/>
                        <a:ext cx="432911" cy="210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13346" y="4667728"/>
          <a:ext cx="357188" cy="17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r:id="rId21" imgW="355600" imgH="177165" progId="Equation.KSEE3">
                  <p:embed/>
                </p:oleObj>
              </mc:Choice>
              <mc:Fallback>
                <p:oleObj r:id="rId21" imgW="355600" imgH="177165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913346" y="4667728"/>
                        <a:ext cx="357188" cy="178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386702" y="1827291"/>
          <a:ext cx="809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r:id="rId4" imgW="408940" imgH="229870" progId="Equation.DSMT4">
                  <p:embed/>
                </p:oleObj>
              </mc:Choice>
              <mc:Fallback>
                <p:oleObj r:id="rId4" imgW="408940" imgH="22987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702" y="1827291"/>
                        <a:ext cx="8096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913633" y="1797130"/>
          <a:ext cx="863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r:id="rId6" imgW="408940" imgH="229870" progId="Equation.DSMT4">
                  <p:embed/>
                </p:oleObj>
              </mc:Choice>
              <mc:Fallback>
                <p:oleObj r:id="rId6" imgW="408940" imgH="22987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633" y="1797130"/>
                        <a:ext cx="863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8"/>
          <p:cNvSpPr>
            <a:spLocks noChangeArrowheads="1"/>
          </p:cNvSpPr>
          <p:nvPr/>
        </p:nvSpPr>
        <p:spPr bwMode="auto">
          <a:xfrm>
            <a:off x="1073510" y="2424577"/>
            <a:ext cx="6669881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仔细观察，你能得出什么结论：</a:t>
            </a:r>
            <a:endParaRPr lang="zh-CN" altLang="en-US" sz="2400" b="1" dirty="0">
              <a:solidFill>
                <a:srgbClr val="0000FF"/>
              </a:solidFill>
            </a:endParaRPr>
          </a:p>
          <a:p>
            <a:pPr eaLnBrk="1" hangingPunct="1"/>
            <a:endParaRPr lang="zh-CN" altLang="en-US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</a:rPr>
              <a:t>________________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</a:rPr>
              <a:t>即求负数的立方根，可以先求出这个负数的绝对值的立方根，再取其相反数</a:t>
            </a:r>
            <a:r>
              <a:rPr lang="en-US" altLang="zh-CN" sz="2700" dirty="0">
                <a:latin typeface="楷体" panose="02010609060101010101" charset="-122"/>
                <a:ea typeface="楷体" panose="02010609060101010101" charset="-122"/>
              </a:rPr>
              <a:t>.</a:t>
            </a:r>
            <a:endParaRPr lang="zh-CN" altLang="en-US" sz="2400" b="1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eaLnBrk="1" hangingPunct="1"/>
            <a:endParaRPr lang="en-US" altLang="zh-CN" sz="2400" b="1" dirty="0">
              <a:solidFill>
                <a:schemeClr val="tx2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133" name="Rectangle 9"/>
          <p:cNvSpPr>
            <a:spLocks noChangeArrowheads="1"/>
          </p:cNvSpPr>
          <p:nvPr/>
        </p:nvSpPr>
        <p:spPr bwMode="auto">
          <a:xfrm>
            <a:off x="1143005" y="2339012"/>
            <a:ext cx="184731" cy="26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125"/>
          </a:p>
        </p:txBody>
      </p:sp>
      <p:graphicFrame>
        <p:nvGraphicFramePr>
          <p:cNvPr id="86026" name="Object 10"/>
          <p:cNvGraphicFramePr>
            <a:graphicFrameLocks noChangeAspect="1"/>
          </p:cNvGraphicFramePr>
          <p:nvPr/>
        </p:nvGraphicFramePr>
        <p:xfrm>
          <a:off x="1073506" y="3052028"/>
          <a:ext cx="2807494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r:id="rId8" imgW="1210310" imgH="267335" progId="Equation.DSMT4">
                  <p:embed/>
                </p:oleObj>
              </mc:Choice>
              <mc:Fallback>
                <p:oleObj r:id="rId8" imgW="1210310" imgH="2673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506" y="3052028"/>
                        <a:ext cx="2807494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1"/>
          <p:cNvSpPr>
            <a:spLocks noChangeArrowheads="1"/>
          </p:cNvSpPr>
          <p:nvPr/>
        </p:nvSpPr>
        <p:spPr bwMode="auto">
          <a:xfrm>
            <a:off x="-442913" y="2659570"/>
            <a:ext cx="280846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75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1125"/>
          </a:p>
        </p:txBody>
      </p:sp>
      <p:sp>
        <p:nvSpPr>
          <p:cNvPr id="5138" name="Text Box 15"/>
          <p:cNvSpPr txBox="1">
            <a:spLocks noChangeArrowheads="1"/>
          </p:cNvSpPr>
          <p:nvPr/>
        </p:nvSpPr>
        <p:spPr bwMode="auto">
          <a:xfrm>
            <a:off x="1043609" y="821284"/>
            <a:ext cx="4105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4.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计算：</a:t>
            </a:r>
          </a:p>
          <a:p>
            <a:pPr eaLnBrk="1" hangingPunct="1"/>
            <a:endParaRPr lang="zh-CN" altLang="en-US" sz="24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aphicFrame>
        <p:nvGraphicFramePr>
          <p:cNvPr id="5126" name="Object 17"/>
          <p:cNvGraphicFramePr>
            <a:graphicFrameLocks noGrp="1" noChangeAspect="1"/>
          </p:cNvGraphicFramePr>
          <p:nvPr>
            <p:ph sz="half" idx="1"/>
          </p:nvPr>
        </p:nvGraphicFramePr>
        <p:xfrm>
          <a:off x="2460708" y="834222"/>
          <a:ext cx="726281" cy="52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r:id="rId10" imgW="319405" imgH="230505" progId="Equation.DSMT4">
                  <p:embed/>
                </p:oleObj>
              </mc:Choice>
              <mc:Fallback>
                <p:oleObj r:id="rId10" imgW="319405" imgH="23050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708" y="834222"/>
                        <a:ext cx="726281" cy="522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1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13637" y="813569"/>
          <a:ext cx="7858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r:id="rId12" imgW="345440" imgH="230505" progId="Equation.DSMT4">
                  <p:embed/>
                </p:oleObj>
              </mc:Choice>
              <mc:Fallback>
                <p:oleObj r:id="rId12" imgW="345440" imgH="23050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637" y="813569"/>
                        <a:ext cx="78581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436398" y="3651650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>
              <a:solidFill>
                <a:schemeClr val="tx2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3532" y="291684"/>
            <a:ext cx="475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重点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611968" y="1170240"/>
                <a:ext cx="8064488" cy="96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思考：我们知道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5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的立方根是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zh-CN" altLang="en-US" sz="27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deg>
                      <m:e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5</m:t>
                        </m:r>
                      </m:e>
                    </m:rad>
                    <m:r>
                      <a:rPr lang="zh-CN" altLang="en-US" sz="2700" i="1" smtClean="0">
                        <a:latin typeface="Cambria Math" panose="02040503050406030204" pitchFamily="18" charset="0"/>
                        <a:ea typeface="楷体" panose="02010609060101010101" charset="-122"/>
                      </a:rPr>
                      <m:t>，</m:t>
                    </m:r>
                  </m:oMath>
                </a14:m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是不能取整数的，那么这个数字近似值是多少</a:t>
                </a:r>
                <a:r>
                  <a:rPr lang="zh-CN" altLang="en-US" sz="2700" dirty="0" smtClean="0">
                    <a:latin typeface="楷体" panose="02010609060101010101" charset="-122"/>
                    <a:ea typeface="楷体" panose="02010609060101010101" charset="-122"/>
                  </a:rPr>
                  <a:t>呢</a:t>
                </a:r>
                <a:endParaRPr lang="zh-CN" altLang="en-US" sz="27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68" y="1170240"/>
                <a:ext cx="8064488" cy="966740"/>
              </a:xfrm>
              <a:prstGeom prst="rect">
                <a:avLst/>
              </a:prstGeom>
              <a:blipFill rotWithShape="1">
                <a:blip r:embed="rId2"/>
                <a:stretch>
                  <a:fillRect l="-6" t="-59" r="6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323532" y="259219"/>
            <a:ext cx="475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重点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763688" y="2355726"/>
                <a:ext cx="5184576" cy="1382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解：因为</a:t>
                </a:r>
                <a14:m>
                  <m:oMath xmlns:m="http://schemas.openxmlformats.org/officeDocument/2006/math">
                    <m:r>
                      <a:rPr lang="en-US" altLang="zh-CN" sz="2700" dirty="0">
                        <a:latin typeface="Cambria Math" panose="02040503050406030204"/>
                        <a:ea typeface="楷体" panose="02010609060101010101" charset="-122"/>
                      </a:rPr>
                      <m:t>   1</m:t>
                    </m:r>
                  </m:oMath>
                </a14:m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＜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5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＜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8</a:t>
                </a:r>
              </a:p>
              <a:p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     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即</a:t>
                </a:r>
                <a14:m>
                  <m:oMath xmlns:m="http://schemas.openxmlformats.org/officeDocument/2006/math">
                    <m:r>
                      <a:rPr lang="en-US" altLang="zh-CN" sz="2700">
                        <a:latin typeface="Cambria Math" panose="02040503050406030204"/>
                        <a:ea typeface="楷体" panose="02010609060101010101" charset="-122"/>
                      </a:rPr>
                      <m:t>     </m:t>
                    </m:r>
                    <m:sSup>
                      <m:sSupPr>
                        <m:ctrlPr>
                          <a:rPr lang="en-US" altLang="zh-CN" sz="27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sSupPr>
                      <m:e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1</m:t>
                        </m:r>
                      </m:e>
                      <m:sup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sup>
                    </m:sSup>
                    <m:r>
                      <a:rPr lang="zh-CN" altLang="en-US" sz="2700">
                        <a:latin typeface="Cambria Math" panose="02040503050406030204"/>
                        <a:ea typeface="楷体" panose="02010609060101010101" charset="-122"/>
                      </a:rPr>
                      <m:t>＜</m:t>
                    </m:r>
                    <m:r>
                      <a:rPr lang="en-US" altLang="zh-CN" sz="2700">
                        <a:latin typeface="Cambria Math" panose="02040503050406030204"/>
                        <a:ea typeface="楷体" panose="02010609060101010101" charset="-122"/>
                      </a:rPr>
                      <m:t>5</m:t>
                    </m:r>
                    <m:r>
                      <a:rPr lang="zh-CN" altLang="en-US" sz="2700">
                        <a:latin typeface="Cambria Math" panose="02040503050406030204"/>
                        <a:ea typeface="楷体" panose="02010609060101010101" charset="-122"/>
                      </a:rPr>
                      <m:t>＜</m:t>
                    </m:r>
                    <m:sSup>
                      <m:sSupPr>
                        <m:ctrlPr>
                          <a:rPr lang="en-US" altLang="zh-CN" sz="27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sSupPr>
                      <m:e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2</m:t>
                        </m:r>
                      </m:e>
                      <m:sup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sup>
                    </m:sSup>
                  </m:oMath>
                </a14:m>
                <a:endParaRPr lang="en-US" altLang="zh-CN" sz="2700" dirty="0">
                  <a:latin typeface="楷体" panose="02010609060101010101" charset="-122"/>
                  <a:ea typeface="楷体" panose="02010609060101010101" charset="-122"/>
                </a:endParaRPr>
              </a:p>
              <a:p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    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所以 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1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＜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zh-CN" altLang="en-US" sz="27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deg>
                      <m:e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 ＜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2</a:t>
                </a:r>
                <a:endParaRPr lang="zh-CN" altLang="en-US" sz="27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355726"/>
                <a:ext cx="5184576" cy="1382238"/>
              </a:xfrm>
              <a:prstGeom prst="rect">
                <a:avLst/>
              </a:prstGeom>
              <a:blipFill rotWithShape="1">
                <a:blip r:embed="rId3"/>
                <a:stretch>
                  <a:fillRect l="-6" t="-37" r="2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51520" y="3705387"/>
                <a:ext cx="8784976" cy="96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dirty="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如果最后取值范围精确到</a:t>
                </a:r>
                <a:r>
                  <a:rPr lang="en-US" altLang="zh-CN" sz="2700" dirty="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0.1</a:t>
                </a:r>
                <a:r>
                  <a:rPr lang="zh-CN" altLang="en-US" sz="2700" dirty="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，应该怎么探究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zh-CN" altLang="en-US" sz="2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>
                        <m:r>
                          <a:rPr lang="en-US" altLang="zh-CN" sz="270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deg>
                      <m:e>
                        <m:r>
                          <a:rPr lang="en-US" altLang="zh-CN" sz="270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" panose="02010609060101010101" charset="-122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en-US" sz="2700" dirty="0">
                    <a:solidFill>
                      <a:srgbClr val="FF0000"/>
                    </a:solidFill>
                    <a:latin typeface="楷体" panose="02010609060101010101" charset="-122"/>
                    <a:ea typeface="楷体" panose="02010609060101010101" charset="-122"/>
                  </a:rPr>
                  <a:t> 的取值范围？</a:t>
                </a: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05387"/>
                <a:ext cx="8784976" cy="966740"/>
              </a:xfrm>
              <a:prstGeom prst="rect">
                <a:avLst/>
              </a:prstGeom>
              <a:blipFill rotWithShape="1">
                <a:blip r:embed="rId4"/>
                <a:stretch>
                  <a:fillRect l="-1" t="-17" r="5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611972" y="608845"/>
            <a:ext cx="54721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5.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</a:rPr>
              <a:t>求某个数立方根的近似值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1200152"/>
                <a:ext cx="8229600" cy="1048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解：因为</a:t>
                </a:r>
                <a14:m>
                  <m:oMath xmlns:m="http://schemas.openxmlformats.org/officeDocument/2006/math">
                    <m:r>
                      <a:rPr lang="en-US" altLang="zh-CN" sz="2700" dirty="0">
                        <a:latin typeface="Cambria Math" panose="02040503050406030204"/>
                        <a:ea typeface="楷体" panose="02010609060101010101" charset="-122"/>
                      </a:rPr>
                      <m:t> 1</m:t>
                    </m:r>
                  </m:oMath>
                </a14:m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.7³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＜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5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＜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1.8³</a:t>
                </a:r>
              </a:p>
              <a:p>
                <a:pPr marL="0" indent="0">
                  <a:buNone/>
                </a:pP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    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所以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1.7</a:t>
                </a:r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＜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zh-CN" altLang="en-US" sz="27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deg>
                      <m:e>
                        <m:r>
                          <a:rPr lang="en-US" altLang="zh-CN" sz="2700">
                            <a:latin typeface="Cambria Math" panose="02040503050406030204"/>
                            <a:ea typeface="楷体" panose="02010609060101010101" charset="-122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en-US" sz="2700" dirty="0">
                    <a:latin typeface="楷体" panose="02010609060101010101" charset="-122"/>
                    <a:ea typeface="楷体" panose="02010609060101010101" charset="-122"/>
                  </a:rPr>
                  <a:t> ＜</a:t>
                </a:r>
                <a:r>
                  <a:rPr lang="en-US" altLang="zh-CN" sz="2700" dirty="0">
                    <a:latin typeface="楷体" panose="02010609060101010101" charset="-122"/>
                    <a:ea typeface="楷体" panose="02010609060101010101" charset="-122"/>
                  </a:rPr>
                  <a:t>1.8</a:t>
                </a:r>
                <a:endParaRPr lang="zh-CN" altLang="en-US" sz="27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mc:Choice>
        <mc:Fallback xmlns="">
          <p:sp>
            <p:nvSpPr>
              <p:cNvPr id="4" name="内容占位符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2"/>
                <a:ext cx="8229600" cy="1048593"/>
              </a:xfrm>
              <a:prstGeom prst="rect">
                <a:avLst/>
              </a:prstGeom>
              <a:blipFill rotWithShape="1">
                <a:blip r:embed="rId2"/>
                <a:stretch>
                  <a:fillRect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403648" y="339503"/>
                <a:ext cx="7344816" cy="3565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/>
                  <a:t>1</a:t>
                </a:r>
                <a:r>
                  <a:rPr lang="en-US" altLang="zh-CN" sz="1800" i="1" dirty="0"/>
                  <a:t>.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判断正误</a:t>
                </a:r>
                <a:r>
                  <a:rPr lang="en-US" altLang="zh-CN" sz="1800" dirty="0"/>
                  <a:t>:</a:t>
                </a:r>
                <a:endParaRPr lang="zh-CN" altLang="zh-CN" sz="1800" dirty="0"/>
              </a:p>
              <a:p>
                <a:r>
                  <a:rPr lang="en-US" altLang="zh-CN" sz="1800" dirty="0"/>
                  <a:t>(1)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一个数有两个立方根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.(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　　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)</a:t>
                </a:r>
              </a:p>
              <a:p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(2)-81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的立方根是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-9.</a:t>
                </a:r>
                <a:r>
                  <a:rPr lang="en-US" altLang="zh-CN" sz="1800" dirty="0"/>
                  <a:t>	(</a:t>
                </a:r>
                <a:r>
                  <a:rPr lang="zh-CN" altLang="zh-CN" sz="1800" i="1" dirty="0"/>
                  <a:t>　　</a:t>
                </a:r>
                <a:r>
                  <a:rPr lang="en-US" altLang="zh-CN" sz="1800" dirty="0"/>
                  <a:t>)</a:t>
                </a:r>
                <a:endParaRPr lang="zh-CN" altLang="zh-CN" sz="1800" dirty="0"/>
              </a:p>
              <a:p>
                <a:r>
                  <a:rPr lang="en-US" altLang="zh-CN" sz="1800" dirty="0"/>
                  <a:t>(3)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立方根是本身的数与算术平方根是本身的数是同一个数</a:t>
                </a:r>
                <a:r>
                  <a:rPr lang="en-US" altLang="zh-CN" sz="1800" i="1" dirty="0"/>
                  <a:t>.</a:t>
                </a:r>
                <a:r>
                  <a:rPr lang="en-US" altLang="zh-CN" sz="1800" dirty="0"/>
                  <a:t>(</a:t>
                </a:r>
                <a:r>
                  <a:rPr lang="zh-CN" altLang="zh-CN" sz="1800" i="1" dirty="0"/>
                  <a:t>　　</a:t>
                </a:r>
                <a:r>
                  <a:rPr lang="en-US" altLang="zh-CN" sz="1800" dirty="0"/>
                  <a:t>)</a:t>
                </a:r>
                <a:endParaRPr lang="zh-CN" altLang="zh-CN" sz="1800" dirty="0"/>
              </a:p>
              <a:p>
                <a:r>
                  <a:rPr lang="en-US" altLang="zh-CN" sz="1800" dirty="0"/>
                  <a:t>(4)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无理数没有立方根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.</a:t>
                </a:r>
                <a:r>
                  <a:rPr lang="en-US" altLang="zh-CN" sz="1800" dirty="0"/>
                  <a:t>	(</a:t>
                </a:r>
                <a:r>
                  <a:rPr lang="zh-CN" altLang="zh-CN" sz="1800" i="1" dirty="0"/>
                  <a:t>　　</a:t>
                </a:r>
                <a:r>
                  <a:rPr lang="en-US" altLang="zh-CN" sz="1800" dirty="0"/>
                  <a:t>)</a:t>
                </a:r>
              </a:p>
              <a:p>
                <a:r>
                  <a:rPr lang="en-US" altLang="zh-CN" sz="1800" dirty="0"/>
                  <a:t>(5)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>
                        <m:r>
                          <a:rPr lang="en-US" altLang="zh-CN" sz="20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deg>
                      <m:e>
                        <m:r>
                          <a:rPr lang="en-US" altLang="zh-CN" sz="2000">
                            <a:latin typeface="Cambria Math" panose="02040503050406030204"/>
                            <a:ea typeface="楷体" panose="02010609060101010101" charset="-122"/>
                          </a:rPr>
                          <m:t>27</m:t>
                        </m:r>
                      </m:e>
                    </m:rad>
                    <m:r>
                      <a:rPr lang="zh-CN" altLang="en-US" sz="2000">
                        <a:latin typeface="Cambria Math" panose="02040503050406030204"/>
                        <a:ea typeface="楷体" panose="02010609060101010101" charset="-122"/>
                      </a:rPr>
                      <m:t>的</m:t>
                    </m:r>
                  </m:oMath>
                </a14:m>
                <a:r>
                  <a:rPr lang="zh-CN" altLang="en-US" sz="2000" dirty="0">
                    <a:latin typeface="楷体" panose="02010609060101010101" charset="-122"/>
                    <a:ea typeface="楷体" panose="02010609060101010101" charset="-122"/>
                  </a:rPr>
                  <a:t>立方根是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3.</a:t>
                </a:r>
                <a:r>
                  <a:rPr lang="en-US" altLang="zh-CN" sz="1800" dirty="0"/>
                  <a:t>(         )</a:t>
                </a:r>
                <a:endParaRPr lang="zh-CN" altLang="zh-CN" sz="1800" dirty="0"/>
              </a:p>
              <a:p>
                <a:r>
                  <a:rPr lang="en-US" altLang="zh-CN" sz="1800" dirty="0"/>
                  <a:t>2</a:t>
                </a:r>
                <a:r>
                  <a:rPr lang="en-US" altLang="zh-CN" sz="1800" i="1" dirty="0"/>
                  <a:t>.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x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是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(-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20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/>
                      <m:e>
                        <m:r>
                          <a:rPr lang="en-US" altLang="zh-CN" sz="2000">
                            <a:latin typeface="Cambria Math" panose="02040503050406030204"/>
                            <a:ea typeface="楷体" panose="02010609060101010101" charset="-122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)²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的平方根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,y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是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64 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的立方根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,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则</a:t>
                </a:r>
                <a:r>
                  <a:rPr lang="en-US" altLang="zh-CN" sz="2000" dirty="0" err="1">
                    <a:latin typeface="楷体" panose="02010609060101010101" charset="-122"/>
                    <a:ea typeface="楷体" panose="02010609060101010101" charset="-122"/>
                  </a:rPr>
                  <a:t>x+y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=</a:t>
                </a:r>
                <a:r>
                  <a:rPr lang="en-US" altLang="zh-CN" sz="1800" dirty="0"/>
                  <a:t>	(</a:t>
                </a:r>
                <a:r>
                  <a:rPr lang="zh-CN" altLang="zh-CN" sz="1800" i="1" dirty="0"/>
                  <a:t>　　</a:t>
                </a:r>
                <a:r>
                  <a:rPr lang="en-US" altLang="zh-CN" sz="1800" dirty="0"/>
                  <a:t>)</a:t>
                </a:r>
                <a:endParaRPr lang="zh-CN" altLang="zh-CN" sz="1800" dirty="0"/>
              </a:p>
              <a:p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A.3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　　　</a:t>
                </a:r>
                <a:r>
                  <a:rPr lang="en-US" altLang="zh-CN" sz="2000" dirty="0" smtClean="0">
                    <a:latin typeface="楷体" panose="02010609060101010101" charset="-122"/>
                    <a:ea typeface="楷体" panose="02010609060101010101" charset="-122"/>
                  </a:rPr>
                  <a:t>B.7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　　</a:t>
                </a:r>
                <a:r>
                  <a:rPr lang="en-US" altLang="zh-CN" sz="2000" dirty="0" smtClean="0">
                    <a:latin typeface="楷体" panose="02010609060101010101" charset="-122"/>
                    <a:ea typeface="楷体" panose="02010609060101010101" charset="-122"/>
                  </a:rPr>
                  <a:t>C.3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或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7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　　　</a:t>
                </a:r>
                <a:r>
                  <a:rPr lang="en-US" altLang="zh-CN" sz="2000" dirty="0" smtClean="0">
                    <a:latin typeface="楷体" panose="02010609060101010101" charset="-122"/>
                    <a:ea typeface="楷体" panose="02010609060101010101" charset="-122"/>
                  </a:rPr>
                  <a:t>D.1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或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7</a:t>
                </a:r>
                <a:endParaRPr lang="zh-CN" altLang="zh-CN" sz="2000" dirty="0">
                  <a:latin typeface="楷体" panose="02010609060101010101" charset="-122"/>
                  <a:ea typeface="楷体" panose="02010609060101010101" charset="-122"/>
                </a:endParaRPr>
              </a:p>
              <a:p>
                <a:r>
                  <a:rPr lang="en-US" altLang="zh-CN" sz="1800" dirty="0"/>
                  <a:t>3</a:t>
                </a:r>
                <a:r>
                  <a:rPr lang="en-US" altLang="zh-CN" sz="1800" i="1" dirty="0"/>
                  <a:t>.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下列说法正确的是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	</a:t>
                </a:r>
                <a:r>
                  <a:rPr lang="en-US" altLang="zh-CN" sz="1800" dirty="0"/>
                  <a:t>(</a:t>
                </a:r>
                <a:r>
                  <a:rPr lang="zh-CN" altLang="zh-CN" sz="1800" i="1" dirty="0"/>
                  <a:t>　　</a:t>
                </a:r>
                <a:r>
                  <a:rPr lang="en-US" altLang="zh-CN" sz="1800" dirty="0"/>
                  <a:t>)</a:t>
                </a:r>
                <a:endParaRPr lang="zh-CN" altLang="zh-CN" sz="1800" dirty="0"/>
              </a:p>
              <a:p>
                <a:r>
                  <a:rPr lang="en-US" altLang="zh-CN" sz="1800" dirty="0"/>
                  <a:t>A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.-0.064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的立方根是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0.4 	 B.16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的立方根是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zh-CN" altLang="zh-CN" sz="20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>
                        <m:r>
                          <a:rPr lang="en-US" altLang="zh-CN" sz="20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deg>
                      <m:e>
                        <m:r>
                          <a:rPr lang="en-US" altLang="zh-CN" sz="2000">
                            <a:latin typeface="Cambria Math" panose="02040503050406030204"/>
                            <a:ea typeface="楷体" panose="02010609060101010101" charset="-122"/>
                          </a:rPr>
                          <m:t>16</m:t>
                        </m:r>
                      </m:e>
                    </m:rad>
                  </m:oMath>
                </a14:m>
                <a:endParaRPr lang="zh-CN" altLang="zh-CN" sz="2000" dirty="0">
                  <a:latin typeface="楷体" panose="02010609060101010101" charset="-122"/>
                  <a:ea typeface="楷体" panose="02010609060101010101" charset="-122"/>
                </a:endParaRPr>
              </a:p>
              <a:p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C.-9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的平方根是</a:t>
                </a:r>
                <a14:m>
                  <m:oMath xmlns:m="http://schemas.openxmlformats.org/officeDocument/2006/math">
                    <m:r>
                      <a:rPr lang="en-US" altLang="zh-CN" sz="2000">
                        <a:latin typeface="Cambria Math" panose="02040503050406030204"/>
                        <a:ea typeface="楷体" panose="02010609060101010101" charset="-122"/>
                      </a:rPr>
                      <m:t>±</m:t>
                    </m:r>
                  </m:oMath>
                </a14:m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3 	       D.0.01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的立方根是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0.000 001</a:t>
                </a:r>
                <a:endParaRPr lang="zh-CN" altLang="zh-CN" sz="20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39503"/>
                <a:ext cx="7344816" cy="3565400"/>
              </a:xfrm>
              <a:prstGeom prst="rect">
                <a:avLst/>
              </a:prstGeom>
              <a:blipFill rotWithShape="1">
                <a:blip r:embed="rId2"/>
                <a:stretch>
                  <a:fillRect l="-4" t="-12" r="1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179512" y="8789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挑战自我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>
              <a:xfrm>
                <a:off x="1421489" y="3938478"/>
                <a:ext cx="6048672" cy="740818"/>
              </a:xfrm>
              <a:prstGeom prst="rect">
                <a:avLst/>
              </a:prstGeom>
            </p:spPr>
            <p:txBody>
              <a:bodyPr vert="horz" lIns="81633" tIns="40817" rIns="81633" bIns="40817" rtlCol="0">
                <a:normAutofit/>
              </a:bodyPr>
              <a:lstStyle>
                <a:lvl1pPr marL="306070" indent="-306070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3575" indent="-255270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20445" indent="-203835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28750" indent="-203835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37055" indent="-203835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44725" indent="-203835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53030" indent="-203835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061335" indent="-203835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469640" indent="-203835" algn="l" defTabSz="815975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zh-CN" sz="1800" dirty="0">
                    <a:latin typeface="楷体" panose="02010609060101010101" charset="-122"/>
                    <a:ea typeface="楷体" panose="02010609060101010101" charset="-122"/>
                  </a:rPr>
                  <a:t>4</a:t>
                </a:r>
                <a:r>
                  <a:rPr lang="zh-CN" altLang="en-US" sz="1800" dirty="0">
                    <a:latin typeface="楷体" panose="02010609060101010101" charset="-122"/>
                    <a:ea typeface="楷体" panose="02010609060101010101" charset="-122"/>
                  </a:rPr>
                  <a:t>、</a:t>
                </a:r>
                <a:r>
                  <a:rPr lang="en-US" altLang="zh-CN" sz="1800" dirty="0">
                    <a:latin typeface="楷体" panose="02010609060101010101" charset="-122"/>
                    <a:ea typeface="楷体" panose="02010609060101010101" charset="-122"/>
                  </a:rPr>
                  <a:t>64</a:t>
                </a:r>
                <a:r>
                  <a:rPr lang="zh-CN" altLang="zh-CN" sz="1800" dirty="0">
                    <a:latin typeface="楷体" panose="02010609060101010101" charset="-122"/>
                    <a:ea typeface="楷体" panose="02010609060101010101" charset="-122"/>
                  </a:rPr>
                  <a:t>的</a:t>
                </a:r>
                <a:r>
                  <a:rPr lang="zh-CN" altLang="en-US" sz="1800" dirty="0">
                    <a:latin typeface="楷体" panose="02010609060101010101" charset="-122"/>
                    <a:ea typeface="楷体" panose="02010609060101010101" charset="-122"/>
                  </a:rPr>
                  <a:t>立</a:t>
                </a:r>
                <a:r>
                  <a:rPr lang="zh-CN" altLang="zh-CN" sz="1800" dirty="0">
                    <a:latin typeface="楷体" panose="02010609060101010101" charset="-122"/>
                    <a:ea typeface="楷体" panose="02010609060101010101" charset="-122"/>
                  </a:rPr>
                  <a:t>方根是</a:t>
                </a:r>
                <a:r>
                  <a:rPr lang="en-US" altLang="zh-CN" sz="1800" u="sng" dirty="0">
                    <a:latin typeface="楷体" panose="02010609060101010101" charset="-122"/>
                    <a:ea typeface="楷体" panose="02010609060101010101" charset="-122"/>
                  </a:rPr>
                  <a:t>            .</a:t>
                </a:r>
                <a:r>
                  <a:rPr lang="zh-CN" altLang="en-US" sz="1800" b="1" dirty="0">
                    <a:latin typeface="楷体" panose="02010609060101010101" charset="-122"/>
                    <a:ea typeface="楷体" panose="02010609060101010101" charset="-122"/>
                  </a:rPr>
                  <a:t> </a:t>
                </a:r>
                <a:r>
                  <a:rPr lang="zh-CN" altLang="en-US" sz="1800" dirty="0">
                    <a:latin typeface="楷体" panose="02010609060101010101" charset="-122"/>
                    <a:ea typeface="楷体" panose="02010609060101010101" charset="-122"/>
                  </a:rPr>
                  <a:t>        </a:t>
                </a:r>
                <a:endParaRPr lang="en-US" altLang="zh-CN" sz="1800" dirty="0">
                  <a:latin typeface="楷体" panose="02010609060101010101" charset="-122"/>
                  <a:ea typeface="楷体" panose="02010609060101010101" charset="-122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zh-CN" sz="1800" dirty="0">
                        <a:latin typeface="Cambria Math" panose="02040503050406030204"/>
                        <a:ea typeface="楷体" panose="02010609060101010101" charset="-122"/>
                      </a:rPr>
                      <m:t>5.  </m:t>
                    </m:r>
                    <m:rad>
                      <m:radPr>
                        <m:ctrlPr>
                          <a:rPr lang="zh-CN" altLang="en-US" sz="18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radPr>
                      <m:deg>
                        <m:r>
                          <a:rPr lang="en-US" altLang="zh-CN" sz="18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deg>
                      <m:e>
                        <m:r>
                          <a:rPr lang="en-US" altLang="zh-CN" sz="1800">
                            <a:latin typeface="Cambria Math" panose="02040503050406030204"/>
                            <a:ea typeface="楷体" panose="02010609060101010101" charset="-122"/>
                          </a:rPr>
                          <m:t>27</m:t>
                        </m:r>
                      </m:e>
                    </m:rad>
                  </m:oMath>
                </a14:m>
                <a:r>
                  <a:rPr lang="zh-CN" altLang="en-US" sz="1800" dirty="0">
                    <a:latin typeface="楷体" panose="02010609060101010101" charset="-122"/>
                    <a:ea typeface="楷体" panose="02010609060101010101" charset="-122"/>
                  </a:rPr>
                  <a:t> 的立方根是</a:t>
                </a:r>
                <a:r>
                  <a:rPr lang="zh-CN" altLang="en-US" sz="1800" u="sng" dirty="0">
                    <a:latin typeface="楷体" panose="02010609060101010101" charset="-122"/>
                    <a:ea typeface="楷体" panose="02010609060101010101" charset="-122"/>
                  </a:rPr>
                  <a:t>           </a:t>
                </a:r>
                <a:r>
                  <a:rPr lang="en-US" altLang="zh-CN" sz="1800" u="sng" dirty="0">
                    <a:latin typeface="楷体" panose="02010609060101010101" charset="-122"/>
                    <a:ea typeface="楷体" panose="02010609060101010101" charset="-122"/>
                  </a:rPr>
                  <a:t>.</a:t>
                </a:r>
                <a:endParaRPr lang="en-US" altLang="zh-CN" sz="18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489" y="3938478"/>
                <a:ext cx="6048672" cy="740818"/>
              </a:xfrm>
              <a:prstGeom prst="rect">
                <a:avLst/>
              </a:prstGeom>
              <a:blipFill rotWithShape="1">
                <a:blip r:embed="rId3"/>
                <a:stretch>
                  <a:fillRect l="-6" t="-28" b="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807210" y="639064"/>
            <a:ext cx="8064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dirty="0"/>
              <a:t>6.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一个数的平方根与它的立方根相等，则这个数是</a:t>
            </a:r>
            <a:r>
              <a:rPr lang="zh-CN" altLang="en-US" sz="2000" u="sng" dirty="0">
                <a:latin typeface="楷体" panose="02010609060101010101" charset="-122"/>
                <a:ea typeface="楷体" panose="02010609060101010101" charset="-122"/>
              </a:rPr>
              <a:t>          </a:t>
            </a:r>
            <a:r>
              <a:rPr lang="en-US" altLang="zh-CN" sz="2000" dirty="0">
                <a:latin typeface="楷体" panose="02010609060101010101" charset="-122"/>
                <a:ea typeface="楷体" panose="02010609060101010101" charset="-122"/>
              </a:rPr>
              <a:t>.</a:t>
            </a: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3044429" y="4508900"/>
            <a:ext cx="354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  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82855" y="1769812"/>
            <a:ext cx="44326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dirty="0"/>
              <a:t>8.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计算：</a:t>
            </a:r>
          </a:p>
        </p:txBody>
      </p:sp>
      <p:graphicFrame>
        <p:nvGraphicFramePr>
          <p:cNvPr id="6147" name="Object 19"/>
          <p:cNvGraphicFramePr>
            <a:graphicFrameLocks noChangeAspect="1"/>
          </p:cNvGraphicFramePr>
          <p:nvPr/>
        </p:nvGraphicFramePr>
        <p:xfrm>
          <a:off x="1048217" y="2158846"/>
          <a:ext cx="772111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4" imgW="433705" imgH="229235" progId="Equation.3">
                  <p:embed/>
                </p:oleObj>
              </mc:Choice>
              <mc:Fallback>
                <p:oleObj r:id="rId4" imgW="433705" imgH="22923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217" y="2158846"/>
                        <a:ext cx="772111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33"/>
          <p:cNvSpPr txBox="1">
            <a:spLocks noChangeArrowheads="1"/>
          </p:cNvSpPr>
          <p:nvPr/>
        </p:nvSpPr>
        <p:spPr bwMode="auto">
          <a:xfrm>
            <a:off x="706812" y="2722905"/>
            <a:ext cx="41588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dirty="0"/>
              <a:t>9</a:t>
            </a:r>
            <a:r>
              <a:rPr lang="zh-CN" altLang="en-US" sz="1800" dirty="0"/>
              <a:t>、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求</a:t>
            </a:r>
            <a:r>
              <a:rPr lang="en-US" altLang="zh-CN" sz="2000" dirty="0">
                <a:latin typeface="楷体" panose="02010609060101010101" charset="-122"/>
                <a:ea typeface="楷体" panose="02010609060101010101" charset="-122"/>
              </a:rPr>
              <a:t>x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的值</a:t>
            </a:r>
            <a:r>
              <a:rPr lang="zh-CN" altLang="en-US" sz="1800" dirty="0"/>
              <a:t>：</a:t>
            </a:r>
          </a:p>
        </p:txBody>
      </p:sp>
      <p:graphicFrame>
        <p:nvGraphicFramePr>
          <p:cNvPr id="6148" name="Object 34"/>
          <p:cNvGraphicFramePr>
            <a:graphicFrameLocks noChangeAspect="1"/>
          </p:cNvGraphicFramePr>
          <p:nvPr/>
        </p:nvGraphicFramePr>
        <p:xfrm>
          <a:off x="966215" y="3128330"/>
          <a:ext cx="1723409" cy="48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公式" r:id="rId6" imgW="812165" imgH="228600" progId="Equation.3">
                  <p:embed/>
                </p:oleObj>
              </mc:Choice>
              <mc:Fallback>
                <p:oleObj name="公式" r:id="rId6" imgW="812165" imgH="2286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215" y="3128330"/>
                        <a:ext cx="1723409" cy="486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50"/>
          <p:cNvGraphicFramePr>
            <a:graphicFrameLocks noChangeAspect="1"/>
          </p:cNvGraphicFramePr>
          <p:nvPr/>
        </p:nvGraphicFramePr>
        <p:xfrm>
          <a:off x="2411206" y="2136996"/>
          <a:ext cx="556828" cy="556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公式" r:id="rId8" imgW="215900" imgH="215900" progId="Equation.3">
                  <p:embed/>
                </p:oleObj>
              </mc:Choice>
              <mc:Fallback>
                <p:oleObj name="公式" r:id="rId8" imgW="215900" imgH="2159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206" y="2136996"/>
                        <a:ext cx="556828" cy="5568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1" name="Rectangle 54"/>
          <p:cNvSpPr>
            <a:spLocks noChangeArrowheads="1"/>
          </p:cNvSpPr>
          <p:nvPr/>
        </p:nvSpPr>
        <p:spPr bwMode="auto">
          <a:xfrm>
            <a:off x="791136" y="1069219"/>
            <a:ext cx="3671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dirty="0"/>
              <a:t>7.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求下列各数的立方根</a:t>
            </a:r>
          </a:p>
          <a:p>
            <a:pPr eaLnBrk="1" hangingPunct="1"/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2000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000" dirty="0">
                <a:latin typeface="楷体" panose="02010609060101010101" charset="-122"/>
                <a:ea typeface="楷体" panose="02010609060101010101" charset="-122"/>
              </a:rPr>
              <a:t>）</a:t>
            </a:r>
            <a:r>
              <a:rPr lang="en-US" altLang="zh-CN" sz="2000" dirty="0">
                <a:latin typeface="楷体" panose="02010609060101010101" charset="-122"/>
                <a:ea typeface="楷体" panose="02010609060101010101" charset="-122"/>
              </a:rPr>
              <a:t>729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72" name="Rectangle 56"/>
              <p:cNvSpPr>
                <a:spLocks noChangeArrowheads="1"/>
              </p:cNvSpPr>
              <p:nvPr/>
            </p:nvSpPr>
            <p:spPr bwMode="auto">
              <a:xfrm>
                <a:off x="2704491" y="1336009"/>
                <a:ext cx="1974836" cy="452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000" dirty="0">
                    <a:latin typeface="楷体" panose="02010609060101010101" charset="-122"/>
                    <a:ea typeface="楷体" panose="02010609060101010101" charset="-122"/>
                  </a:rPr>
                  <a:t>（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2</a:t>
                </a:r>
                <a:r>
                  <a:rPr lang="zh-CN" altLang="en-US" sz="2000" dirty="0">
                    <a:latin typeface="楷体" panose="02010609060101010101" charset="-122"/>
                    <a:ea typeface="楷体" panose="02010609060101010101" charset="-122"/>
                  </a:rPr>
                  <a:t>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楷体" panose="02010609060101010101" charset="-122"/>
                          </a:rPr>
                        </m:ctrlPr>
                      </m:sSupPr>
                      <m:e>
                        <m:r>
                          <a:rPr lang="zh-CN" altLang="en-US" sz="2000">
                            <a:latin typeface="Cambria Math" panose="02040503050406030204"/>
                            <a:ea typeface="楷体" panose="02010609060101010101" charset="-122"/>
                          </a:rPr>
                          <m:t>（</m:t>
                        </m:r>
                        <m:r>
                          <a:rPr lang="en-US" altLang="zh-CN" sz="2000">
                            <a:latin typeface="Cambria Math" panose="02040503050406030204"/>
                            <a:ea typeface="楷体" panose="02010609060101010101" charset="-122"/>
                          </a:rPr>
                          <m:t>−5</m:t>
                        </m:r>
                        <m:r>
                          <a:rPr lang="zh-CN" altLang="en-US" sz="2000">
                            <a:latin typeface="Cambria Math" panose="02040503050406030204"/>
                            <a:ea typeface="楷体" panose="02010609060101010101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000">
                            <a:latin typeface="Cambria Math" panose="02040503050406030204"/>
                            <a:ea typeface="楷体" panose="02010609060101010101" charset="-122"/>
                          </a:rPr>
                          <m:t>3</m:t>
                        </m:r>
                      </m:sup>
                    </m:sSup>
                  </m:oMath>
                </a14:m>
                <a:endParaRPr lang="en-US" altLang="zh-CN" sz="20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mc:Choice>
        <mc:Fallback xmlns="">
          <p:sp>
            <p:nvSpPr>
              <p:cNvPr id="6172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4491" y="1336009"/>
                <a:ext cx="1974836" cy="452111"/>
              </a:xfrm>
              <a:prstGeom prst="rect">
                <a:avLst/>
              </a:prstGeom>
              <a:blipFill rotWithShape="1">
                <a:blip r:embed="rId10"/>
                <a:stretch>
                  <a:fillRect l="-1" t="-134" r="-707" b="1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331148" y="18907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挑战自我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681196" y="3685952"/>
                <a:ext cx="819091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10.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已知</a:t>
                </a:r>
                <a:r>
                  <a:rPr lang="en-US" altLang="zh-CN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P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zh-CN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radPr>
                      <m:deg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𝑚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𝑛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deg>
                      <m:e>
                        <m:r>
                          <m:rPr>
                            <m:sty m:val="p"/>
                          </m:rP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+3</m:t>
                        </m:r>
                      </m:e>
                    </m:rad>
                  </m:oMath>
                </a14:m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是</a:t>
                </a:r>
                <a:r>
                  <a:rPr lang="en-US" altLang="zh-CN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m+3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的算术平方根</a:t>
                </a:r>
                <a:r>
                  <a:rPr lang="en-US" altLang="zh-CN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,Q=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zh-CN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radPr>
                      <m:deg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𝑚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𝑛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+3</m:t>
                        </m:r>
                      </m:deg>
                      <m:e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en-US" altLang="zh-CN" sz="1800">
                            <a:latin typeface="Arial" panose="020B0604020202020204" pitchFamily="34" charset="0"/>
                            <a:ea typeface="宋体" panose="02010600030101010101" pitchFamily="2" charset="-122"/>
                          </a:rPr>
                          <m:t>−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是</a:t>
                </a:r>
                <a:r>
                  <a:rPr lang="en-US" altLang="zh-CN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n-2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的立方根</a:t>
                </a:r>
                <a:r>
                  <a:rPr lang="en-US" altLang="zh-CN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,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试求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P-Q</a:t>
                </a:r>
                <a:r>
                  <a:rPr lang="zh-CN" altLang="zh-CN" sz="2000" dirty="0">
                    <a:latin typeface="楷体" panose="02010609060101010101" charset="-122"/>
                    <a:ea typeface="楷体" panose="02010609060101010101" charset="-122"/>
                  </a:rPr>
                  <a:t>的值</a:t>
                </a:r>
                <a:r>
                  <a:rPr lang="en-US" altLang="zh-CN" sz="2000" dirty="0">
                    <a:latin typeface="楷体" panose="02010609060101010101" charset="-122"/>
                    <a:ea typeface="楷体" panose="02010609060101010101" charset="-122"/>
                  </a:rPr>
                  <a:t>.</a:t>
                </a:r>
                <a:endParaRPr lang="zh-CN" altLang="zh-CN" sz="2000" dirty="0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96" y="3685952"/>
                <a:ext cx="8190910" cy="707886"/>
              </a:xfrm>
              <a:prstGeom prst="rect">
                <a:avLst/>
              </a:prstGeom>
              <a:blipFill rotWithShape="1">
                <a:blip r:embed="rId11"/>
                <a:stretch>
                  <a:fillRect l="-6" t="-58" r="6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3635900" y="2009803"/>
                <a:ext cx="599651" cy="6819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900" y="2009803"/>
                <a:ext cx="599651" cy="681982"/>
              </a:xfrm>
              <a:prstGeom prst="rect">
                <a:avLst/>
              </a:prstGeom>
              <a:blipFill rotWithShape="1">
                <a:blip r:embed="rId12"/>
                <a:stretch>
                  <a:fillRect l="-88" t="-4" r="-3584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heel spokes="2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标题 1"/>
          <p:cNvSpPr txBox="1"/>
          <p:nvPr/>
        </p:nvSpPr>
        <p:spPr bwMode="auto">
          <a:xfrm>
            <a:off x="2267744" y="123478"/>
            <a:ext cx="3886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      结</a:t>
            </a:r>
          </a:p>
        </p:txBody>
      </p:sp>
      <p:pic>
        <p:nvPicPr>
          <p:cNvPr id="8" name="bszh6.jpg" descr="id:2147514703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208284" y="1068072"/>
            <a:ext cx="8804275" cy="3359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843560"/>
            <a:ext cx="8229600" cy="4039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课后任务</a:t>
            </a:r>
            <a:endParaRPr lang="en-US" altLang="zh-CN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endParaRPr lang="en-US" altLang="zh-CN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endParaRPr lang="en-US" altLang="zh-CN" b="1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楷体" panose="02010609060101010101" charset="-122"/>
                <a:ea typeface="楷体" panose="02010609060101010101" charset="-122"/>
              </a:rPr>
              <a:t>P66  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练习</a:t>
            </a:r>
            <a:r>
              <a:rPr lang="en-US" altLang="zh-CN" b="1" dirty="0">
                <a:latin typeface="楷体" panose="02010609060101010101" charset="-122"/>
                <a:ea typeface="楷体" panose="02010609060101010101" charset="-122"/>
              </a:rPr>
              <a:t>+P67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习题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91870" y="663441"/>
            <a:ext cx="1966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测一测</a:t>
            </a:r>
            <a:r>
              <a:rPr lang="zh-CN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: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61087" y="1179196"/>
            <a:ext cx="712533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64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的算术平方根是</a:t>
            </a:r>
            <a:r>
              <a:rPr lang="zh-CN" altLang="en-US" sz="2400" b="0" i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 b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        ）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 startAt="2"/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的平方根是（        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若</a:t>
            </a:r>
            <a:r>
              <a:rPr lang="zh-CN" altLang="zh-CN" sz="2400" i="1"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的平方根只有一个，那么</a:t>
            </a:r>
            <a:r>
              <a:rPr lang="zh-CN" altLang="zh-CN" sz="2400" i="1"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=(       )</a:t>
            </a:r>
          </a:p>
          <a:p>
            <a:pPr marL="0" indent="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4.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若数</a:t>
            </a:r>
            <a:r>
              <a:rPr lang="zh-CN" altLang="zh-CN" sz="2400" i="1"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的一个平方根是</a:t>
            </a:r>
            <a:r>
              <a:rPr lang="zh-CN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1.2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，那么</a:t>
            </a:r>
            <a:r>
              <a:rPr lang="zh-CN" altLang="zh-CN" sz="2400" i="1"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的另一个平方根是 （         ）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5. </a:t>
            </a:r>
            <a:r>
              <a:rPr lang="en-US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的算术平方根（         ）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27651" y="1699759"/>
          <a:ext cx="787004" cy="48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r:id="rId4" imgW="369570" imgH="229235" progId="Equation.3">
                  <p:embed/>
                </p:oleObj>
              </mc:Choice>
              <mc:Fallback>
                <p:oleObj r:id="rId4" imgW="369570" imgH="2292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651" y="1699759"/>
                        <a:ext cx="787004" cy="488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453515" y="3664051"/>
          <a:ext cx="673894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r:id="rId6" imgW="292735" imgH="229235" progId="Equation.3">
                  <p:embed/>
                </p:oleObj>
              </mc:Choice>
              <mc:Fallback>
                <p:oleObj r:id="rId6" imgW="292735" imgH="2292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515" y="3664051"/>
                        <a:ext cx="673894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68293" y="1162425"/>
            <a:ext cx="4000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 b="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10116" y="2245068"/>
            <a:ext cx="4572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 b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314575" y="3156134"/>
            <a:ext cx="8001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 b="0">
                <a:latin typeface="Times New Roman" panose="02020603050405020304" pitchFamily="18" charset="0"/>
              </a:rPr>
              <a:t>-1.2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768448" y="3717302"/>
            <a:ext cx="8001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700" b="0">
                <a:latin typeface="Times New Roman" panose="02020603050405020304" pitchFamily="18" charset="0"/>
              </a:rPr>
              <a:t>   3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456113" y="1732529"/>
          <a:ext cx="628650" cy="456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r:id="rId8" imgW="280035" imgH="203835" progId="Equation.3">
                  <p:embed/>
                </p:oleObj>
              </mc:Choice>
              <mc:Fallback>
                <p:oleObj r:id="rId8" imgW="280035" imgH="2038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732529"/>
                        <a:ext cx="628650" cy="456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23528" y="14173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ldLvl="0" animBg="1" autoUpdateAnimBg="0"/>
      <p:bldP spid="5127" grpId="0" bldLvl="0" animBg="1" autoUpdateAnimBg="0"/>
      <p:bldP spid="5128" grpId="0" bldLvl="0" animBg="1" autoUpdateAnimBg="0"/>
      <p:bldP spid="5129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4" y="1047752"/>
            <a:ext cx="8496935" cy="3475355"/>
          </a:xfrm>
        </p:spPr>
        <p:txBody>
          <a:bodyPr>
            <a:normAutofit fontScale="87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en-US" altLang="zh-CN" dirty="0">
                <a:latin typeface="楷体" panose="02010609060101010101" charset="-122"/>
                <a:ea typeface="楷体" panose="02010609060101010101" charset="-122"/>
              </a:rPr>
              <a:t>.</a:t>
            </a:r>
            <a:r>
              <a:rPr lang="zh-CN" altLang="zh-CN" dirty="0">
                <a:latin typeface="楷体" panose="02010609060101010101" charset="-122"/>
                <a:ea typeface="楷体" panose="02010609060101010101" charset="-122"/>
              </a:rPr>
              <a:t>研读文本，说出立方根的概念，会用符号表示一个数的立方根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；</a:t>
            </a:r>
            <a:endParaRPr lang="zh-CN" altLang="zh-CN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altLang="zh-CN" dirty="0"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zh-CN" dirty="0">
                <a:latin typeface="楷体" panose="02010609060101010101" charset="-122"/>
                <a:ea typeface="楷体" panose="02010609060101010101" charset="-122"/>
              </a:rPr>
              <a:t>运用</a:t>
            </a:r>
            <a:r>
              <a:rPr lang="zh-CN" altLang="zh-CN" sz="3000" dirty="0">
                <a:latin typeface="楷体" panose="02010609060101010101" charset="-122"/>
                <a:ea typeface="楷体" panose="02010609060101010101" charset="-122"/>
              </a:rPr>
              <a:t>立方根</a:t>
            </a:r>
            <a:r>
              <a:rPr lang="zh-CN" altLang="zh-CN" dirty="0">
                <a:latin typeface="楷体" panose="02010609060101010101" charset="-122"/>
                <a:ea typeface="楷体" panose="02010609060101010101" charset="-122"/>
              </a:rPr>
              <a:t>的性质，会求一个数的立方根，并总结规律方法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；</a:t>
            </a:r>
            <a:endParaRPr lang="zh-CN" altLang="zh-CN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altLang="zh-CN" dirty="0">
                <a:latin typeface="楷体" panose="02010609060101010101" charset="-122"/>
                <a:ea typeface="楷体" panose="02010609060101010101" charset="-122"/>
              </a:rPr>
              <a:t>3.</a:t>
            </a:r>
            <a:r>
              <a:rPr lang="zh-CN" altLang="zh-CN" dirty="0">
                <a:latin typeface="楷体" panose="02010609060101010101" charset="-122"/>
                <a:ea typeface="楷体" panose="02010609060101010101" charset="-122"/>
              </a:rPr>
              <a:t>通过求一个数的立方根，找出立方与开立方的联系，并能够解决实际计算问题</a:t>
            </a:r>
            <a:r>
              <a:rPr lang="en-US" altLang="zh-CN" dirty="0">
                <a:latin typeface="楷体" panose="02010609060101010101" charset="-122"/>
                <a:ea typeface="楷体" panose="02010609060101010101" charset="-122"/>
              </a:rPr>
              <a:t>.</a:t>
            </a:r>
            <a:endParaRPr lang="zh-CN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 bwMode="auto">
          <a:xfrm>
            <a:off x="167644" y="401320"/>
            <a:ext cx="2406015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r>
              <a:rPr lang="zh-CN" altLang="en-US" sz="3665" b="1" dirty="0">
                <a:latin typeface="楷体" panose="02010609060101010101" charset="-122"/>
                <a:ea typeface="楷体" panose="02010609060101010101" charset="-122"/>
              </a:rPr>
              <a:t>学习目标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407512"/>
            <a:ext cx="8139430" cy="4555490"/>
          </a:xfrm>
        </p:spPr>
        <p:txBody>
          <a:bodyPr/>
          <a:lstStyle/>
          <a:p>
            <a:endParaRPr lang="zh-CN" altLang="en-US"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重点：</a:t>
            </a:r>
            <a:endParaRPr lang="en-US" altLang="zh-CN"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1.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立方根的</a:t>
            </a:r>
            <a:r>
              <a:rPr lang="zh-CN" altLang="en-US" sz="2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定义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以及</a:t>
            </a:r>
            <a:r>
              <a:rPr lang="zh-CN" altLang="en-US" sz="2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性质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</a:t>
            </a:r>
            <a:endParaRPr lang="en-US" altLang="zh-CN"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2.</a:t>
            </a:r>
            <a:r>
              <a:rPr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会</a:t>
            </a:r>
            <a:r>
              <a:rPr lang="zh-CN" altLang="en-US" sz="2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表示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及</a:t>
            </a:r>
            <a:r>
              <a:rPr sz="2700" dirty="0" err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求</a:t>
            </a:r>
            <a:r>
              <a:rPr sz="2700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一个数的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立</a:t>
            </a:r>
            <a:r>
              <a:rPr sz="2700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方根</a:t>
            </a:r>
            <a:r>
              <a:rPr lang="zh-CN" sz="2700" dirty="0" err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</a:t>
            </a:r>
            <a:endParaRPr lang="en-US" altLang="zh-CN"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3.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知道立方运算和开立方运算互为</a:t>
            </a:r>
            <a:r>
              <a:rPr lang="zh-CN" altLang="en-US" sz="2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逆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运算，会用立方运算求</a:t>
            </a:r>
            <a:r>
              <a:rPr lang="en-US" altLang="zh-CN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100</a:t>
            </a:r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以内整数的立方根</a:t>
            </a:r>
            <a:r>
              <a:rPr lang="en-US" altLang="zh-CN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endParaRPr lang="zh-CN" altLang="en-US"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难点：探究立方根、平方根和算术平方根的区别与联系</a:t>
            </a:r>
            <a:r>
              <a:rPr lang="en-US" altLang="zh-CN" sz="27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 bwMode="auto">
          <a:xfrm>
            <a:off x="-1116632" y="51470"/>
            <a:ext cx="5181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r>
              <a:rPr lang="zh-CN" altLang="en-US" sz="3665" b="1" dirty="0">
                <a:latin typeface="楷体" panose="02010609060101010101" charset="-122"/>
                <a:ea typeface="楷体" panose="02010609060101010101" charset="-122"/>
              </a:rPr>
              <a:t>学习重难点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1601391" y="4500595"/>
            <a:ext cx="57114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2400" b="1">
              <a:solidFill>
                <a:srgbClr val="0000FF"/>
              </a:solidFill>
            </a:endParaRPr>
          </a:p>
          <a:p>
            <a:pPr eaLnBrk="1" hangingPunct="1"/>
            <a:endParaRPr lang="en-US" altLang="zh-CN" sz="2400" b="1">
              <a:solidFill>
                <a:srgbClr val="0000FF"/>
              </a:solidFill>
            </a:endParaRPr>
          </a:p>
        </p:txBody>
      </p:sp>
      <p:pic>
        <p:nvPicPr>
          <p:cNvPr id="8296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47402" y="3649999"/>
            <a:ext cx="1360884" cy="13632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965" name="Object 21"/>
          <p:cNvGraphicFramePr/>
          <p:nvPr/>
        </p:nvGraphicFramePr>
        <p:xfrm>
          <a:off x="2752921" y="3849310"/>
          <a:ext cx="1435894" cy="1013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" r:id="rId5" imgW="232410" imgH="257810" progId="Equation.3">
                  <p:embed/>
                </p:oleObj>
              </mc:Choice>
              <mc:Fallback>
                <p:oleObj r:id="rId5" imgW="232410" imgH="257810" progId="Equation.3">
                  <p:embed/>
                  <p:pic>
                    <p:nvPicPr>
                      <p:cNvPr id="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921" y="3849310"/>
                        <a:ext cx="1435894" cy="1013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6" name="Text Box 6"/>
          <p:cNvSpPr txBox="1">
            <a:spLocks noChangeArrowheads="1"/>
          </p:cNvSpPr>
          <p:nvPr/>
        </p:nvSpPr>
        <p:spPr bwMode="auto">
          <a:xfrm>
            <a:off x="3150410" y="3840596"/>
            <a:ext cx="232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dirty="0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82967" name="Object 23"/>
          <p:cNvGraphicFramePr/>
          <p:nvPr/>
        </p:nvGraphicFramePr>
        <p:xfrm>
          <a:off x="3366048" y="4023781"/>
          <a:ext cx="62388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" r:id="rId7" imgW="130810" imgH="144145" progId="Equation.3">
                  <p:embed/>
                </p:oleObj>
              </mc:Choice>
              <mc:Fallback>
                <p:oleObj r:id="rId7" imgW="130810" imgH="144145" progId="Equation.3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6048" y="4023781"/>
                        <a:ext cx="623888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0" name="Text Box 10"/>
          <p:cNvSpPr txBox="1">
            <a:spLocks noChangeArrowheads="1"/>
          </p:cNvSpPr>
          <p:nvPr/>
        </p:nvSpPr>
        <p:spPr bwMode="auto">
          <a:xfrm>
            <a:off x="1089236" y="3772841"/>
            <a:ext cx="10036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003300"/>
                </a:solidFill>
              </a:rPr>
              <a:t>根指数</a:t>
            </a:r>
          </a:p>
        </p:txBody>
      </p:sp>
      <p:sp>
        <p:nvSpPr>
          <p:cNvPr id="82971" name="AutoShape 11"/>
          <p:cNvSpPr>
            <a:spLocks noChangeArrowheads="1"/>
          </p:cNvSpPr>
          <p:nvPr/>
        </p:nvSpPr>
        <p:spPr bwMode="auto">
          <a:xfrm rot="10860000">
            <a:off x="1994732" y="3969788"/>
            <a:ext cx="1079897" cy="54769"/>
          </a:xfrm>
          <a:prstGeom prst="rightArrow">
            <a:avLst>
              <a:gd name="adj1" fmla="val 50000"/>
              <a:gd name="adj2" fmla="val 4929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rot="10800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125"/>
          </a:p>
        </p:txBody>
      </p:sp>
      <p:sp>
        <p:nvSpPr>
          <p:cNvPr id="82972" name="AutoShape 12"/>
          <p:cNvSpPr>
            <a:spLocks noChangeArrowheads="1"/>
          </p:cNvSpPr>
          <p:nvPr/>
        </p:nvSpPr>
        <p:spPr bwMode="auto">
          <a:xfrm rot="817820">
            <a:off x="3916113" y="4457003"/>
            <a:ext cx="596504" cy="171450"/>
          </a:xfrm>
          <a:prstGeom prst="rightArrow">
            <a:avLst>
              <a:gd name="adj1" fmla="val 50000"/>
              <a:gd name="adj2" fmla="val 869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125"/>
          </a:p>
        </p:txBody>
      </p:sp>
      <p:sp>
        <p:nvSpPr>
          <p:cNvPr id="82973" name="Text Box 14"/>
          <p:cNvSpPr txBox="1">
            <a:spLocks noChangeArrowheads="1"/>
          </p:cNvSpPr>
          <p:nvPr/>
        </p:nvSpPr>
        <p:spPr bwMode="auto">
          <a:xfrm>
            <a:off x="4589366" y="4463788"/>
            <a:ext cx="1256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003300"/>
                </a:solidFill>
              </a:rPr>
              <a:t>被开方数</a:t>
            </a:r>
          </a:p>
        </p:txBody>
      </p:sp>
      <p:sp>
        <p:nvSpPr>
          <p:cNvPr id="82974" name="AutoShape 15"/>
          <p:cNvSpPr>
            <a:spLocks noChangeArrowheads="1"/>
          </p:cNvSpPr>
          <p:nvPr/>
        </p:nvSpPr>
        <p:spPr bwMode="auto">
          <a:xfrm rot="21540000">
            <a:off x="4290984" y="3867762"/>
            <a:ext cx="431006" cy="303610"/>
          </a:xfrm>
          <a:prstGeom prst="rightArrow">
            <a:avLst>
              <a:gd name="adj1" fmla="val 50000"/>
              <a:gd name="adj2" fmla="val 354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125"/>
          </a:p>
        </p:txBody>
      </p:sp>
      <p:sp>
        <p:nvSpPr>
          <p:cNvPr id="82975" name="Text Box 16"/>
          <p:cNvSpPr txBox="1">
            <a:spLocks noChangeArrowheads="1"/>
          </p:cNvSpPr>
          <p:nvPr/>
        </p:nvSpPr>
        <p:spPr bwMode="auto">
          <a:xfrm>
            <a:off x="6767817" y="3808003"/>
            <a:ext cx="2533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003300"/>
                </a:solidFill>
              </a:rPr>
              <a:t>表示：   的立方根</a:t>
            </a:r>
          </a:p>
        </p:txBody>
      </p:sp>
      <p:graphicFrame>
        <p:nvGraphicFramePr>
          <p:cNvPr id="82976" name="Object 32"/>
          <p:cNvGraphicFramePr/>
          <p:nvPr/>
        </p:nvGraphicFramePr>
        <p:xfrm>
          <a:off x="7380316" y="3814636"/>
          <a:ext cx="3095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" r:id="rId9" imgW="130810" imgH="144145" progId="Equation.3">
                  <p:embed/>
                </p:oleObj>
              </mc:Choice>
              <mc:Fallback>
                <p:oleObj r:id="rId9" imgW="130810" imgH="144145" progId="Equation.3">
                  <p:embed/>
                  <p:pic>
                    <p:nvPicPr>
                      <p:cNvPr id="0" name="Object 32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6" y="3814636"/>
                        <a:ext cx="30956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5492354" y="1403750"/>
            <a:ext cx="1752600" cy="26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125"/>
          </a:p>
        </p:txBody>
      </p:sp>
      <p:sp>
        <p:nvSpPr>
          <p:cNvPr id="82978" name="AutoShape 19"/>
          <p:cNvSpPr>
            <a:spLocks noChangeArrowheads="1"/>
          </p:cNvSpPr>
          <p:nvPr/>
        </p:nvSpPr>
        <p:spPr bwMode="auto">
          <a:xfrm>
            <a:off x="4341608" y="2573046"/>
            <a:ext cx="1782366" cy="454819"/>
          </a:xfrm>
          <a:prstGeom prst="cloudCallout">
            <a:avLst>
              <a:gd name="adj1" fmla="val -98630"/>
              <a:gd name="adj2" fmla="val 2096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 dirty="0">
                <a:solidFill>
                  <a:srgbClr val="FF0000"/>
                </a:solidFill>
              </a:rPr>
              <a:t>不能省略</a:t>
            </a:r>
          </a:p>
        </p:txBody>
      </p:sp>
      <p:sp>
        <p:nvSpPr>
          <p:cNvPr id="82979" name="Text Box 21"/>
          <p:cNvSpPr txBox="1">
            <a:spLocks noChangeArrowheads="1"/>
          </p:cNvSpPr>
          <p:nvPr/>
        </p:nvSpPr>
        <p:spPr bwMode="auto">
          <a:xfrm>
            <a:off x="4702755" y="3812505"/>
            <a:ext cx="1875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rgbClr val="003300"/>
                </a:solidFill>
              </a:rPr>
              <a:t>读作：三次根号</a:t>
            </a:r>
          </a:p>
        </p:txBody>
      </p:sp>
      <p:graphicFrame>
        <p:nvGraphicFramePr>
          <p:cNvPr id="82980" name="Object 36"/>
          <p:cNvGraphicFramePr/>
          <p:nvPr/>
        </p:nvGraphicFramePr>
        <p:xfrm>
          <a:off x="6365503" y="3798376"/>
          <a:ext cx="3095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" r:id="rId11" imgW="130810" imgH="144145" progId="Equation.3">
                  <p:embed/>
                </p:oleObj>
              </mc:Choice>
              <mc:Fallback>
                <p:oleObj r:id="rId11" imgW="130810" imgH="144145" progId="Equation.3">
                  <p:embed/>
                  <p:pic>
                    <p:nvPicPr>
                      <p:cNvPr id="0" name="Object 3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503" y="3798376"/>
                        <a:ext cx="3095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981" name="Picture 37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77093" y="884593"/>
            <a:ext cx="6858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323528" y="16685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重点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259632" y="155178"/>
            <a:ext cx="9605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4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立</a:t>
            </a:r>
            <a:r>
              <a:rPr lang="zh-CN" altLang="en-US" sz="24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方根的定义：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829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mph" presetSubtype="0" repeatCount="3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829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829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8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000" autoRev="1" fill="hold"/>
                                        <p:tgtEl>
                                          <p:spTgt spid="829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829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829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8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829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82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6" grpId="0" bldLvl="0" autoUpdateAnimBg="0"/>
      <p:bldP spid="82966" grpId="1" bldLvl="0" autoUpdateAnimBg="0"/>
      <p:bldP spid="82966" grpId="2" bldLvl="0" autoUpdateAnimBg="0"/>
      <p:bldP spid="82966" grpId="3" bldLvl="0" autoUpdateAnimBg="0"/>
      <p:bldP spid="82970" grpId="0" bldLvl="0" autoUpdateAnimBg="0"/>
      <p:bldP spid="82971" grpId="0" bldLvl="0" animBg="1" autoUpdateAnimBg="0"/>
      <p:bldP spid="82972" grpId="0" bldLvl="0" animBg="1" autoUpdateAnimBg="0"/>
      <p:bldP spid="82973" grpId="0" bldLvl="0" autoUpdateAnimBg="0"/>
      <p:bldP spid="82974" grpId="0" bldLvl="0" animBg="1" autoUpdateAnimBg="0"/>
      <p:bldP spid="82975" grpId="0" bldLvl="0" autoUpdateAnimBg="0"/>
      <p:bldP spid="82978" grpId="0" bldLvl="0" animBg="1" autoUpdateAnimBg="0"/>
      <p:bldP spid="82978" grpId="1" bldLvl="0" animBg="1" autoUpdateAnimBg="0"/>
      <p:bldP spid="82979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411" y="915566"/>
            <a:ext cx="3240360" cy="341090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4402832" y="712953"/>
                <a:ext cx="2113384" cy="38491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zh-CN" altLang="en-US" sz="199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altLang="zh-CN" sz="199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/>
                      </m:ra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832" y="712953"/>
                <a:ext cx="2113384" cy="3849195"/>
              </a:xfrm>
              <a:prstGeom prst="rect">
                <a:avLst/>
              </a:prstGeom>
              <a:blipFill rotWithShape="1">
                <a:blip r:embed="rId3"/>
                <a:stretch>
                  <a:fillRect l="-18" t="-13" r="-108385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2824" y="1776869"/>
            <a:ext cx="2333714" cy="223224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51520" y="257813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重点：</a:t>
            </a:r>
            <a:r>
              <a:rPr lang="en-US" altLang="zh-CN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区分二次根号与三次根号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112468" y="915568"/>
          <a:ext cx="8919064" cy="3618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981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3200" dirty="0"/>
                        <a:t>二次根号和三次根号的区别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0">
                <a:tc>
                  <a:txBody>
                    <a:bodyPr/>
                    <a:lstStyle/>
                    <a:p>
                      <a:endParaRPr lang="en-US" altLang="zh-CN" sz="2700" kern="120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+mn-cs"/>
                      </a:endParaRPr>
                    </a:p>
                    <a:p>
                      <a:r>
                        <a:rPr lang="zh-CN" altLang="en-US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+mn-cs"/>
                        </a:rPr>
                        <a:t>区别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1.</a:t>
                      </a:r>
                      <a:r>
                        <a:rPr lang="zh-CN" altLang="en-US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二次根号里面只能填非负数，三次根号里面可以填写任意数</a:t>
                      </a:r>
                      <a:endParaRPr lang="en-US" altLang="zh-CN" sz="2700" kern="120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r>
                        <a:rPr lang="en-US" altLang="zh-CN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2.</a:t>
                      </a:r>
                      <a:r>
                        <a:rPr lang="zh-CN" altLang="en-US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二次根号的根指数是</a:t>
                      </a:r>
                      <a:r>
                        <a:rPr lang="en-US" altLang="zh-CN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2</a:t>
                      </a:r>
                      <a:r>
                        <a:rPr lang="zh-CN" altLang="en-US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，可以省略；三次根号的根指数是</a:t>
                      </a:r>
                      <a:r>
                        <a:rPr lang="en-US" altLang="zh-CN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3</a:t>
                      </a:r>
                      <a:r>
                        <a:rPr lang="zh-CN" altLang="en-US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，不可以省略</a:t>
                      </a:r>
                      <a:endParaRPr lang="en-US" altLang="zh-CN" sz="2700" kern="1200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r>
                        <a:rPr lang="en-US" altLang="zh-CN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3.</a:t>
                      </a:r>
                      <a:r>
                        <a:rPr lang="zh-CN" altLang="en-US" sz="2700" kern="1200" dirty="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二次根号与求解算术平方根和平方根的运算有关，三次根号与开立方运算有关，且结果只有一个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3200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）立方根与开立方的区别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57201" y="1023621"/>
          <a:ext cx="822960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0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190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名　称</a:t>
                      </a: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定　　义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区　　别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9122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立方根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zh-CN" sz="1500" dirty="0"/>
                    </a:p>
                  </a:txBody>
                  <a:tcPr marL="33655" marR="33655" marT="0" marB="0" anchor="ctr">
                    <a:blipFill rotWithShape="1">
                      <a:blip r:embed="rId3"/>
                      <a:stretch>
                        <a:fillRect l="-44972" t="-17043" r="-113283" b="-41604"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立方根</a:t>
                      </a: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是一个数,是开立方的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结果</a:t>
                      </a: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,</a:t>
                      </a:r>
                    </a:p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而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开立方</a:t>
                      </a: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是求一个数的立方根的运算,</a:t>
                      </a:r>
                    </a:p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是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一种</a:t>
                      </a:r>
                      <a:r>
                        <a:rPr lang="zh-CN" sz="16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开方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  <a:latin typeface="NEU-BZ-S92"/>
                          <a:ea typeface="方正中等线_GBK"/>
                          <a:cs typeface="Times New Roman" panose="02020603050405020304"/>
                        </a:rPr>
                        <a:t>运算</a:t>
                      </a:r>
                    </a:p>
                  </a:txBody>
                  <a:tcPr marL="33655" marR="3365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开立方</a:t>
                      </a: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求一个数的立方根的运算叫作开</a:t>
                      </a:r>
                      <a:r>
                        <a:rPr lang="zh-CN" sz="1600" dirty="0" smtClean="0">
                          <a:effectLst/>
                        </a:rPr>
                        <a:t>立</a:t>
                      </a:r>
                      <a:endParaRPr lang="en-US" altLang="zh-CN" sz="1600" dirty="0" smtClean="0">
                        <a:effectLst/>
                      </a:endParaRPr>
                    </a:p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endParaRPr lang="en-US" altLang="zh-CN" sz="1600" dirty="0" smtClean="0">
                        <a:effectLst/>
                      </a:endParaRPr>
                    </a:p>
                    <a:p>
                      <a:pPr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</a:rPr>
                        <a:t>方</a:t>
                      </a: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33655" marR="33655" marT="0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976" y="343139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3110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3110"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3110">
                <a:latin typeface="楷体" panose="02010609060101010101" charset="-122"/>
                <a:ea typeface="楷体" panose="02010609060101010101" charset="-122"/>
                <a:sym typeface="+mn-ea"/>
              </a:rPr>
              <a:t>）立方根与平方根的区别与联系</a:t>
            </a:r>
            <a:r>
              <a:rPr lang="zh-CN" altLang="en-US" sz="3110">
                <a:latin typeface="楷体" panose="02010609060101010101" charset="-122"/>
                <a:ea typeface="楷体" panose="02010609060101010101" charset="-122"/>
              </a:rPr>
              <a:t/>
            </a:r>
            <a:br>
              <a:rPr lang="zh-CN" altLang="en-US" sz="3110">
                <a:latin typeface="楷体" panose="02010609060101010101" charset="-122"/>
                <a:ea typeface="楷体" panose="02010609060101010101" charset="-122"/>
              </a:rPr>
            </a:br>
            <a:endParaRPr lang="zh-CN" altLang="en-US" sz="311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91160" y="967740"/>
          <a:ext cx="8229600" cy="3822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070">
                <a:tc gridSpan="2"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　　　名　称</a:t>
                      </a:r>
                    </a:p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内　容　　　</a:t>
                      </a: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平　方　根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立　方　根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40">
                <a:tc rowSpan="3"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区</a:t>
                      </a:r>
                    </a:p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CN" sz="1600">
                        <a:effectLst/>
                      </a:endParaRPr>
                    </a:p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别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表示方法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zh-CN" sz="1500"/>
                    </a:p>
                  </a:txBody>
                  <a:tcPr marL="0" marR="0" marT="0" marB="0" anchor="ctr">
                    <a:blipFill rotWithShape="1">
                      <a:blip r:embed="rId3"/>
                      <a:stretch>
                        <a:fillRect l="-102603" t="-108824" r="-97397" b="-39411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sz="1500"/>
                    </a:p>
                  </a:txBody>
                  <a:tcPr marL="0" marR="0" marT="0" marB="0" anchor="ctr">
                    <a:blipFill rotWithShape="1">
                      <a:blip r:embed="rId3"/>
                      <a:stretch>
                        <a:fillRect l="-208018" t="-108824" b="-39411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94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个　　数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正数有两个平方根</a:t>
                      </a:r>
                      <a:r>
                        <a:rPr lang="en-US" sz="1600" dirty="0">
                          <a:effectLst/>
                        </a:rPr>
                        <a:t>,0</a:t>
                      </a:r>
                      <a:r>
                        <a:rPr lang="zh-CN" sz="1600" dirty="0">
                          <a:effectLst/>
                        </a:rPr>
                        <a:t>有一个</a:t>
                      </a:r>
                      <a:r>
                        <a:rPr lang="zh-CN" sz="1600" dirty="0" smtClean="0">
                          <a:effectLst/>
                        </a:rPr>
                        <a:t>平</a:t>
                      </a:r>
                      <a:endParaRPr lang="en-US" altLang="zh-CN" sz="1600" dirty="0" smtClean="0">
                        <a:effectLst/>
                      </a:endParaRPr>
                    </a:p>
                    <a:p>
                      <a:pPr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endParaRPr lang="en-US" altLang="zh-CN" sz="1600" dirty="0" smtClean="0">
                        <a:effectLst/>
                      </a:endParaRPr>
                    </a:p>
                    <a:p>
                      <a:pPr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</a:rPr>
                        <a:t>方根</a:t>
                      </a:r>
                      <a:r>
                        <a:rPr lang="en-US" sz="1600" dirty="0">
                          <a:effectLst/>
                        </a:rPr>
                        <a:t>,</a:t>
                      </a:r>
                      <a:r>
                        <a:rPr lang="zh-CN" sz="1600" dirty="0">
                          <a:effectLst/>
                        </a:rPr>
                        <a:t>负数没有平方根</a:t>
                      </a: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rgbClr val="FF0000"/>
                          </a:solidFill>
                          <a:effectLst/>
                        </a:rPr>
                        <a:t>任意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</a:rPr>
                        <a:t>数</a:t>
                      </a:r>
                      <a:r>
                        <a:rPr lang="zh-CN" sz="1600" dirty="0">
                          <a:effectLst/>
                        </a:rPr>
                        <a:t>都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</a:rPr>
                        <a:t>只有一个</a:t>
                      </a:r>
                      <a:r>
                        <a:rPr lang="zh-CN" sz="1600" dirty="0">
                          <a:effectLst/>
                        </a:rPr>
                        <a:t>立方根</a:t>
                      </a: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6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被开方数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非负数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任意数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980">
                <a:tc gridSpan="2"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联　　系</a:t>
                      </a:r>
                      <a:endParaRPr lang="zh-CN" sz="160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都是开方运算的结果</a:t>
                      </a:r>
                      <a:r>
                        <a:rPr lang="en-US" sz="1600" dirty="0">
                          <a:effectLst/>
                        </a:rPr>
                        <a:t>;0</a:t>
                      </a:r>
                      <a:r>
                        <a:rPr lang="zh-CN" sz="1600" dirty="0">
                          <a:effectLst/>
                        </a:rPr>
                        <a:t>的平方根、立方根都是</a:t>
                      </a:r>
                      <a:r>
                        <a:rPr lang="en-US" sz="1600" dirty="0">
                          <a:effectLst/>
                        </a:rPr>
                        <a:t>0</a:t>
                      </a:r>
                      <a:endParaRPr lang="zh-CN" sz="1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中等线_GBK"/>
                        <a:cs typeface="Times New Roman" panose="02020603050405020304"/>
                      </a:endParaRPr>
                    </a:p>
                  </a:txBody>
                  <a:tcPr marL="66675" marR="6667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7740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3064ecf-c66a-4bd7-bc67-afc457b6b44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547caec-f391-4ad9-a2a6-9380e9791eb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04fd85e-69ee-4565-aa2e-95bd533370a8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SLIDE_TYPE" val="text"/>
  <p:tag name="KSO_WM_SLIDE_SUBTYPE" val="pureTxt"/>
  <p:tag name="KSO_WM_SLIDE_ITEM_CNT" val="0"/>
  <p:tag name="KSO_WM_SLIDE_INDEX" val="8"/>
  <p:tag name="KSO_WM_SLIDE_SIZE" val="960*539"/>
  <p:tag name="KSO_WM_SLIDE_POSITION" val="0*0"/>
  <p:tag name="KSO_WM_TAG_VERSION" val="1.0"/>
  <p:tag name="KSO_WM_BEAUTIFY_FLAG" val="#wm#"/>
  <p:tag name="KSO_WM_SLIDE_LAYOUT" val="a_f_i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2.12,&quot;top&quot;:1.69,&quot;right&quot;:2.12,&quot;bottom&quot;:2.96},&quot;edge&quot;:{&quot;left&quot;:true,&quot;top&quot;:false,&quot;right&quot;:true,&quot;bottom&quot;:true}}]}"/>
  <p:tag name="KSO_WM_SLIDE_BACKGROUND" val="[&quot;general&quot;,&quot;navigation&quot;]"/>
  <p:tag name="KSO_WM_SLIDE_RATIO" val="1.777778"/>
  <p:tag name="KSO_WM_TEMPLATE_MASTER_TYPE" val="1"/>
  <p:tag name="KSO_WM_TEMPLATE_COLOR_TYPE" val="1"/>
  <p:tag name="KSO_WM_TEMPLATE_CATEGORY" val="custom"/>
  <p:tag name="KSO_WM_TEMPLATE_INDEX" val="20204377"/>
  <p:tag name="KSO_WM_SLIDE_ID" val="custom20204377_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SUBTYPE" val="h"/>
  <p:tag name="KSO_WM_UNIT_TYPE" val="i"/>
  <p:tag name="KSO_WM_UNIT_INDEX" val="1"/>
  <p:tag name="KSO_WM_TEMPLATE_CATEGORY" val="custom"/>
  <p:tag name="KSO_WM_TEMPLATE_INDEX" val="20204377"/>
  <p:tag name="KSO_WM_UNIT_ID" val="custom20204377_8*i*1"/>
  <p:tag name="KSO_WM_UNIT_HIGHLIGHT" val="0"/>
  <p:tag name="KSO_WM_UNIT_COMPATIBLE" val="0"/>
  <p:tag name="KSO_WM_UNIT_DIAGRAM_ISNUMVISUAL" val="0"/>
  <p:tag name="KSO_WM_UNIT_DIAGRAM_ISREFERUNIT" val="0"/>
  <p:tag name="KSO_WM_UNIT_BK_DARK_LIGHT" val="2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TYPE" val="i"/>
  <p:tag name="KSO_WM_UNIT_INDEX" val="1"/>
  <p:tag name="KSO_WM_TEMPLATE_CATEGORY" val="custom"/>
  <p:tag name="KSO_WM_TEMPLATE_INDEX" val="20204377"/>
  <p:tag name="KSO_WM_UNIT_ID" val="custom20204377_8*i*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UNIT_TYPE" val="i"/>
  <p:tag name="KSO_WM_UNIT_INDEX" val="2"/>
  <p:tag name="KSO_WM_TEMPLATE_CATEGORY" val="custom"/>
  <p:tag name="KSO_WM_TEMPLATE_INDEX" val="20204377"/>
  <p:tag name="KSO_WM_UNIT_ID" val="custom20204377_8*i*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BLOCK" val="0"/>
  <p:tag name="KSO_WM_UNIT_SM_LIMIT_TYPE" val="2"/>
  <p:tag name="KSO_WM_UNIT_DECORATE_INFO" val="{&quot;DecorateInfoX&quot;:{&quot;IsLeft&quot;:true,&quot;IsRight&quot;:false,&quot;IsAbs&quot;:true},&quot;DecorateInfoY&quot;:{&quot;IsTop&quot;:true,&quot;IsBottom&quot;:false,&quot;IsAbs&quot;:true}}"/>
  <p:tag name="KSO_WM_UNIT_TYPE" val="i"/>
  <p:tag name="KSO_WM_UNIT_INDEX" val="3"/>
  <p:tag name="KSO_WM_TEMPLATE_CATEGORY" val="custom"/>
  <p:tag name="KSO_WM_TEMPLATE_INDEX" val="20204377"/>
  <p:tag name="KSO_WM_UNIT_ID" val="custom20204377_8*i*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TYPE" val="a"/>
  <p:tag name="KSO_WM_UNIT_INDEX" val="1"/>
  <p:tag name="KSO_WM_UNIT_VALUE" val="30"/>
  <p:tag name="KSO_WM_UNIT_DEFAULT_FONT" val="28;32;4"/>
  <p:tag name="KSO_WM_UNIT_BLOCK" val="0"/>
  <p:tag name="KSO_WM_TEMPLATE_CATEGORY" val="custom"/>
  <p:tag name="KSO_WM_TEMPLATE_INDEX" val="20204377"/>
  <p:tag name="KSO_WM_UNIT_ID" val="custom20204377_8*a*1"/>
  <p:tag name="KSO_WM_UNIT_PRESET_TEXT" val="单击此处添加大标题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940</Words>
  <Application>Microsoft Office PowerPoint</Application>
  <PresentationFormat>全屏显示(16:9)</PresentationFormat>
  <Paragraphs>183</Paragraphs>
  <Slides>19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NEU-BZ-S92</vt:lpstr>
      <vt:lpstr>等线</vt:lpstr>
      <vt:lpstr>方正中等线_GBK</vt:lpstr>
      <vt:lpstr>楷体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Equation.KSEE3</vt:lpstr>
      <vt:lpstr>Equation.3</vt:lpstr>
      <vt:lpstr>Equation.DSMT4</vt:lpstr>
      <vt:lpstr>公式</vt:lpstr>
      <vt:lpstr>PowerPoint 演示文稿</vt:lpstr>
      <vt:lpstr>PowerPoint 演示文稿</vt:lpstr>
      <vt:lpstr>学习目标</vt:lpstr>
      <vt:lpstr>学习重难点</vt:lpstr>
      <vt:lpstr>PowerPoint 演示文稿</vt:lpstr>
      <vt:lpstr>PowerPoint 演示文稿</vt:lpstr>
      <vt:lpstr>PowerPoint 演示文稿</vt:lpstr>
      <vt:lpstr>（2）立方根与开立方的区别</vt:lpstr>
      <vt:lpstr>（3）立方根与平方根的区别与联系 </vt:lpstr>
      <vt:lpstr>PowerPoint 演示文稿</vt:lpstr>
      <vt:lpstr>重点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2020-02-13T00:34:00Z</dcterms:created>
  <dcterms:modified xsi:type="dcterms:W3CDTF">2023-01-16T18:42:47Z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5C52FA3B756C4D59BB3A0CB44F5D1743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