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8" r:id="rId2"/>
    <p:sldId id="269" r:id="rId3"/>
    <p:sldId id="292" r:id="rId4"/>
    <p:sldId id="295" r:id="rId5"/>
    <p:sldId id="296" r:id="rId6"/>
    <p:sldId id="337" r:id="rId7"/>
    <p:sldId id="271" r:id="rId8"/>
    <p:sldId id="331" r:id="rId9"/>
    <p:sldId id="277" r:id="rId10"/>
    <p:sldId id="303" r:id="rId11"/>
    <p:sldId id="338" r:id="rId12"/>
    <p:sldId id="306" r:id="rId13"/>
    <p:sldId id="339" r:id="rId14"/>
    <p:sldId id="340" r:id="rId15"/>
    <p:sldId id="341" r:id="rId16"/>
    <p:sldId id="315" r:id="rId17"/>
    <p:sldId id="342" r:id="rId18"/>
    <p:sldId id="332" r:id="rId19"/>
    <p:sldId id="317" r:id="rId20"/>
    <p:sldId id="318" r:id="rId21"/>
    <p:sldId id="343" r:id="rId22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AD936-5791-4465-9DD6-6D5261CE454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2A402-305E-47A6-AAA7-2914C9FB2E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014139" y="1982723"/>
            <a:ext cx="7403483" cy="2126165"/>
            <a:chOff x="3963" y="1553"/>
            <a:chExt cx="11117" cy="3093"/>
          </a:xfrm>
        </p:grpSpPr>
        <p:sp>
          <p:nvSpPr>
            <p:cNvPr id="3" name="Rectangle 5"/>
            <p:cNvSpPr/>
            <p:nvPr/>
          </p:nvSpPr>
          <p:spPr>
            <a:xfrm>
              <a:off x="3963" y="3616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Lesson 25</a:t>
              </a:r>
              <a:r>
                <a:rPr lang="zh-CN" altLang="en-US" sz="4000" b="1" dirty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Jenny's Family</a:t>
              </a:r>
              <a:endParaRPr lang="zh-CN" altLang="en-US" sz="40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553"/>
              <a:ext cx="11101" cy="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 smtClean="0">
                  <a:latin typeface="微软雅黑" panose="020B0503020204020204" charset="-122"/>
                  <a:ea typeface="微软雅黑" panose="020B0503020204020204" charset="-122"/>
                </a:rPr>
                <a:t>Unit 5  Family and Home</a:t>
              </a:r>
              <a:endParaRPr lang="zh-CN" altLang="en-US" sz="36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66312" y="2250890"/>
            <a:ext cx="284559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601944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1320232"/>
            <a:ext cx="8374748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Smith family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史密斯一家人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90132" y="2358872"/>
            <a:ext cx="7330034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are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Smith family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我们是史密斯一家人。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20843" y="4036283"/>
            <a:ext cx="8118191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“the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＋姓氏＋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表示“某某一家人”或“某某夫妇二人”，作主语时，谓语动词用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形式。</a:t>
            </a: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5767747" y="4601406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复数</a:t>
            </a:r>
          </a:p>
        </p:txBody>
      </p:sp>
      <p:sp>
        <p:nvSpPr>
          <p:cNvPr id="7" name="Rectangle 5"/>
          <p:cNvSpPr/>
          <p:nvPr/>
        </p:nvSpPr>
        <p:spPr>
          <a:xfrm>
            <a:off x="170766" y="111049"/>
            <a:ext cx="55969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Jenny's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92837" y="2229223"/>
            <a:ext cx="8130291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该短语也可表达为 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Smiths”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，即“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＋姓氏＋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­s”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，其含义和用法与“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＋姓氏＋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完全相同。在该结构中，姓氏名词的第一个字母必须大写。例如：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Greens are watching TV.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格林一家人正在看电视。</a:t>
            </a:r>
          </a:p>
        </p:txBody>
      </p:sp>
      <p:sp>
        <p:nvSpPr>
          <p:cNvPr id="4" name="Rectangle 5"/>
          <p:cNvSpPr/>
          <p:nvPr/>
        </p:nvSpPr>
        <p:spPr>
          <a:xfrm>
            <a:off x="170766" y="111049"/>
            <a:ext cx="55969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Jenny's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692900" y="1256054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7875" y="142228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76505" y="2412415"/>
            <a:ext cx="8272764" cy="19495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布莱克一家人很友好。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________ ________ are very friendly.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are very friendly.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1304885" y="3169582"/>
            <a:ext cx="25426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Black          family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1145907" y="3856307"/>
            <a:ext cx="23391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         Blacks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70766" y="111049"/>
            <a:ext cx="55969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Jenny's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6" y="1333903"/>
            <a:ext cx="8117033" cy="6568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drive </a:t>
            </a:r>
            <a:r>
              <a:rPr lang="en-US" altLang="zh-CN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驾驶；用车送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驱车旅行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91441" y="2523505"/>
            <a:ext cx="8146196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is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driving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bus.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她正在驾驶公共汽车。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Could you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drive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 to the station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你能开车送我去车站吗？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Let's take a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drive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the country.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我们开车去乡下兜兜风吧。</a:t>
            </a:r>
          </a:p>
        </p:txBody>
      </p:sp>
      <p:sp>
        <p:nvSpPr>
          <p:cNvPr id="11" name="Rectangle 5"/>
          <p:cNvSpPr/>
          <p:nvPr/>
        </p:nvSpPr>
        <p:spPr>
          <a:xfrm>
            <a:off x="170766" y="111049"/>
            <a:ext cx="55969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Jenny's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54252" y="2256512"/>
            <a:ext cx="8130291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(1)drive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作动词时，意为“驾驶”，后跟表示车辆的名词作宾语。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(2)drive sb. to sp.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意为“开车送某人去某地”。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(3)drive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作名词时，意为“驱车旅行”。常用短语是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a drive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，意为“去兜风”。</a:t>
            </a:r>
          </a:p>
        </p:txBody>
      </p:sp>
      <p:sp>
        <p:nvSpPr>
          <p:cNvPr id="8" name="Rectangle 5"/>
          <p:cNvSpPr/>
          <p:nvPr/>
        </p:nvSpPr>
        <p:spPr>
          <a:xfrm>
            <a:off x="170766" y="111049"/>
            <a:ext cx="55969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Jenny's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692900" y="1256054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7875" y="142228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76505" y="2298114"/>
            <a:ext cx="8272764" cy="26001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你会开小轿车吗？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you ________ ________ ________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我爸爸每天开车送我去上学。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father ________ me ________ school every day.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1906666" y="3126080"/>
            <a:ext cx="37561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drive               a               car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2397243" y="4296489"/>
            <a:ext cx="9877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drives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4395211" y="4299435"/>
            <a:ext cx="4411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170766" y="111049"/>
            <a:ext cx="55969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Jenny's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1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15118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8580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57373" y="2030194"/>
            <a:ext cx="8299235" cy="13031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—What does she do? 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她是做什么的？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—She is a bus driver.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她是一名公共汽车司机。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67607" y="4070740"/>
            <a:ext cx="8078766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“What does she/he do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？”是询问职业的句型，意为“她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他是做什么的？”其答语为“主语＋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a/an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＋表示职业的名词”。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70766" y="111049"/>
            <a:ext cx="55969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Jenny's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54252" y="1702516"/>
            <a:ext cx="8130291" cy="39002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询问职业的其他常用句型：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(1)What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＋主语？例如：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—What is your mother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？你妈妈是做什么的？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—She's a teacher.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她是一名教师。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(2)What is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sb.'s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job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—What is your brother's job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？你哥哥的工作是什么？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—He's a policeman.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他是一名警察。</a:t>
            </a:r>
          </a:p>
        </p:txBody>
      </p:sp>
      <p:sp>
        <p:nvSpPr>
          <p:cNvPr id="4" name="Rectangle 5"/>
          <p:cNvSpPr/>
          <p:nvPr/>
        </p:nvSpPr>
        <p:spPr>
          <a:xfrm>
            <a:off x="170766" y="111049"/>
            <a:ext cx="55969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Jenny's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580304" y="1413658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75279" y="157988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25325" y="2319209"/>
            <a:ext cx="8262528" cy="32465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(1)“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你父亲是做什么的？”“他是一名医生。”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 ________ your father ________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—He is ________ ________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他的父母是做什么的？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his parents?</a:t>
            </a:r>
          </a:p>
        </p:txBody>
      </p:sp>
      <p:sp>
        <p:nvSpPr>
          <p:cNvPr id="8" name="矩形 28"/>
          <p:cNvSpPr>
            <a:spLocks noChangeArrowheads="1"/>
          </p:cNvSpPr>
          <p:nvPr/>
        </p:nvSpPr>
        <p:spPr bwMode="auto">
          <a:xfrm>
            <a:off x="1055138" y="3161557"/>
            <a:ext cx="24256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           does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5767747" y="3044129"/>
            <a:ext cx="5100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28"/>
          <p:cNvSpPr>
            <a:spLocks noChangeArrowheads="1"/>
          </p:cNvSpPr>
          <p:nvPr/>
        </p:nvSpPr>
        <p:spPr bwMode="auto">
          <a:xfrm>
            <a:off x="1896465" y="3711641"/>
            <a:ext cx="24240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               doctor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779905" y="4993809"/>
            <a:ext cx="21876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          are</a:t>
            </a:r>
          </a:p>
        </p:txBody>
      </p:sp>
      <p:sp>
        <p:nvSpPr>
          <p:cNvPr id="17" name="Rectangle 5"/>
          <p:cNvSpPr/>
          <p:nvPr/>
        </p:nvSpPr>
        <p:spPr>
          <a:xfrm>
            <a:off x="170766" y="111049"/>
            <a:ext cx="55969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Jenny's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8" grpId="0"/>
      <p:bldP spid="14" grpId="0"/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5721" y="1415784"/>
            <a:ext cx="8650151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is walking to school.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她正走着去上学。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62130" y="2268641"/>
            <a:ext cx="8130291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walk to school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意为“走着去上学”，相当于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to school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1602755" y="2833764"/>
            <a:ext cx="109998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 foot</a:t>
            </a: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462130" y="3830054"/>
            <a:ext cx="8130291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walk to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后面的地点为地点副词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如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here, there, home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时，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须省略。例如：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shop is not far. Let's walk there.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那家商店不远。我们走着去吧。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70766" y="111049"/>
            <a:ext cx="55969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Jenny's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654919" y="1926947"/>
          <a:ext cx="7471754" cy="367963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31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成员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membə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．儿子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sʌn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．女儿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dɔːtə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驾驶；用车送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……[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draɪv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男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警察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pə'liːsmən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．无线电；收音机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reɪdɪəʊ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314634" y="2058243"/>
            <a:ext cx="12779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member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3906125" y="2520544"/>
            <a:ext cx="63030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son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4138513" y="3287665"/>
            <a:ext cx="13821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daughter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70766" y="111049"/>
            <a:ext cx="55969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Jenny's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5900778" y="3783394"/>
            <a:ext cx="8675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drive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304589" y="4468642"/>
            <a:ext cx="15343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policeman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7"/>
          <p:cNvSpPr>
            <a:spLocks noChangeArrowheads="1"/>
          </p:cNvSpPr>
          <p:nvPr/>
        </p:nvSpPr>
        <p:spPr bwMode="auto">
          <a:xfrm>
            <a:off x="5807851" y="5100563"/>
            <a:ext cx="9621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radio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8" grpId="0"/>
      <p:bldP spid="11" grpId="0"/>
      <p:bldP spid="12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62455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79078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5797" y="2284467"/>
            <a:ext cx="8674377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同义句转换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grandmother goes to the park on foot every day.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grandmother ________ ________ ________ ________ every day. 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2804109" y="3461760"/>
            <a:ext cx="49311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walks          to               the          park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70766" y="111049"/>
            <a:ext cx="55969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Jenny's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15118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课文回顾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8580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88616" y="1463342"/>
            <a:ext cx="8078766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Jenny's family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296839" y="2361065"/>
          <a:ext cx="8403609" cy="3753135"/>
        </p:xfrm>
        <a:graphic>
          <a:graphicData uri="http://schemas.openxmlformats.org/drawingml/2006/table">
            <a:tbl>
              <a:tblPr/>
              <a:tblGrid>
                <a:gridCol w="1708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3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3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7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06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b="1" kern="100" dirty="0">
                        <a:latin typeface="Times New Roman" panose="02020603050405020304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name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Times New Roman" panose="02020603050405020304"/>
                          <a:cs typeface="Courier New" panose="02070309020205020404"/>
                        </a:rPr>
                        <a:t>job</a:t>
                      </a:r>
                      <a:endParaRPr lang="zh-CN" sz="1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Times New Roman" panose="02020603050405020304"/>
                          <a:cs typeface="Courier New" panose="02070309020205020404"/>
                        </a:rPr>
                        <a:t>doing</a:t>
                      </a:r>
                      <a:endParaRPr lang="zh-CN" sz="1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06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Jenny's father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1</a:t>
                      </a:r>
                      <a:r>
                        <a:rPr lang="en-US" sz="18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. ____________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2</a:t>
                      </a:r>
                      <a:r>
                        <a:rPr lang="en-US" sz="18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. ____________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3</a:t>
                      </a:r>
                      <a:r>
                        <a:rPr lang="en-US" sz="18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. ____________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06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Times New Roman" panose="02020603050405020304"/>
                          <a:cs typeface="Courier New" panose="02070309020205020404"/>
                        </a:rPr>
                        <a:t>Jenny's mother</a:t>
                      </a:r>
                      <a:endParaRPr lang="zh-CN" sz="1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4</a:t>
                      </a:r>
                      <a:r>
                        <a:rPr lang="en-US" sz="18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. ____________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5</a:t>
                      </a:r>
                      <a:r>
                        <a:rPr lang="en-US" sz="18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. ____________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6</a:t>
                      </a:r>
                      <a:r>
                        <a:rPr lang="en-US" sz="18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. ____________</a:t>
                      </a:r>
                      <a:r>
                        <a:rPr lang="en-US" altLang="zh-CN" sz="18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_________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06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Times New Roman" panose="02020603050405020304"/>
                          <a:cs typeface="Courier New" panose="02070309020205020404"/>
                        </a:rPr>
                        <a:t>Jenny's  brother</a:t>
                      </a:r>
                      <a:endParaRPr lang="zh-CN" sz="1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7</a:t>
                      </a:r>
                      <a:r>
                        <a:rPr lang="en-US" sz="18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. ____________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8</a:t>
                      </a:r>
                      <a:r>
                        <a:rPr lang="en-US" sz="18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. ____________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9</a:t>
                      </a:r>
                      <a:r>
                        <a:rPr lang="en-US" sz="18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. ___</a:t>
                      </a:r>
                      <a:r>
                        <a:rPr lang="en-US" altLang="zh-CN" sz="18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_________</a:t>
                      </a:r>
                      <a:r>
                        <a:rPr lang="en-US" sz="18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_________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06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Times New Roman" panose="02020603050405020304"/>
                          <a:cs typeface="Courier New" panose="02070309020205020404"/>
                        </a:rPr>
                        <a:t>Jenny's sister</a:t>
                      </a:r>
                      <a:endParaRPr lang="zh-CN" sz="1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10</a:t>
                      </a:r>
                      <a:r>
                        <a:rPr lang="en-US" sz="18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. ____________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11</a:t>
                      </a:r>
                      <a:r>
                        <a:rPr lang="en-US" sz="18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. ____________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12</a:t>
                      </a:r>
                      <a:r>
                        <a:rPr lang="en-US" sz="18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. _</a:t>
                      </a:r>
                      <a:r>
                        <a:rPr lang="en-US" altLang="zh-CN" sz="18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_________</a:t>
                      </a:r>
                      <a:r>
                        <a:rPr lang="en-US" sz="18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___________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2488148" y="3243442"/>
            <a:ext cx="1204176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Jim Smith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383485" y="3177479"/>
            <a:ext cx="1075936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worker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6860554" y="3218421"/>
            <a:ext cx="100540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working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28"/>
          <p:cNvSpPr>
            <a:spLocks noChangeArrowheads="1"/>
          </p:cNvSpPr>
          <p:nvPr/>
        </p:nvSpPr>
        <p:spPr bwMode="auto">
          <a:xfrm>
            <a:off x="2500088" y="3996355"/>
            <a:ext cx="138371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Mary Smith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4385190" y="3984982"/>
            <a:ext cx="97334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driver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" name="矩形 28"/>
          <p:cNvSpPr>
            <a:spLocks noChangeArrowheads="1"/>
          </p:cNvSpPr>
          <p:nvPr/>
        </p:nvSpPr>
        <p:spPr bwMode="auto">
          <a:xfrm>
            <a:off x="6534712" y="3971333"/>
            <a:ext cx="1537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driving  a bus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8"/>
          <p:cNvSpPr>
            <a:spLocks noChangeArrowheads="1"/>
          </p:cNvSpPr>
          <p:nvPr/>
        </p:nvSpPr>
        <p:spPr bwMode="auto">
          <a:xfrm>
            <a:off x="2694573" y="4706028"/>
            <a:ext cx="58221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Bob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" name="矩形 28"/>
          <p:cNvSpPr>
            <a:spLocks noChangeArrowheads="1"/>
          </p:cNvSpPr>
          <p:nvPr/>
        </p:nvSpPr>
        <p:spPr bwMode="auto">
          <a:xfrm>
            <a:off x="4334012" y="4721952"/>
            <a:ext cx="137088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policeman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" name="矩形 28"/>
          <p:cNvSpPr>
            <a:spLocks noChangeArrowheads="1"/>
          </p:cNvSpPr>
          <p:nvPr/>
        </p:nvSpPr>
        <p:spPr bwMode="auto">
          <a:xfrm>
            <a:off x="6063865" y="4721950"/>
            <a:ext cx="276229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talking on the police radio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矩形 28"/>
          <p:cNvSpPr>
            <a:spLocks noChangeArrowheads="1"/>
          </p:cNvSpPr>
          <p:nvPr/>
        </p:nvSpPr>
        <p:spPr bwMode="auto">
          <a:xfrm>
            <a:off x="2674100" y="5429359"/>
            <a:ext cx="69769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Lynn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" name="矩形 28"/>
          <p:cNvSpPr>
            <a:spLocks noChangeArrowheads="1"/>
          </p:cNvSpPr>
          <p:nvPr/>
        </p:nvSpPr>
        <p:spPr bwMode="auto">
          <a:xfrm>
            <a:off x="4477313" y="5486225"/>
            <a:ext cx="108876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student</a:t>
            </a:r>
            <a:endParaRPr lang="zh-CN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" name="矩形 28"/>
          <p:cNvSpPr>
            <a:spLocks noChangeArrowheads="1"/>
          </p:cNvSpPr>
          <p:nvPr/>
        </p:nvSpPr>
        <p:spPr bwMode="auto">
          <a:xfrm>
            <a:off x="6463064" y="5472577"/>
            <a:ext cx="189026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walking to school</a:t>
            </a:r>
          </a:p>
        </p:txBody>
      </p:sp>
      <p:sp>
        <p:nvSpPr>
          <p:cNvPr id="24" name="Rectangle 5"/>
          <p:cNvSpPr/>
          <p:nvPr/>
        </p:nvSpPr>
        <p:spPr>
          <a:xfrm>
            <a:off x="170766" y="111049"/>
            <a:ext cx="55969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Jenny's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562160"/>
          <a:ext cx="7471754" cy="374967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  walk to school________________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talk on the police radio________________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  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开公共汽车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．史密斯一家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  <a:endParaRPr kumimoji="0" lang="zh-CN" alt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596187" y="2255701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走着去上学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5552807" y="2837012"/>
            <a:ext cx="26597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用警用对讲机交谈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38"/>
          <p:cNvSpPr>
            <a:spLocks noChangeArrowheads="1"/>
          </p:cNvSpPr>
          <p:nvPr/>
        </p:nvSpPr>
        <p:spPr bwMode="auto">
          <a:xfrm>
            <a:off x="4129157" y="3502821"/>
            <a:ext cx="16385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drive a bus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4237114" y="4178374"/>
            <a:ext cx="24497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Smith family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70766" y="111049"/>
            <a:ext cx="55969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Jenny's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7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493920"/>
          <a:ext cx="7881187" cy="4756753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67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这是詹妮一家人。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This is ________ family.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．“她是做什么的？”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“她是一名公共汽车司机。”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—________ ________ she ________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—She is ________ bus ________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3363158" y="2689858"/>
            <a:ext cx="11769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Jenny's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849309" y="4535198"/>
            <a:ext cx="23487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          does</a:t>
            </a: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5971588" y="4564325"/>
            <a:ext cx="5100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" name="矩形 28"/>
          <p:cNvSpPr>
            <a:spLocks noChangeArrowheads="1"/>
          </p:cNvSpPr>
          <p:nvPr/>
        </p:nvSpPr>
        <p:spPr bwMode="auto">
          <a:xfrm>
            <a:off x="3854392" y="5227478"/>
            <a:ext cx="3385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5469687" y="5217952"/>
            <a:ext cx="100380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driver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170766" y="111049"/>
            <a:ext cx="55969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Jenny's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20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409575" y="1371100"/>
          <a:ext cx="8562975" cy="4797689"/>
        </p:xfrm>
        <a:graphic>
          <a:graphicData uri="http://schemas.openxmlformats.org/drawingml/2006/table">
            <a:tbl>
              <a:tblPr/>
              <a:tblGrid>
                <a:gridCol w="1011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1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976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   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她正在驾驶公共汽车。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 She is ________ a bus.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．“他正在做什么？”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“他正在用警用对讲机交谈。”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  —What is he doing?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  —He is ________ ____ ______ ________ ________.</a:t>
                      </a:r>
                      <a:endParaRPr kumimoji="0" lang="zh-CN" alt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2820076" y="2533773"/>
            <a:ext cx="114165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driving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3138830" y="5058388"/>
            <a:ext cx="53126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talking      on      the        police      radio</a:t>
            </a:r>
          </a:p>
        </p:txBody>
      </p:sp>
      <p:sp>
        <p:nvSpPr>
          <p:cNvPr id="7" name="Rectangle 5"/>
          <p:cNvSpPr/>
          <p:nvPr/>
        </p:nvSpPr>
        <p:spPr>
          <a:xfrm>
            <a:off x="170766" y="111049"/>
            <a:ext cx="55969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Jenny's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696432" y="1371100"/>
          <a:ext cx="7881187" cy="4797689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976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课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文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初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探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根据课文内容，判断正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(T)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误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(F)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)1. There are four people in Jenny's family.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)2. Mary Smith is Jenny's mother.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)3. Jenny's father is a doctor.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)4. Bob is Jenny's brother.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)5. Lynn is walking to school now.</a:t>
                      </a:r>
                      <a:endParaRPr kumimoji="0" lang="zh-CN" alt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1931393" y="2693139"/>
            <a:ext cx="3722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1921157" y="3237365"/>
            <a:ext cx="2923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1963807" y="3916604"/>
            <a:ext cx="3722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1953571" y="4527505"/>
            <a:ext cx="2923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1914334" y="5163264"/>
            <a:ext cx="2923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</a:p>
        </p:txBody>
      </p:sp>
      <p:sp>
        <p:nvSpPr>
          <p:cNvPr id="13" name="Rectangle 5"/>
          <p:cNvSpPr/>
          <p:nvPr/>
        </p:nvSpPr>
        <p:spPr>
          <a:xfrm>
            <a:off x="170766" y="111049"/>
            <a:ext cx="55969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Jenny's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7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2616793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家；家庭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00714" y="3779437"/>
            <a:ext cx="8552786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Jenny's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这是詹妮一家人。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three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families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come from three countries.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这三个家庭来自三个国家。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watching TV now.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他们一家人现在正在看电视。</a:t>
            </a:r>
          </a:p>
        </p:txBody>
      </p:sp>
      <p:sp>
        <p:nvSpPr>
          <p:cNvPr id="11" name="Rectangle 5"/>
          <p:cNvSpPr/>
          <p:nvPr/>
        </p:nvSpPr>
        <p:spPr>
          <a:xfrm>
            <a:off x="170766" y="111049"/>
            <a:ext cx="55969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Jenny's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95195" y="1622343"/>
            <a:ext cx="8130291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family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作名词，意为“家；家庭”。其复数形式为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07140" y="3600310"/>
            <a:ext cx="7878358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(1)family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如果指整个家庭，作主语时，谓语动词用单数形式。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(2)family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如果指家庭中若干成员，作主语时，谓语动词用复数形式。</a:t>
            </a: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607140" y="2177941"/>
            <a:ext cx="128592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families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170766" y="111049"/>
            <a:ext cx="55969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Jenny's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870214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2" y="2420938"/>
            <a:ext cx="8066630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Peter's family ________ a big one. His family ________ all at home today.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is; is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is; are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are; is  		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are; are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3033387" y="2522905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70766" y="111049"/>
            <a:ext cx="55969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Jenny's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1065</Words>
  <Application>Microsoft Office PowerPoint</Application>
  <PresentationFormat>全屏显示(4:3)</PresentationFormat>
  <Paragraphs>207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0" baseType="lpstr">
      <vt:lpstr>华文新魏</vt:lpstr>
      <vt:lpstr>宋体</vt:lpstr>
      <vt:lpstr>微软雅黑</vt:lpstr>
      <vt:lpstr>Arial</vt:lpstr>
      <vt:lpstr>Calibri</vt:lpstr>
      <vt:lpstr>Calibri Light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266</cp:revision>
  <dcterms:created xsi:type="dcterms:W3CDTF">2018-02-07T00:47:00Z</dcterms:created>
  <dcterms:modified xsi:type="dcterms:W3CDTF">2023-01-16T18:42:54Z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CBD65AAD28B84348A401637F68593222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