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313" r:id="rId2"/>
    <p:sldId id="304" r:id="rId3"/>
    <p:sldId id="358" r:id="rId4"/>
    <p:sldId id="359" r:id="rId5"/>
    <p:sldId id="351" r:id="rId6"/>
    <p:sldId id="352" r:id="rId7"/>
    <p:sldId id="353" r:id="rId8"/>
    <p:sldId id="355" r:id="rId9"/>
    <p:sldId id="356" r:id="rId10"/>
    <p:sldId id="280" r:id="rId11"/>
    <p:sldId id="281" r:id="rId12"/>
    <p:sldId id="282" r:id="rId13"/>
    <p:sldId id="283" r:id="rId14"/>
    <p:sldId id="284" r:id="rId15"/>
    <p:sldId id="360" r:id="rId16"/>
    <p:sldId id="285" r:id="rId17"/>
    <p:sldId id="286" r:id="rId18"/>
    <p:sldId id="287" r:id="rId19"/>
    <p:sldId id="288" r:id="rId20"/>
    <p:sldId id="308" r:id="rId21"/>
    <p:sldId id="289" r:id="rId22"/>
    <p:sldId id="290" r:id="rId23"/>
    <p:sldId id="291" r:id="rId24"/>
    <p:sldId id="292" r:id="rId25"/>
    <p:sldId id="305" r:id="rId26"/>
    <p:sldId id="306" r:id="rId27"/>
    <p:sldId id="307" r:id="rId28"/>
    <p:sldId id="294" r:id="rId29"/>
    <p:sldId id="295" r:id="rId30"/>
    <p:sldId id="296" r:id="rId31"/>
    <p:sldId id="297" r:id="rId32"/>
    <p:sldId id="298" r:id="rId33"/>
    <p:sldId id="299" r:id="rId34"/>
    <p:sldId id="341" r:id="rId35"/>
    <p:sldId id="342" r:id="rId36"/>
    <p:sldId id="343" r:id="rId37"/>
    <p:sldId id="344" r:id="rId38"/>
    <p:sldId id="345" r:id="rId39"/>
  </p:sldIdLst>
  <p:sldSz cx="9144000" cy="6858000" type="screen4x3"/>
  <p:notesSz cx="6858000" cy="9144000"/>
  <p:custDataLst>
    <p:tags r:id="rId4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5">
          <p15:clr>
            <a:srgbClr val="A4A3A4"/>
          </p15:clr>
        </p15:guide>
        <p15:guide id="2" pos="2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109" d="100"/>
          <a:sy n="109" d="100"/>
        </p:scale>
        <p:origin x="-1710" y="-90"/>
      </p:cViewPr>
      <p:guideLst>
        <p:guide orient="horz" pos="2145"/>
        <p:guide pos="28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3B25A-0601-48FC-9134-7CDFA2D6370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7295-5115-468F-A0B8-FA241D39A8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99100" y="3560400"/>
            <a:ext cx="7349400" cy="14724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6876900" cy="5029200"/>
          </a:xfrm>
        </p:spPr>
        <p:txBody>
          <a:bodyPr vert="eaVert" lIns="46800" r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2484000"/>
            <a:ext cx="7349400" cy="1018800"/>
          </a:xfrm>
        </p:spPr>
        <p:txBody>
          <a:bodyPr lIns="90000" tIns="46800" rIns="90000" bIns="468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3560400"/>
            <a:ext cx="7349400" cy="4716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7388227" y="67734"/>
            <a:ext cx="159530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1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山东星火国际传媒集团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5062-BBD6-4F7A-B544-CE197C2012A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FDC30-C2EC-4056-86F2-E0A6EC943D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490400"/>
            <a:ext cx="8226900" cy="47592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7262586-E828-4AA4-B036-434F6C5A43A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>
            <a:normAutofit/>
          </a:bodyPr>
          <a:lstStyle>
            <a:lvl1pPr>
              <a:defRPr sz="33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4615200"/>
            <a:ext cx="5826600" cy="8676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501200"/>
            <a:ext cx="3882600" cy="4748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501200"/>
            <a:ext cx="3882600" cy="47484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421729"/>
            <a:ext cx="4006800" cy="3816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0608-6CCB-4686-A11A-E9F8362829E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F03E-6E26-40F1-827D-A9F9DA772F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555200"/>
            <a:ext cx="3924808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555200"/>
            <a:ext cx="3920400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C0A0-2748-4ECF-A570-F49B22C1202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1D71-4E68-4EE6-A338-684E1C1D30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7"/>
            </p:custDataLst>
          </p:nvPr>
        </p:nvSpPr>
        <p:spPr bwMode="auto">
          <a:xfrm>
            <a:off x="456010" y="608014"/>
            <a:ext cx="8227219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70" tIns="46990" rIns="90170" bIns="4699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5"/>
            <p:custDataLst>
              <p:tags r:id="rId18"/>
            </p:custDataLst>
          </p:nvPr>
        </p:nvSpPr>
        <p:spPr bwMode="auto">
          <a:xfrm>
            <a:off x="456010" y="1490664"/>
            <a:ext cx="8227219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459581" y="6315076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75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3087291" y="6315076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750" baseline="0" noProof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6657975" y="6315076"/>
            <a:ext cx="2025254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eaLnBrk="1" fontAlgn="base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eaLnBrk="1" fontAlgn="base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135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eaLnBrk="1" fontAlgn="base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pitchFamily="2" charset="2"/>
        <a:buChar char=""/>
        <a:tabLst>
          <a:tab pos="1207135" algn="l"/>
        </a:tabLst>
        <a:defRPr sz="105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eaLnBrk="1" fontAlgn="base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tabLst>
          <a:tab pos="1207135" algn="l"/>
        </a:tabLst>
        <a:defRPr sz="105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8.png"/><Relationship Id="rId4" Type="http://schemas.openxmlformats.org/officeDocument/2006/relationships/image" Target="../media/image2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audio" Target="../media/audio2.wav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0.wmf"/><Relationship Id="rId4" Type="http://schemas.openxmlformats.org/officeDocument/2006/relationships/image" Target="../media/image31.png"/><Relationship Id="rId9" Type="http://schemas.openxmlformats.org/officeDocument/2006/relationships/image" Target="../media/image3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9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8.png"/><Relationship Id="rId4" Type="http://schemas.openxmlformats.org/officeDocument/2006/relationships/image" Target="../media/image3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audio" Target="../media/audio2.wav"/><Relationship Id="rId7" Type="http://schemas.openxmlformats.org/officeDocument/2006/relationships/image" Target="../media/image42.wmf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04864"/>
            <a:ext cx="9144000" cy="119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2.1  </a:t>
            </a:r>
            <a:r>
              <a:rPr lang="zh-CN" altLang="en-US" sz="54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锐</a:t>
            </a:r>
            <a:r>
              <a:rPr lang="zh-CN" altLang="en-US" sz="5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角三角比</a:t>
            </a:r>
            <a:endParaRPr lang="en-US" altLang="zh-CN" sz="5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68344" y="1124744"/>
            <a:ext cx="954026" cy="8046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60417"/>
          <p:cNvSpPr txBox="1"/>
          <p:nvPr/>
        </p:nvSpPr>
        <p:spPr>
          <a:xfrm>
            <a:off x="1134081" y="1628800"/>
            <a:ext cx="6918474" cy="15696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>
                <a:latin typeface="Comic Sans MS" panose="030F0702030302020204" pitchFamily="66" charset="0"/>
                <a:ea typeface="宋体" panose="02010600030101010101" pitchFamily="2" charset="-122"/>
              </a:rPr>
              <a:t>如图，小明想通过测量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Comic Sans MS" panose="030F0702030302020204" pitchFamily="66" charset="0"/>
                <a:ea typeface="宋体" panose="02010600030101010101" pitchFamily="2" charset="-122"/>
              </a:rPr>
              <a:t>及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Comic Sans MS" panose="030F0702030302020204" pitchFamily="66" charset="0"/>
                <a:ea typeface="宋体" panose="02010600030101010101" pitchFamily="2" charset="-122"/>
              </a:rPr>
              <a:t>，算出他们的比，来说明梯子的倾斜程度；而小亮则认为，通过测量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Comic Sans MS" panose="030F0702030302020204" pitchFamily="66" charset="0"/>
                <a:ea typeface="宋体" panose="02010600030101010101" pitchFamily="2" charset="-122"/>
              </a:rPr>
              <a:t>及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Comic Sans MS" panose="030F0702030302020204" pitchFamily="66" charset="0"/>
                <a:ea typeface="宋体" panose="02010600030101010101" pitchFamily="2" charset="-122"/>
              </a:rPr>
              <a:t>，算出他们的比，也能说明梯子的倾斜程度</a:t>
            </a:r>
            <a:r>
              <a:rPr lang="en-US" altLang="zh-CN" sz="2400" b="1">
                <a:latin typeface="Comic Sans MS" panose="030F0702030302020204" pitchFamily="66" charset="0"/>
                <a:ea typeface="宋体" panose="02010600030101010101" pitchFamily="2" charset="-122"/>
              </a:rPr>
              <a:t>.</a:t>
            </a:r>
            <a:r>
              <a:rPr lang="zh-CN" altLang="en-US" sz="2400" b="1">
                <a:latin typeface="Comic Sans MS" panose="030F0702030302020204" pitchFamily="66" charset="0"/>
                <a:ea typeface="宋体" panose="02010600030101010101" pitchFamily="2" charset="-122"/>
              </a:rPr>
              <a:t>你同意小亮的看法吗？</a:t>
            </a:r>
          </a:p>
        </p:txBody>
      </p:sp>
      <p:pic>
        <p:nvPicPr>
          <p:cNvPr id="60419" name="图片 604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97699" y="3789040"/>
            <a:ext cx="2965847" cy="21602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4427984" y="5651956"/>
            <a:ext cx="330668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 </a:t>
            </a:r>
            <a:endParaRPr lang="zh-CN" altLang="en-US" sz="2400"/>
          </a:p>
        </p:txBody>
      </p:sp>
      <p:sp>
        <p:nvSpPr>
          <p:cNvPr id="6" name="矩形 5"/>
          <p:cNvSpPr/>
          <p:nvPr/>
        </p:nvSpPr>
        <p:spPr>
          <a:xfrm>
            <a:off x="5580112" y="5661248"/>
            <a:ext cx="436017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zh-CN" altLang="en-US" sz="2400"/>
          </a:p>
        </p:txBody>
      </p:sp>
      <p:sp>
        <p:nvSpPr>
          <p:cNvPr id="7" name="矩形 6"/>
          <p:cNvSpPr/>
          <p:nvPr/>
        </p:nvSpPr>
        <p:spPr>
          <a:xfrm>
            <a:off x="6156176" y="5664502"/>
            <a:ext cx="538609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  </a:t>
            </a:r>
            <a:endParaRPr lang="zh-CN" altLang="en-US" sz="2400"/>
          </a:p>
        </p:txBody>
      </p:sp>
      <p:sp>
        <p:nvSpPr>
          <p:cNvPr id="9" name="矩形 8"/>
          <p:cNvSpPr/>
          <p:nvPr/>
        </p:nvSpPr>
        <p:spPr>
          <a:xfrm>
            <a:off x="5797103" y="4725144"/>
            <a:ext cx="359073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zh-CN" altLang="en-US" sz="2400"/>
          </a:p>
        </p:txBody>
      </p:sp>
      <p:sp>
        <p:nvSpPr>
          <p:cNvPr id="10" name="矩形 9"/>
          <p:cNvSpPr/>
          <p:nvPr/>
        </p:nvSpPr>
        <p:spPr>
          <a:xfrm>
            <a:off x="6372200" y="4293096"/>
            <a:ext cx="359073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</a:t>
            </a:r>
            <a:endParaRPr lang="zh-CN" altLang="en-US" sz="2400"/>
          </a:p>
        </p:txBody>
      </p:sp>
      <p:sp>
        <p:nvSpPr>
          <p:cNvPr id="11" name="AutoShape 2"/>
          <p:cNvSpPr/>
          <p:nvPr/>
        </p:nvSpPr>
        <p:spPr>
          <a:xfrm flipH="1">
            <a:off x="611560" y="855574"/>
            <a:ext cx="899691" cy="441325"/>
          </a:xfrm>
          <a:prstGeom prst="roundRect">
            <a:avLst>
              <a:gd name="adj" fmla="val 47681"/>
            </a:avLst>
          </a:prstGeom>
          <a:solidFill>
            <a:srgbClr val="008000"/>
          </a:solidFill>
          <a:ln w="9525">
            <a:noFill/>
          </a:ln>
        </p:spPr>
        <p:txBody>
          <a:bodyPr wrap="none" anchor="ctr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5" name="文本框 28"/>
          <p:cNvSpPr txBox="1"/>
          <p:nvPr/>
        </p:nvSpPr>
        <p:spPr>
          <a:xfrm>
            <a:off x="659766" y="834936"/>
            <a:ext cx="8032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正切</a:t>
            </a:r>
            <a:endParaRPr lang="en-US" altLang="zh-CN" sz="2400" b="1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直角三角形 61441"/>
          <p:cNvSpPr/>
          <p:nvPr/>
        </p:nvSpPr>
        <p:spPr>
          <a:xfrm rot="16200000">
            <a:off x="726353" y="2815134"/>
            <a:ext cx="2430065" cy="1403747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 sz="135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0242" name="直接连接符 61442"/>
          <p:cNvSpPr/>
          <p:nvPr/>
        </p:nvSpPr>
        <p:spPr>
          <a:xfrm>
            <a:off x="2921627" y="1801912"/>
            <a:ext cx="476" cy="2936081"/>
          </a:xfrm>
          <a:prstGeom prst="line">
            <a:avLst/>
          </a:prstGeom>
          <a:ln w="5715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43" name="直接连接符 61443"/>
          <p:cNvSpPr/>
          <p:nvPr/>
        </p:nvSpPr>
        <p:spPr>
          <a:xfrm flipH="1">
            <a:off x="1247846" y="1822153"/>
            <a:ext cx="1674019" cy="291584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44" name="直接连接符 61444"/>
          <p:cNvSpPr/>
          <p:nvPr/>
        </p:nvSpPr>
        <p:spPr>
          <a:xfrm>
            <a:off x="1220462" y="4737993"/>
            <a:ext cx="1728788" cy="0"/>
          </a:xfrm>
          <a:prstGeom prst="line">
            <a:avLst/>
          </a:prstGeom>
          <a:ln w="381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45" name="直接连接符 61445"/>
          <p:cNvSpPr/>
          <p:nvPr/>
        </p:nvSpPr>
        <p:spPr>
          <a:xfrm flipH="1">
            <a:off x="2976634" y="1660228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46" name="直接连接符 61446"/>
          <p:cNvSpPr/>
          <p:nvPr/>
        </p:nvSpPr>
        <p:spPr>
          <a:xfrm>
            <a:off x="2921865" y="1822153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47" name="直接连接符 61447"/>
          <p:cNvSpPr/>
          <p:nvPr/>
        </p:nvSpPr>
        <p:spPr>
          <a:xfrm>
            <a:off x="2921865" y="19840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48" name="直接连接符 61448"/>
          <p:cNvSpPr/>
          <p:nvPr/>
        </p:nvSpPr>
        <p:spPr>
          <a:xfrm>
            <a:off x="2921865" y="2146003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49" name="直接连接符 61449"/>
          <p:cNvSpPr/>
          <p:nvPr/>
        </p:nvSpPr>
        <p:spPr>
          <a:xfrm>
            <a:off x="2921865" y="230792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0" name="直接连接符 61450"/>
          <p:cNvSpPr/>
          <p:nvPr/>
        </p:nvSpPr>
        <p:spPr>
          <a:xfrm>
            <a:off x="2921865" y="2469853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1" name="直接连接符 61451"/>
          <p:cNvSpPr/>
          <p:nvPr/>
        </p:nvSpPr>
        <p:spPr>
          <a:xfrm>
            <a:off x="2921865" y="26317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2" name="直接连接符 61452"/>
          <p:cNvSpPr/>
          <p:nvPr/>
        </p:nvSpPr>
        <p:spPr>
          <a:xfrm>
            <a:off x="2921865" y="2793703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3" name="直接连接符 61453"/>
          <p:cNvSpPr/>
          <p:nvPr/>
        </p:nvSpPr>
        <p:spPr>
          <a:xfrm>
            <a:off x="2921865" y="2956818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4" name="直接连接符 61454"/>
          <p:cNvSpPr/>
          <p:nvPr/>
        </p:nvSpPr>
        <p:spPr>
          <a:xfrm>
            <a:off x="2921865" y="3118743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5" name="直接连接符 61455"/>
          <p:cNvSpPr/>
          <p:nvPr/>
        </p:nvSpPr>
        <p:spPr>
          <a:xfrm>
            <a:off x="2921865" y="3280668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6" name="直接连接符 61456"/>
          <p:cNvSpPr/>
          <p:nvPr/>
        </p:nvSpPr>
        <p:spPr>
          <a:xfrm>
            <a:off x="2921865" y="3442593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7" name="直接连接符 61457"/>
          <p:cNvSpPr/>
          <p:nvPr/>
        </p:nvSpPr>
        <p:spPr>
          <a:xfrm>
            <a:off x="2921865" y="3604518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8" name="直接连接符 61458"/>
          <p:cNvSpPr/>
          <p:nvPr/>
        </p:nvSpPr>
        <p:spPr>
          <a:xfrm>
            <a:off x="2921865" y="3766443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59" name="直接连接符 61459"/>
          <p:cNvSpPr/>
          <p:nvPr/>
        </p:nvSpPr>
        <p:spPr>
          <a:xfrm>
            <a:off x="2921865" y="3928368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0" name="直接连接符 61460"/>
          <p:cNvSpPr/>
          <p:nvPr/>
        </p:nvSpPr>
        <p:spPr>
          <a:xfrm>
            <a:off x="2921865" y="4090293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1" name="直接连接符 61461"/>
          <p:cNvSpPr/>
          <p:nvPr/>
        </p:nvSpPr>
        <p:spPr>
          <a:xfrm>
            <a:off x="2921865" y="4252218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2" name="直接连接符 61462"/>
          <p:cNvSpPr/>
          <p:nvPr/>
        </p:nvSpPr>
        <p:spPr>
          <a:xfrm>
            <a:off x="2921865" y="4414143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3" name="直接连接符 61463"/>
          <p:cNvSpPr/>
          <p:nvPr/>
        </p:nvSpPr>
        <p:spPr>
          <a:xfrm>
            <a:off x="2921865" y="4576068"/>
            <a:ext cx="108347" cy="5357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4" name="直接连接符 61464"/>
          <p:cNvSpPr/>
          <p:nvPr/>
        </p:nvSpPr>
        <p:spPr>
          <a:xfrm rot="5627369">
            <a:off x="2840903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5" name="直接连接符 61465"/>
          <p:cNvSpPr/>
          <p:nvPr/>
        </p:nvSpPr>
        <p:spPr>
          <a:xfrm rot="5627369">
            <a:off x="2733746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6" name="直接连接符 61466"/>
          <p:cNvSpPr/>
          <p:nvPr/>
        </p:nvSpPr>
        <p:spPr>
          <a:xfrm rot="5627369">
            <a:off x="2625399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7" name="直接连接符 61467"/>
          <p:cNvSpPr/>
          <p:nvPr/>
        </p:nvSpPr>
        <p:spPr>
          <a:xfrm rot="5627369">
            <a:off x="2517053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8" name="直接连接符 61468"/>
          <p:cNvSpPr/>
          <p:nvPr/>
        </p:nvSpPr>
        <p:spPr>
          <a:xfrm rot="5627369">
            <a:off x="2408706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69" name="直接连接符 61469"/>
          <p:cNvSpPr/>
          <p:nvPr/>
        </p:nvSpPr>
        <p:spPr>
          <a:xfrm rot="5627369">
            <a:off x="2301549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0" name="直接连接符 61470"/>
          <p:cNvSpPr/>
          <p:nvPr/>
        </p:nvSpPr>
        <p:spPr>
          <a:xfrm rot="5627369">
            <a:off x="2193203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1" name="直接连接符 61471"/>
          <p:cNvSpPr/>
          <p:nvPr/>
        </p:nvSpPr>
        <p:spPr>
          <a:xfrm rot="5627369">
            <a:off x="2084856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2" name="直接连接符 61472"/>
          <p:cNvSpPr/>
          <p:nvPr/>
        </p:nvSpPr>
        <p:spPr>
          <a:xfrm rot="5627369">
            <a:off x="1869353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3" name="直接连接符 61473"/>
          <p:cNvSpPr/>
          <p:nvPr/>
        </p:nvSpPr>
        <p:spPr>
          <a:xfrm rot="5627369">
            <a:off x="1977699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4" name="直接连接符 61474"/>
          <p:cNvSpPr/>
          <p:nvPr/>
        </p:nvSpPr>
        <p:spPr>
          <a:xfrm rot="5627369">
            <a:off x="1761006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5" name="直接连接符 61475"/>
          <p:cNvSpPr/>
          <p:nvPr/>
        </p:nvSpPr>
        <p:spPr>
          <a:xfrm rot="5627369">
            <a:off x="1652659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6" name="直接连接符 61476"/>
          <p:cNvSpPr/>
          <p:nvPr/>
        </p:nvSpPr>
        <p:spPr>
          <a:xfrm rot="5627369">
            <a:off x="1544312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7" name="直接连接符 61477"/>
          <p:cNvSpPr/>
          <p:nvPr/>
        </p:nvSpPr>
        <p:spPr>
          <a:xfrm rot="5627369">
            <a:off x="1437156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8" name="直接连接符 61478"/>
          <p:cNvSpPr/>
          <p:nvPr/>
        </p:nvSpPr>
        <p:spPr>
          <a:xfrm rot="5627369">
            <a:off x="1328809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79" name="直接连接符 61479"/>
          <p:cNvSpPr/>
          <p:nvPr/>
        </p:nvSpPr>
        <p:spPr>
          <a:xfrm rot="5627369">
            <a:off x="1220462" y="4765378"/>
            <a:ext cx="108347" cy="5357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83" name="直接连接符 61483"/>
          <p:cNvSpPr/>
          <p:nvPr/>
        </p:nvSpPr>
        <p:spPr>
          <a:xfrm>
            <a:off x="2627304" y="2253873"/>
            <a:ext cx="24765" cy="2376964"/>
          </a:xfrm>
          <a:prstGeom prst="line">
            <a:avLst/>
          </a:prstGeom>
          <a:ln w="7620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0284" name="文本框 61484"/>
          <p:cNvSpPr txBox="1"/>
          <p:nvPr/>
        </p:nvSpPr>
        <p:spPr>
          <a:xfrm>
            <a:off x="2165818" y="4737993"/>
            <a:ext cx="1133475" cy="4114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135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x-none" sz="21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r>
              <a:rPr lang="en-US" altLang="x-none" sz="2100" b="1" baseline="-25000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0287" name="任意多边形 61487"/>
          <p:cNvSpPr/>
          <p:nvPr/>
        </p:nvSpPr>
        <p:spPr>
          <a:xfrm>
            <a:off x="1516928" y="4383187"/>
            <a:ext cx="161925" cy="354806"/>
          </a:xfrm>
          <a:custGeom>
            <a:avLst/>
            <a:gdLst/>
            <a:ahLst/>
            <a:cxnLst>
              <a:cxn ang="270">
                <a:pos x="0" y="0"/>
              </a:cxn>
              <a:cxn ang="90">
                <a:pos x="21499" y="23676"/>
              </a:cxn>
              <a:cxn ang="90">
                <a:pos x="0" y="21600"/>
              </a:cxn>
            </a:cxnLst>
            <a:rect l="0" t="0" r="0" b="0"/>
            <a:pathLst>
              <a:path w="21600" h="23676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2303"/>
                  <a:pt x="21566" y="22998"/>
                  <a:pt x="21501" y="23678"/>
                </a:cubicBezTo>
              </a:path>
              <a:path w="21600" h="23676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2303"/>
                  <a:pt x="21566" y="22998"/>
                  <a:pt x="21501" y="23678"/>
                </a:cubicBezTo>
                <a:lnTo>
                  <a:pt x="0" y="21600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350"/>
          </a:p>
        </p:txBody>
      </p:sp>
      <p:sp>
        <p:nvSpPr>
          <p:cNvPr id="10288" name="矩形 61488"/>
          <p:cNvSpPr/>
          <p:nvPr/>
        </p:nvSpPr>
        <p:spPr>
          <a:xfrm>
            <a:off x="2759940" y="4576068"/>
            <a:ext cx="161925" cy="161925"/>
          </a:xfrm>
          <a:prstGeom prst="rect">
            <a:avLst/>
          </a:prstGeom>
          <a:solidFill>
            <a:srgbClr val="FF33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 sz="135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0289" name="矩形 61489"/>
          <p:cNvSpPr/>
          <p:nvPr/>
        </p:nvSpPr>
        <p:spPr>
          <a:xfrm>
            <a:off x="2534912" y="4576068"/>
            <a:ext cx="108347" cy="161925"/>
          </a:xfrm>
          <a:prstGeom prst="rect">
            <a:avLst/>
          </a:prstGeom>
          <a:solidFill>
            <a:srgbClr val="FF33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 sz="135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0290" name="文本框 61490"/>
          <p:cNvSpPr txBox="1"/>
          <p:nvPr/>
        </p:nvSpPr>
        <p:spPr>
          <a:xfrm>
            <a:off x="3676650" y="1228030"/>
            <a:ext cx="4139803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400" b="1"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直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角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三角形</a:t>
            </a:r>
            <a:r>
              <a:rPr lang="en-US" altLang="zh-CN" sz="24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B</a:t>
            </a:r>
            <a:r>
              <a:rPr lang="en-US" altLang="zh-CN" sz="2400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4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和直角三角形</a:t>
            </a:r>
            <a:r>
              <a:rPr lang="en-US" altLang="zh-CN" sz="24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B</a:t>
            </a:r>
            <a:r>
              <a:rPr lang="en-US" altLang="zh-CN" sz="2400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有什么关系</a:t>
            </a:r>
            <a:r>
              <a:rPr lang="en-US" altLang="x-none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10291" name="文本框 61491"/>
          <p:cNvSpPr txBox="1"/>
          <p:nvPr/>
        </p:nvSpPr>
        <p:spPr>
          <a:xfrm>
            <a:off x="3838575" y="2578199"/>
            <a:ext cx="4212431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(2)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</a:t>
            </a:r>
            <a:r>
              <a:rPr lang="en-US" altLang="x-none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和         有什么关系</a:t>
            </a:r>
            <a:r>
              <a:rPr lang="en-US" altLang="x-none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</a:p>
        </p:txBody>
      </p:sp>
      <p:graphicFrame>
        <p:nvGraphicFramePr>
          <p:cNvPr id="10292" name="对象 61492"/>
          <p:cNvGraphicFramePr>
            <a:graphicFrameLocks noChangeAspect="1"/>
          </p:cNvGraphicFramePr>
          <p:nvPr/>
        </p:nvGraphicFramePr>
        <p:xfrm>
          <a:off x="4324350" y="2469852"/>
          <a:ext cx="657225" cy="72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356235" imgH="394335" progId="Equation.3">
                  <p:embed/>
                </p:oleObj>
              </mc:Choice>
              <mc:Fallback>
                <p:oleObj r:id="rId3" imgW="356235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4350" y="2469852"/>
                        <a:ext cx="657225" cy="72747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3" name="文本框 61493"/>
          <p:cNvSpPr txBox="1"/>
          <p:nvPr/>
        </p:nvSpPr>
        <p:spPr>
          <a:xfrm>
            <a:off x="3784997" y="3658096"/>
            <a:ext cx="4266009" cy="89255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400" b="1">
                <a:latin typeface="Arial" panose="020B0604020202020204" pitchFamily="34" charset="0"/>
                <a:ea typeface="宋体" panose="02010600030101010101" pitchFamily="2" charset="-122"/>
              </a:rPr>
              <a:t>(3)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如果改变</a:t>
            </a:r>
            <a:r>
              <a:rPr lang="en-US" altLang="zh-CN" sz="2800" b="1" i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 baseline="-2500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在梯子上的位置呢</a:t>
            </a:r>
            <a:r>
              <a:rPr lang="en-US" altLang="x-none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r>
              <a:rPr lang="zh-CN" altLang="en-US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由此你能得出什么结论</a:t>
            </a:r>
            <a:r>
              <a:rPr lang="en-US" altLang="x-none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10294" name="矩形 61494"/>
          <p:cNvSpPr/>
          <p:nvPr/>
        </p:nvSpPr>
        <p:spPr>
          <a:xfrm>
            <a:off x="5103019" y="4988024"/>
            <a:ext cx="26289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indent="0" algn="ctr" eaLnBrk="0" hangingPunct="0"/>
            <a:r>
              <a:rPr lang="zh-CN" altLang="en-US" sz="3000">
                <a:solidFill>
                  <a:srgbClr val="4D1684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由感性到理性</a:t>
            </a:r>
          </a:p>
        </p:txBody>
      </p:sp>
      <p:graphicFrame>
        <p:nvGraphicFramePr>
          <p:cNvPr id="10295" name="对象 61495"/>
          <p:cNvGraphicFramePr>
            <a:graphicFrameLocks noChangeAspect="1"/>
          </p:cNvGraphicFramePr>
          <p:nvPr/>
        </p:nvGraphicFramePr>
        <p:xfrm>
          <a:off x="5297091" y="2466280"/>
          <a:ext cx="663178" cy="75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5" imgW="381635" imgH="394335" progId="Equation.3">
                  <p:embed/>
                </p:oleObj>
              </mc:Choice>
              <mc:Fallback>
                <p:oleObj r:id="rId5" imgW="381635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97091" y="2466280"/>
                        <a:ext cx="663178" cy="75009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矩形 56"/>
          <p:cNvSpPr/>
          <p:nvPr/>
        </p:nvSpPr>
        <p:spPr>
          <a:xfrm>
            <a:off x="2394443" y="4797152"/>
            <a:ext cx="436017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zh-CN" altLang="en-US" sz="2400"/>
          </a:p>
        </p:txBody>
      </p:sp>
      <p:sp>
        <p:nvSpPr>
          <p:cNvPr id="58" name="矩形 57"/>
          <p:cNvSpPr/>
          <p:nvPr/>
        </p:nvSpPr>
        <p:spPr>
          <a:xfrm>
            <a:off x="3042515" y="4653136"/>
            <a:ext cx="359073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</a:t>
            </a:r>
            <a:endParaRPr lang="zh-CN" altLang="en-US" sz="2400"/>
          </a:p>
        </p:txBody>
      </p:sp>
      <p:sp>
        <p:nvSpPr>
          <p:cNvPr id="59" name="矩形 58"/>
          <p:cNvSpPr/>
          <p:nvPr/>
        </p:nvSpPr>
        <p:spPr>
          <a:xfrm>
            <a:off x="899592" y="4571836"/>
            <a:ext cx="270715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</a:t>
            </a:r>
            <a:endParaRPr lang="zh-CN" altLang="en-US" sz="2400"/>
          </a:p>
        </p:txBody>
      </p:sp>
      <p:sp>
        <p:nvSpPr>
          <p:cNvPr id="60" name="矩形 59"/>
          <p:cNvSpPr/>
          <p:nvPr/>
        </p:nvSpPr>
        <p:spPr>
          <a:xfrm>
            <a:off x="2174450" y="1916832"/>
            <a:ext cx="436017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zh-CN" altLang="en-US" sz="2400"/>
          </a:p>
        </p:txBody>
      </p:sp>
      <p:sp>
        <p:nvSpPr>
          <p:cNvPr id="61" name="矩形 60"/>
          <p:cNvSpPr/>
          <p:nvPr/>
        </p:nvSpPr>
        <p:spPr>
          <a:xfrm>
            <a:off x="2826491" y="1412776"/>
            <a:ext cx="436017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</a:t>
            </a:r>
            <a:endParaRPr lang="zh-CN" altLang="en-US" sz="240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62465"/>
          <p:cNvGrpSpPr/>
          <p:nvPr/>
        </p:nvGrpSpPr>
        <p:grpSpPr>
          <a:xfrm>
            <a:off x="2016868" y="1340569"/>
            <a:ext cx="2268140" cy="1727596"/>
            <a:chOff x="227" y="227"/>
            <a:chExt cx="1905" cy="1451"/>
          </a:xfrm>
        </p:grpSpPr>
        <p:sp>
          <p:nvSpPr>
            <p:cNvPr id="11266" name="直接连接符 62466"/>
            <p:cNvSpPr/>
            <p:nvPr/>
          </p:nvSpPr>
          <p:spPr>
            <a:xfrm flipH="1">
              <a:off x="227" y="227"/>
              <a:ext cx="1905" cy="145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67" name="直接连接符 62467"/>
            <p:cNvSpPr/>
            <p:nvPr/>
          </p:nvSpPr>
          <p:spPr>
            <a:xfrm flipH="1">
              <a:off x="2132" y="227"/>
              <a:ext cx="0" cy="145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68" name="直接连接符 62468"/>
            <p:cNvSpPr/>
            <p:nvPr/>
          </p:nvSpPr>
          <p:spPr>
            <a:xfrm>
              <a:off x="227" y="1678"/>
              <a:ext cx="190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62475" name="直接连接符 62474"/>
          <p:cNvSpPr/>
          <p:nvPr/>
        </p:nvSpPr>
        <p:spPr>
          <a:xfrm flipH="1">
            <a:off x="3283693" y="2114475"/>
            <a:ext cx="0" cy="942975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grpSp>
        <p:nvGrpSpPr>
          <p:cNvPr id="62476" name="组合 62475"/>
          <p:cNvGrpSpPr/>
          <p:nvPr/>
        </p:nvGrpSpPr>
        <p:grpSpPr>
          <a:xfrm>
            <a:off x="1258679" y="3451547"/>
            <a:ext cx="6913721" cy="1921669"/>
            <a:chOff x="-262" y="10"/>
            <a:chExt cx="3573" cy="1221"/>
          </a:xfrm>
        </p:grpSpPr>
        <p:sp>
          <p:nvSpPr>
            <p:cNvPr id="11276" name="文本框 62476"/>
            <p:cNvSpPr txBox="1"/>
            <p:nvPr/>
          </p:nvSpPr>
          <p:spPr>
            <a:xfrm>
              <a:off x="-262" y="10"/>
              <a:ext cx="3573" cy="11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27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x-none" sz="2700" b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1)Rt△</a:t>
              </a:r>
              <a:r>
                <a:rPr lang="en-US" altLang="zh-CN" sz="2800" b="1" i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 B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700" b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和</a:t>
              </a:r>
              <a:r>
                <a:rPr lang="en-US" altLang="x-none" sz="2700" b="1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Rt△</a:t>
              </a:r>
              <a:r>
                <a:rPr lang="en-US" altLang="zh-CN" sz="2800" b="1" i="1">
                  <a:solidFill>
                    <a:srgbClr val="C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 B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700" b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有什么关系</a:t>
              </a:r>
              <a:r>
                <a:rPr lang="en-US" altLang="x-none" sz="2700" b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lvl="0" indent="0">
                <a:spcBef>
                  <a:spcPct val="50000"/>
                </a:spcBef>
              </a:pPr>
              <a:r>
                <a:rPr lang="zh-CN" altLang="en-US" sz="270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相似</a:t>
              </a:r>
              <a:endParaRPr lang="en-US" altLang="x-none" sz="27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indent="0">
                <a:spcBef>
                  <a:spcPct val="50000"/>
                </a:spcBef>
              </a:pPr>
              <a:r>
                <a:rPr lang="en-US" altLang="x-none" sz="27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  <a:endParaRPr lang="en-US" altLang="x-none" sz="27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277" name="内容占位符 62477"/>
            <p:cNvGraphicFramePr>
              <a:graphicFrameLocks noGrp="1" noChangeAspect="1"/>
            </p:cNvGraphicFramePr>
            <p:nvPr>
              <p:ph sz="half" idx="4294967295"/>
            </p:nvPr>
          </p:nvGraphicFramePr>
          <p:xfrm>
            <a:off x="36" y="728"/>
            <a:ext cx="2318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r:id="rId3" imgW="1714500" imgH="431800" progId="Equation.3">
                    <p:embed/>
                  </p:oleObj>
                </mc:Choice>
                <mc:Fallback>
                  <p:oleObj r:id="rId3" imgW="1714500" imgH="4318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" y="728"/>
                          <a:ext cx="2318" cy="5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矩形 14"/>
          <p:cNvSpPr/>
          <p:nvPr/>
        </p:nvSpPr>
        <p:spPr>
          <a:xfrm>
            <a:off x="1686200" y="2927552"/>
            <a:ext cx="330668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 </a:t>
            </a:r>
            <a:endParaRPr lang="zh-CN" altLang="en-US" sz="2400"/>
          </a:p>
        </p:txBody>
      </p:sp>
      <p:sp>
        <p:nvSpPr>
          <p:cNvPr id="16" name="矩形 15"/>
          <p:cNvSpPr/>
          <p:nvPr/>
        </p:nvSpPr>
        <p:spPr>
          <a:xfrm>
            <a:off x="3058193" y="3085073"/>
            <a:ext cx="436017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solidFill>
                  <a:srgbClr val="0B1E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</a:t>
            </a:r>
            <a:r>
              <a:rPr lang="en-US" altLang="zh-CN" sz="2400" b="1" baseline="-25000">
                <a:solidFill>
                  <a:srgbClr val="0B1E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zh-CN" altLang="en-US" sz="2400">
              <a:solidFill>
                <a:srgbClr val="0B1EC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55976" y="2932577"/>
            <a:ext cx="461665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  </a:t>
            </a:r>
            <a:endParaRPr lang="zh-CN" altLang="en-US" sz="2400"/>
          </a:p>
        </p:txBody>
      </p:sp>
      <p:sp>
        <p:nvSpPr>
          <p:cNvPr id="18" name="矩形 17"/>
          <p:cNvSpPr/>
          <p:nvPr/>
        </p:nvSpPr>
        <p:spPr>
          <a:xfrm>
            <a:off x="2915816" y="1691516"/>
            <a:ext cx="359073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solidFill>
                  <a:srgbClr val="0B1E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baseline="-25000">
                <a:solidFill>
                  <a:srgbClr val="0B1E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zh-CN" altLang="en-US" sz="2400">
              <a:solidFill>
                <a:srgbClr val="0B1EC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356943" y="1124744"/>
            <a:ext cx="359073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</a:t>
            </a:r>
            <a:endParaRPr lang="zh-CN" altLang="en-US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00" name="内容占位符 6349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4616450"/>
          <a:ext cx="230028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1002665" imgH="393700" progId="Equation.3">
                  <p:embed/>
                </p:oleObj>
              </mc:Choice>
              <mc:Fallback>
                <p:oleObj r:id="rId3" imgW="1002665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616450"/>
                        <a:ext cx="2300288" cy="900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1" name="矩形 63500"/>
          <p:cNvSpPr/>
          <p:nvPr/>
        </p:nvSpPr>
        <p:spPr>
          <a:xfrm>
            <a:off x="1763688" y="3446179"/>
            <a:ext cx="5508203" cy="103105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/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∵∠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x-none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x-none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x-none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x-none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</a:p>
          <a:p>
            <a:pPr lvl="0" indent="0"/>
            <a:endParaRPr lang="en-US" altLang="x-none" sz="1050" b="1" baseline="-3000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hangingPunct="0"/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∴Rt△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x-none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x-none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∽Rt△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x-none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x-none" sz="2700" b="1" baseline="-3000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x-none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1994770" y="4542665"/>
            <a:ext cx="2793254" cy="1118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grpSp>
        <p:nvGrpSpPr>
          <p:cNvPr id="15" name="组合 62465"/>
          <p:cNvGrpSpPr/>
          <p:nvPr/>
        </p:nvGrpSpPr>
        <p:grpSpPr>
          <a:xfrm>
            <a:off x="2016868" y="1340569"/>
            <a:ext cx="2268140" cy="1727596"/>
            <a:chOff x="227" y="227"/>
            <a:chExt cx="1905" cy="1451"/>
          </a:xfrm>
        </p:grpSpPr>
        <p:sp>
          <p:nvSpPr>
            <p:cNvPr id="16" name="直接连接符 62466"/>
            <p:cNvSpPr/>
            <p:nvPr/>
          </p:nvSpPr>
          <p:spPr>
            <a:xfrm flipH="1">
              <a:off x="227" y="227"/>
              <a:ext cx="1905" cy="145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直接连接符 62467"/>
            <p:cNvSpPr/>
            <p:nvPr/>
          </p:nvSpPr>
          <p:spPr>
            <a:xfrm flipH="1">
              <a:off x="2132" y="227"/>
              <a:ext cx="0" cy="145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直接连接符 62468"/>
            <p:cNvSpPr/>
            <p:nvPr/>
          </p:nvSpPr>
          <p:spPr>
            <a:xfrm>
              <a:off x="227" y="1678"/>
              <a:ext cx="190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9" name="直接连接符 18"/>
          <p:cNvSpPr/>
          <p:nvPr/>
        </p:nvSpPr>
        <p:spPr>
          <a:xfrm flipH="1">
            <a:off x="3283693" y="2114475"/>
            <a:ext cx="0" cy="942975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20" name="矩形 19"/>
          <p:cNvSpPr/>
          <p:nvPr/>
        </p:nvSpPr>
        <p:spPr>
          <a:xfrm>
            <a:off x="1686200" y="2927552"/>
            <a:ext cx="330668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 </a:t>
            </a:r>
            <a:endParaRPr lang="zh-CN" altLang="en-US" sz="2400"/>
          </a:p>
        </p:txBody>
      </p:sp>
      <p:sp>
        <p:nvSpPr>
          <p:cNvPr id="21" name="矩形 20"/>
          <p:cNvSpPr/>
          <p:nvPr/>
        </p:nvSpPr>
        <p:spPr>
          <a:xfrm>
            <a:off x="3058193" y="3085073"/>
            <a:ext cx="436017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solidFill>
                  <a:srgbClr val="0B1E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</a:t>
            </a:r>
            <a:r>
              <a:rPr lang="en-US" altLang="zh-CN" sz="2400" b="1" baseline="-25000">
                <a:solidFill>
                  <a:srgbClr val="0B1E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zh-CN" altLang="en-US" sz="2400">
              <a:solidFill>
                <a:srgbClr val="0B1EC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355976" y="2932577"/>
            <a:ext cx="461665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  </a:t>
            </a:r>
            <a:endParaRPr lang="zh-CN" altLang="en-US" sz="2400"/>
          </a:p>
        </p:txBody>
      </p:sp>
      <p:sp>
        <p:nvSpPr>
          <p:cNvPr id="23" name="矩形 22"/>
          <p:cNvSpPr/>
          <p:nvPr/>
        </p:nvSpPr>
        <p:spPr>
          <a:xfrm>
            <a:off x="2915816" y="1691516"/>
            <a:ext cx="359073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solidFill>
                  <a:srgbClr val="0B1E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baseline="-25000">
                <a:solidFill>
                  <a:srgbClr val="0B1E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endParaRPr lang="zh-CN" altLang="en-US" sz="2400">
              <a:solidFill>
                <a:srgbClr val="0B1ECF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56943" y="1124744"/>
            <a:ext cx="359073" cy="3693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</a:t>
            </a:r>
            <a:endParaRPr lang="zh-CN" altLang="en-US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64513"/>
          <p:cNvSpPr txBox="1"/>
          <p:nvPr/>
        </p:nvSpPr>
        <p:spPr>
          <a:xfrm>
            <a:off x="1310019" y="2276872"/>
            <a:ext cx="6502341" cy="13849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rgbClr val="66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在直角三角形中，若一个锐角确定</a:t>
            </a:r>
            <a:r>
              <a:rPr lang="en-US" altLang="x-none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那么这个角对边与邻边的比值也是确定的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3" name="文本框 26"/>
          <p:cNvSpPr txBox="1"/>
          <p:nvPr/>
        </p:nvSpPr>
        <p:spPr>
          <a:xfrm>
            <a:off x="3609018" y="1002755"/>
            <a:ext cx="1628972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</a:t>
            </a:r>
            <a:r>
              <a:rPr lang="en-US" altLang="zh-CN" b="1" dirty="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b="1" dirty="0">
                <a:solidFill>
                  <a:srgbClr val="008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纳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矩形 61442"/>
          <p:cNvSpPr/>
          <p:nvPr/>
        </p:nvSpPr>
        <p:spPr>
          <a:xfrm>
            <a:off x="1115616" y="1268760"/>
            <a:ext cx="6817469" cy="3411141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0" hangingPunct="0">
              <a:buClr>
                <a:schemeClr val="tx2"/>
              </a:buClr>
            </a:pP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en-US" altLang="zh-CN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x-none" sz="2400" dirty="0" err="1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tan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是在直角三角形中定义的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,∠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是锐角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注意数形结合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构造直角三角形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).</a:t>
            </a:r>
          </a:p>
          <a:p>
            <a:pPr lvl="0" eaLnBrk="0" hangingPunct="0">
              <a:buClr>
                <a:schemeClr val="tx2"/>
              </a:buClr>
            </a:pPr>
            <a:endParaRPr lang="en-US" altLang="x-none" sz="240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eaLnBrk="0" hangingPunct="0">
              <a:buClr>
                <a:schemeClr val="tx2"/>
              </a:buClr>
            </a:pP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x-none" sz="24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x-none" sz="2400" dirty="0" err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24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tan </a:t>
            </a:r>
            <a:r>
              <a:rPr lang="en-US" altLang="x-none" sz="24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是一个完整的符号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表示∠</a:t>
            </a:r>
            <a:r>
              <a:rPr lang="en-US" altLang="x-none" sz="24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的正切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习惯省去“∠”号；</a:t>
            </a:r>
          </a:p>
          <a:p>
            <a:pPr lvl="0" eaLnBrk="0" hangingPunct="0">
              <a:buClr>
                <a:schemeClr val="tx2"/>
              </a:buClr>
            </a:pPr>
            <a:endParaRPr lang="en-US" altLang="x-none" sz="2400" dirty="0">
              <a:solidFill>
                <a:srgbClr val="FF3399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eaLnBrk="0" hangingPunct="0">
              <a:buClr>
                <a:schemeClr val="tx2"/>
              </a:buClr>
            </a:pP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en-US" altLang="zh-CN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x-none" sz="2400" dirty="0" err="1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tan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是一个比值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注意比的顺序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且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sin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x-none" sz="2400" dirty="0" err="1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tan </a:t>
            </a:r>
            <a:r>
              <a:rPr lang="en-US" altLang="x-none" sz="2400" i="1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均﹥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0,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无单位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lvl="0" eaLnBrk="0" hangingPunct="0">
              <a:buClr>
                <a:schemeClr val="tx2"/>
              </a:buClr>
            </a:pPr>
            <a:endParaRPr lang="en-US" altLang="x-none" sz="2400" dirty="0">
              <a:solidFill>
                <a:schemeClr val="hlin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eaLnBrk="0" hangingPunct="0">
              <a:buClr>
                <a:schemeClr val="tx2"/>
              </a:buClr>
            </a:pP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en-US" altLang="zh-CN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x-none" sz="24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x-none" sz="2400" dirty="0" err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24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tan </a:t>
            </a:r>
            <a:r>
              <a:rPr lang="en-US" altLang="x-none" sz="24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的大小只与∠</a:t>
            </a:r>
            <a:r>
              <a:rPr lang="en-US" altLang="x-none" sz="24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的大小有关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而与直角三角形的边长无关</a:t>
            </a:r>
            <a:r>
              <a:rPr lang="en-US" altLang="x-none" sz="2400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lvl="0" eaLnBrk="0" hangingPunct="0">
              <a:buClr>
                <a:schemeClr val="tx2"/>
              </a:buClr>
            </a:pPr>
            <a:endParaRPr lang="en-US" altLang="x-none" sz="2400" dirty="0">
              <a:solidFill>
                <a:srgbClr val="FF3399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eaLnBrk="0" hangingPunct="0">
              <a:buClr>
                <a:schemeClr val="tx2"/>
              </a:buClr>
            </a:pP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角相等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则其三角比相等；两锐角的三角比相等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则这两个锐角相等</a:t>
            </a:r>
            <a:r>
              <a:rPr lang="en-US" altLang="x-none" sz="2400" dirty="0">
                <a:solidFill>
                  <a:srgbClr val="FF3399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262389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知识梳理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椭圆 65537"/>
          <p:cNvSpPr/>
          <p:nvPr/>
        </p:nvSpPr>
        <p:spPr>
          <a:xfrm>
            <a:off x="5292080" y="2289665"/>
            <a:ext cx="620316" cy="377429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 sz="135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65539" name="矩形 65538"/>
          <p:cNvSpPr/>
          <p:nvPr/>
        </p:nvSpPr>
        <p:spPr>
          <a:xfrm>
            <a:off x="3072012" y="4321794"/>
            <a:ext cx="4452316" cy="1339454"/>
          </a:xfrm>
          <a:prstGeom prst="rect">
            <a:avLst/>
          </a:prstGeom>
          <a:solidFill>
            <a:schemeClr val="accent1"/>
          </a:solidFill>
          <a:ln w="76200" cap="flat" cmpd="sng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 sz="135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65541" name="矩形 65540"/>
          <p:cNvSpPr/>
          <p:nvPr/>
        </p:nvSpPr>
        <p:spPr>
          <a:xfrm>
            <a:off x="3672755" y="3141712"/>
            <a:ext cx="3563541" cy="102631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indent="0"/>
            <a:endParaRPr lang="zh-CN" altLang="en-US" sz="135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4341" name="直接连接符 65541"/>
          <p:cNvSpPr/>
          <p:nvPr/>
        </p:nvSpPr>
        <p:spPr>
          <a:xfrm flipH="1">
            <a:off x="2590999" y="1771303"/>
            <a:ext cx="27384" cy="2936081"/>
          </a:xfrm>
          <a:prstGeom prst="line">
            <a:avLst/>
          </a:prstGeom>
          <a:ln w="5715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4342" name="直接连接符 65542"/>
          <p:cNvSpPr/>
          <p:nvPr/>
        </p:nvSpPr>
        <p:spPr>
          <a:xfrm flipH="1">
            <a:off x="916980" y="1791544"/>
            <a:ext cx="1674019" cy="2915840"/>
          </a:xfrm>
          <a:prstGeom prst="line">
            <a:avLst/>
          </a:prstGeom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4343" name="直接连接符 65543"/>
          <p:cNvSpPr/>
          <p:nvPr/>
        </p:nvSpPr>
        <p:spPr>
          <a:xfrm>
            <a:off x="889596" y="4707384"/>
            <a:ext cx="1728788" cy="0"/>
          </a:xfrm>
          <a:prstGeom prst="line">
            <a:avLst/>
          </a:prstGeom>
          <a:ln w="381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4344" name="直接连接符 65544"/>
          <p:cNvSpPr/>
          <p:nvPr/>
        </p:nvSpPr>
        <p:spPr>
          <a:xfrm flipH="1">
            <a:off x="2645768" y="1629619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4345" name="文本框 65545"/>
          <p:cNvSpPr txBox="1"/>
          <p:nvPr/>
        </p:nvSpPr>
        <p:spPr>
          <a:xfrm>
            <a:off x="539552" y="4383534"/>
            <a:ext cx="323850" cy="617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135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en-US" altLang="x-none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46" name="文本框 65546"/>
          <p:cNvSpPr txBox="1"/>
          <p:nvPr/>
        </p:nvSpPr>
        <p:spPr>
          <a:xfrm>
            <a:off x="2466231" y="1484784"/>
            <a:ext cx="809625" cy="4114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en-US" altLang="x-none" sz="2100" b="1" i="1" baseline="-250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47" name="文本框 65547"/>
          <p:cNvSpPr txBox="1"/>
          <p:nvPr/>
        </p:nvSpPr>
        <p:spPr>
          <a:xfrm>
            <a:off x="2195736" y="4653136"/>
            <a:ext cx="1133475" cy="4114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135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x-none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en-US" altLang="x-none" sz="2100" b="1" i="1" baseline="-250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48" name="直接连接符 65548"/>
          <p:cNvSpPr/>
          <p:nvPr/>
        </p:nvSpPr>
        <p:spPr>
          <a:xfrm>
            <a:off x="2348112" y="4491881"/>
            <a:ext cx="216694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4349" name="直接连接符 65549"/>
          <p:cNvSpPr/>
          <p:nvPr/>
        </p:nvSpPr>
        <p:spPr>
          <a:xfrm flipH="1">
            <a:off x="2348112" y="4491881"/>
            <a:ext cx="0" cy="21550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4350" name="任意多边形 65550"/>
          <p:cNvSpPr/>
          <p:nvPr/>
        </p:nvSpPr>
        <p:spPr>
          <a:xfrm>
            <a:off x="1159868" y="4352578"/>
            <a:ext cx="161925" cy="354806"/>
          </a:xfrm>
          <a:custGeom>
            <a:avLst/>
            <a:gdLst/>
            <a:ahLst/>
            <a:cxnLst>
              <a:cxn ang="270">
                <a:pos x="0" y="0"/>
              </a:cxn>
              <a:cxn ang="90">
                <a:pos x="21499" y="23676"/>
              </a:cxn>
              <a:cxn ang="90">
                <a:pos x="0" y="21600"/>
              </a:cxn>
            </a:cxnLst>
            <a:rect l="0" t="0" r="0" b="0"/>
            <a:pathLst>
              <a:path w="21600" h="23676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2303"/>
                  <a:pt x="21566" y="22998"/>
                  <a:pt x="21501" y="23678"/>
                </a:cubicBezTo>
              </a:path>
              <a:path w="21600" h="23676" stroke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  <a:cubicBezTo>
                  <a:pt x="21600" y="22303"/>
                  <a:pt x="21566" y="22998"/>
                  <a:pt x="21501" y="23678"/>
                </a:cubicBezTo>
                <a:lnTo>
                  <a:pt x="0" y="21600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350"/>
          </a:p>
        </p:txBody>
      </p:sp>
      <p:sp>
        <p:nvSpPr>
          <p:cNvPr id="65552" name="文本框 65551"/>
          <p:cNvSpPr txBox="1"/>
          <p:nvPr/>
        </p:nvSpPr>
        <p:spPr>
          <a:xfrm>
            <a:off x="2555702" y="2780928"/>
            <a:ext cx="1944290" cy="3657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x-none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对边</a:t>
            </a:r>
          </a:p>
        </p:txBody>
      </p:sp>
      <p:sp>
        <p:nvSpPr>
          <p:cNvPr id="65553" name="文本框 65552"/>
          <p:cNvSpPr txBox="1"/>
          <p:nvPr/>
        </p:nvSpPr>
        <p:spPr>
          <a:xfrm>
            <a:off x="899666" y="4719424"/>
            <a:ext cx="1512094" cy="3657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x-none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邻边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048449" y="3086943"/>
            <a:ext cx="2106215" cy="1097042"/>
            <a:chOff x="5048449" y="3086943"/>
            <a:chExt cx="2106215" cy="1097042"/>
          </a:xfrm>
        </p:grpSpPr>
        <p:sp>
          <p:nvSpPr>
            <p:cNvPr id="65554" name="文本框 65553"/>
            <p:cNvSpPr txBox="1"/>
            <p:nvPr/>
          </p:nvSpPr>
          <p:spPr>
            <a:xfrm>
              <a:off x="5210374" y="3086943"/>
              <a:ext cx="1944290" cy="5029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2700" b="1">
                  <a:latin typeface="宋体" panose="02010600030101010101" pitchFamily="2" charset="-122"/>
                  <a:ea typeface="宋体" panose="02010600030101010101" pitchFamily="2" charset="-122"/>
                </a:rPr>
                <a:t>∠</a:t>
              </a:r>
              <a:r>
                <a:rPr lang="en-US" altLang="x-none" sz="27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2700" b="1">
                  <a:latin typeface="宋体" panose="02010600030101010101" pitchFamily="2" charset="-122"/>
                  <a:ea typeface="宋体" panose="02010600030101010101" pitchFamily="2" charset="-122"/>
                </a:rPr>
                <a:t>的</a:t>
              </a:r>
              <a:r>
                <a:rPr lang="zh-CN" altLang="en-US" sz="2700" b="1">
                  <a:latin typeface="Arial" panose="020B0604020202020204" pitchFamily="34" charset="0"/>
                  <a:ea typeface="宋体" panose="02010600030101010101" pitchFamily="2" charset="-122"/>
                </a:rPr>
                <a:t>对边</a:t>
              </a:r>
            </a:p>
          </p:txBody>
        </p:sp>
        <p:sp>
          <p:nvSpPr>
            <p:cNvPr id="65555" name="直接连接符 65554"/>
            <p:cNvSpPr/>
            <p:nvPr/>
          </p:nvSpPr>
          <p:spPr>
            <a:xfrm>
              <a:off x="5048449" y="3627487"/>
              <a:ext cx="210621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556" name="文本框 65555"/>
            <p:cNvSpPr txBox="1"/>
            <p:nvPr/>
          </p:nvSpPr>
          <p:spPr>
            <a:xfrm>
              <a:off x="5210374" y="3681065"/>
              <a:ext cx="1944290" cy="5029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2700" b="1">
                  <a:latin typeface="宋体" panose="02010600030101010101" pitchFamily="2" charset="-122"/>
                  <a:ea typeface="宋体" panose="02010600030101010101" pitchFamily="2" charset="-122"/>
                </a:rPr>
                <a:t>∠</a:t>
              </a:r>
              <a:r>
                <a:rPr lang="en-US" altLang="x-none" sz="27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2700" b="1">
                  <a:latin typeface="宋体" panose="02010600030101010101" pitchFamily="2" charset="-122"/>
                  <a:ea typeface="宋体" panose="02010600030101010101" pitchFamily="2" charset="-122"/>
                </a:rPr>
                <a:t>的</a:t>
              </a:r>
              <a:r>
                <a:rPr lang="zh-CN" altLang="en-US" sz="2700" b="1">
                  <a:latin typeface="Arial" panose="020B0604020202020204" pitchFamily="34" charset="0"/>
                  <a:ea typeface="宋体" panose="02010600030101010101" pitchFamily="2" charset="-122"/>
                </a:rPr>
                <a:t>邻边</a:t>
              </a:r>
            </a:p>
          </p:txBody>
        </p:sp>
      </p:grpSp>
      <p:sp>
        <p:nvSpPr>
          <p:cNvPr id="65557" name="文本框 65556"/>
          <p:cNvSpPr txBox="1"/>
          <p:nvPr/>
        </p:nvSpPr>
        <p:spPr>
          <a:xfrm>
            <a:off x="3644702" y="3410793"/>
            <a:ext cx="971550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x-none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 </a:t>
            </a:r>
            <a:r>
              <a:rPr lang="en-US" altLang="x-none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5558" name="直接连接符 65557"/>
          <p:cNvSpPr/>
          <p:nvPr/>
        </p:nvSpPr>
        <p:spPr>
          <a:xfrm>
            <a:off x="4561483" y="3572718"/>
            <a:ext cx="378619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5559" name="直接连接符 65558"/>
          <p:cNvSpPr/>
          <p:nvPr/>
        </p:nvSpPr>
        <p:spPr>
          <a:xfrm>
            <a:off x="4562674" y="3735834"/>
            <a:ext cx="378619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5560" name="文本框 65559"/>
          <p:cNvSpPr txBox="1"/>
          <p:nvPr/>
        </p:nvSpPr>
        <p:spPr>
          <a:xfrm>
            <a:off x="1259632" y="908720"/>
            <a:ext cx="1944291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x-none" sz="2400" b="1" i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的正切</a:t>
            </a:r>
          </a:p>
        </p:txBody>
      </p:sp>
      <p:sp>
        <p:nvSpPr>
          <p:cNvPr id="65561" name="文本框 65560"/>
          <p:cNvSpPr txBox="1"/>
          <p:nvPr/>
        </p:nvSpPr>
        <p:spPr>
          <a:xfrm>
            <a:off x="2997001" y="981045"/>
            <a:ext cx="4400551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在</a:t>
            </a:r>
            <a:r>
              <a:rPr lang="en-US" altLang="x-none" sz="2400" b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Rt△</a:t>
            </a:r>
            <a:r>
              <a:rPr lang="en-US" altLang="x-none" sz="2400" b="1" i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中</a:t>
            </a:r>
            <a:r>
              <a:rPr lang="en-US" altLang="x-none" sz="2400" b="1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如果锐角</a:t>
            </a:r>
            <a:r>
              <a:rPr lang="en-US" altLang="x-none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确定</a:t>
            </a:r>
            <a:r>
              <a:rPr lang="en-US" altLang="x-none" sz="2400" b="1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那么∠</a:t>
            </a:r>
            <a:r>
              <a:rPr lang="en-US" altLang="x-none" sz="24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的对边与邻边的比随之确定</a:t>
            </a:r>
            <a:r>
              <a:rPr lang="en-US" altLang="x-none" sz="2400" b="1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这个比叫作</a:t>
            </a:r>
            <a:endParaRPr lang="en-US" altLang="x-none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68" name="文本框 65567"/>
          <p:cNvSpPr txBox="1"/>
          <p:nvPr/>
        </p:nvSpPr>
        <p:spPr>
          <a:xfrm>
            <a:off x="5303812" y="1700808"/>
            <a:ext cx="23764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x-none" sz="2400" b="1" i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的正切</a:t>
            </a:r>
            <a:r>
              <a:rPr lang="en-US" altLang="x-none" sz="24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65569" name="文本框 65568"/>
          <p:cNvSpPr txBox="1"/>
          <p:nvPr/>
        </p:nvSpPr>
        <p:spPr>
          <a:xfrm>
            <a:off x="3562548" y="2209894"/>
            <a:ext cx="23764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记作</a:t>
            </a:r>
            <a:r>
              <a:rPr lang="en-US" altLang="x-none" sz="24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r>
              <a:rPr lang="en-US" altLang="x-none" sz="2400" b="1">
                <a:solidFill>
                  <a:srgbClr val="CC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400" b="1" i="1">
                <a:solidFill>
                  <a:srgbClr val="CC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400" b="1">
                <a:solidFill>
                  <a:srgbClr val="CC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x-none" sz="2400" b="1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70" name="文本框 65569"/>
          <p:cNvSpPr txBox="1"/>
          <p:nvPr/>
        </p:nvSpPr>
        <p:spPr>
          <a:xfrm>
            <a:off x="5315608" y="2337440"/>
            <a:ext cx="675084" cy="7315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100" b="1">
                <a:latin typeface="Arial" panose="020B0604020202020204" pitchFamily="34" charset="0"/>
                <a:ea typeface="宋体" panose="02010600030101010101" pitchFamily="2" charset="-122"/>
              </a:rPr>
              <a:t>读？</a:t>
            </a:r>
          </a:p>
        </p:txBody>
      </p:sp>
      <p:sp>
        <p:nvSpPr>
          <p:cNvPr id="65571" name="文本框 65570"/>
          <p:cNvSpPr txBox="1"/>
          <p:nvPr/>
        </p:nvSpPr>
        <p:spPr>
          <a:xfrm>
            <a:off x="3213696" y="4550256"/>
            <a:ext cx="4310632" cy="8229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思考  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梯子的倾斜程度与</a:t>
            </a:r>
            <a:r>
              <a:rPr lang="en-US" altLang="x-none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有关系吗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2" grpId="0"/>
      <p:bldP spid="65553" grpId="0"/>
      <p:bldP spid="65557" grpId="0"/>
      <p:bldP spid="65560" grpId="0"/>
      <p:bldP spid="65561" grpId="0"/>
      <p:bldP spid="65568" grpId="0"/>
      <p:bldP spid="65569" grpId="0"/>
      <p:bldP spid="65570" grpId="0"/>
      <p:bldP spid="655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文本框 66561"/>
          <p:cNvSpPr txBox="1"/>
          <p:nvPr/>
        </p:nvSpPr>
        <p:spPr>
          <a:xfrm>
            <a:off x="1324074" y="1033388"/>
            <a:ext cx="6488286" cy="313932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</a:pPr>
            <a:r>
              <a:rPr lang="en-US" altLang="x-none" sz="27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（1）</a:t>
            </a:r>
            <a:r>
              <a:rPr lang="en-US" altLang="x-none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7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是在直角三角形中定义的，∠</a:t>
            </a:r>
            <a:r>
              <a:rPr lang="en-US" altLang="x-none" sz="27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是一个锐角（注意构造直角三角形）</a:t>
            </a:r>
            <a:r>
              <a:rPr lang="en-US" altLang="zh-CN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sz="27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x-none" sz="27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7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x-none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7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是一个完整的符号，它表示∠</a:t>
            </a:r>
            <a:r>
              <a:rPr lang="en-US" altLang="x-none" sz="2700" b="1" i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7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的正切，记号里习惯省去角的符号“∠”</a:t>
            </a:r>
            <a:r>
              <a:rPr lang="en-US" altLang="zh-CN" sz="27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7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6564" name="文本框 66563"/>
          <p:cNvSpPr txBox="1"/>
          <p:nvPr/>
        </p:nvSpPr>
        <p:spPr>
          <a:xfrm>
            <a:off x="1206202" y="942901"/>
            <a:ext cx="2124075" cy="6400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注意：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文本框 67585"/>
          <p:cNvSpPr txBox="1"/>
          <p:nvPr/>
        </p:nvSpPr>
        <p:spPr>
          <a:xfrm>
            <a:off x="1172294" y="2060848"/>
            <a:ext cx="6496050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是一个比值（直角边之比，注意比的顺序）；且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﹥0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，无单位</a:t>
            </a:r>
            <a:r>
              <a:rPr lang="en-US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7587" name="文本框 67586"/>
          <p:cNvSpPr txBox="1"/>
          <p:nvPr/>
        </p:nvSpPr>
        <p:spPr>
          <a:xfrm>
            <a:off x="1172294" y="3378976"/>
            <a:ext cx="6640066" cy="914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7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的大小只与∠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的大小有关，而与直角三角形的大小无关</a:t>
            </a:r>
            <a:r>
              <a:rPr lang="en-US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矩形 68609"/>
          <p:cNvSpPr/>
          <p:nvPr/>
        </p:nvSpPr>
        <p:spPr>
          <a:xfrm>
            <a:off x="1187624" y="826790"/>
            <a:ext cx="2057400" cy="10464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zh-CN" altLang="en-US" sz="3200" b="1">
                <a:solidFill>
                  <a:srgbClr val="FF33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议一议：</a:t>
            </a:r>
          </a:p>
          <a:p>
            <a:pPr lvl="0" indent="0"/>
            <a:endParaRPr lang="zh-CN" altLang="en-US" sz="3000" b="1">
              <a:solidFill>
                <a:schemeClr val="hlink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68611" name="文本框 68610"/>
          <p:cNvSpPr txBox="1"/>
          <p:nvPr/>
        </p:nvSpPr>
        <p:spPr>
          <a:xfrm>
            <a:off x="1247155" y="1413912"/>
            <a:ext cx="6463904" cy="5029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700" b="1">
                <a:latin typeface="宋体" panose="02010600030101010101" pitchFamily="2" charset="-122"/>
                <a:ea typeface="宋体" panose="02010600030101010101" pitchFamily="2" charset="-122"/>
              </a:rPr>
              <a:t>   梯子的倾斜程度与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zh-CN" sz="2700" b="1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700" b="1">
                <a:latin typeface="宋体" panose="02010600030101010101" pitchFamily="2" charset="-122"/>
                <a:ea typeface="宋体" panose="02010600030101010101" pitchFamily="2" charset="-122"/>
              </a:rPr>
              <a:t>有什么关系？</a:t>
            </a:r>
          </a:p>
        </p:txBody>
      </p:sp>
      <p:sp>
        <p:nvSpPr>
          <p:cNvPr id="68612" name="文本框 68611"/>
          <p:cNvSpPr txBox="1"/>
          <p:nvPr/>
        </p:nvSpPr>
        <p:spPr>
          <a:xfrm>
            <a:off x="1325737" y="2186484"/>
            <a:ext cx="5961460" cy="5029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zh-CN" sz="2700" b="1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的值越大，梯子越陡，∠</a:t>
            </a:r>
            <a:r>
              <a:rPr lang="en-US" altLang="x-none" sz="2700" b="1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越大</a:t>
            </a:r>
            <a:r>
              <a:rPr lang="en-US" altLang="zh-CN" sz="27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7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68614" name="组合 68613"/>
          <p:cNvGrpSpPr/>
          <p:nvPr/>
        </p:nvGrpSpPr>
        <p:grpSpPr>
          <a:xfrm>
            <a:off x="1447180" y="3402111"/>
            <a:ext cx="3014663" cy="2043113"/>
            <a:chOff x="0" y="0"/>
            <a:chExt cx="1337" cy="1716"/>
          </a:xfrm>
        </p:grpSpPr>
        <p:pic>
          <p:nvPicPr>
            <p:cNvPr id="17414" name="图片 68614" descr="ry03tzf4[1]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0" y="0"/>
              <a:ext cx="1337" cy="171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15" name="文本框 68615"/>
            <p:cNvSpPr txBox="1"/>
            <p:nvPr/>
          </p:nvSpPr>
          <p:spPr>
            <a:xfrm>
              <a:off x="726" y="84"/>
              <a:ext cx="432" cy="4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27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?</a:t>
              </a:r>
            </a:p>
          </p:txBody>
        </p:sp>
        <p:sp>
          <p:nvSpPr>
            <p:cNvPr id="17416" name="文本框 68616"/>
            <p:cNvSpPr txBox="1"/>
            <p:nvPr/>
          </p:nvSpPr>
          <p:spPr>
            <a:xfrm>
              <a:off x="225" y="118"/>
              <a:ext cx="576" cy="34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2100">
                  <a:latin typeface="宋体" panose="02010600030101010101" pitchFamily="2" charset="-122"/>
                  <a:ea typeface="宋体" panose="02010600030101010101" pitchFamily="2" charset="-122"/>
                </a:rPr>
                <a:t>怎样解答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794153" y="2828230"/>
            <a:ext cx="1622838" cy="2328962"/>
            <a:chOff x="5794153" y="2828230"/>
            <a:chExt cx="1622838" cy="2328962"/>
          </a:xfrm>
        </p:grpSpPr>
        <p:pic>
          <p:nvPicPr>
            <p:cNvPr id="68613" name="图片 6861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5794153" y="2828230"/>
              <a:ext cx="1614488" cy="228004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" name="矩形 12"/>
            <p:cNvSpPr/>
            <p:nvPr/>
          </p:nvSpPr>
          <p:spPr>
            <a:xfrm>
              <a:off x="6821565" y="2915652"/>
              <a:ext cx="270715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A</a:t>
              </a:r>
              <a:endParaRPr lang="zh-CN" altLang="en-US" sz="2400"/>
            </a:p>
          </p:txBody>
        </p:sp>
        <p:sp>
          <p:nvSpPr>
            <p:cNvPr id="14" name="矩形 13"/>
            <p:cNvSpPr/>
            <p:nvPr/>
          </p:nvSpPr>
          <p:spPr>
            <a:xfrm>
              <a:off x="5874047" y="4787860"/>
              <a:ext cx="282129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B</a:t>
              </a:r>
              <a:endParaRPr lang="zh-CN" altLang="en-US" sz="2400"/>
            </a:p>
          </p:txBody>
        </p:sp>
        <p:sp>
          <p:nvSpPr>
            <p:cNvPr id="15" name="矩形 14"/>
            <p:cNvSpPr/>
            <p:nvPr/>
          </p:nvSpPr>
          <p:spPr>
            <a:xfrm>
              <a:off x="7134862" y="4787860"/>
              <a:ext cx="282129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 </a:t>
              </a:r>
              <a:endParaRPr lang="zh-CN" altLang="en-US" sz="24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28"/>
          <p:cNvSpPr txBox="1"/>
          <p:nvPr/>
        </p:nvSpPr>
        <p:spPr>
          <a:xfrm>
            <a:off x="395534" y="2215168"/>
            <a:ext cx="8640962" cy="2242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en-US" altLang="zh-CN" sz="2400" b="1" dirty="0"/>
              <a:t>.认识锐角的正弦、余弦、正切</a:t>
            </a:r>
            <a:r>
              <a:rPr lang="en-US" altLang="zh-CN" sz="2400" b="1" i="1" dirty="0"/>
              <a:t>.</a:t>
            </a:r>
            <a:endParaRPr lang="en-US" altLang="zh-CN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en-US" altLang="zh-CN" sz="2400" b="1" dirty="0"/>
              <a:t>.</a:t>
            </a:r>
            <a:r>
              <a:rPr lang="zh-CN" altLang="zh-CN" sz="2400" b="1" dirty="0"/>
              <a:t>理解直角三角形的边角关系</a:t>
            </a:r>
            <a:r>
              <a:rPr lang="en-US" altLang="zh-CN" sz="2400" b="1" i="1" dirty="0"/>
              <a:t>.</a:t>
            </a:r>
            <a:endParaRPr lang="zh-CN" altLang="zh-CN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en-US" altLang="zh-CN" sz="2400" b="1" dirty="0"/>
              <a:t>.</a:t>
            </a:r>
            <a:r>
              <a:rPr lang="zh-CN" altLang="zh-CN" sz="2400" b="1" dirty="0"/>
              <a:t>学会运用直角三角形中两边之比求</a:t>
            </a:r>
            <a:r>
              <a:rPr lang="en-US" altLang="zh-CN" sz="2400" b="1" dirty="0"/>
              <a:t>sin </a:t>
            </a:r>
            <a:r>
              <a:rPr lang="en-US" altLang="zh-CN" sz="2400" b="1" i="1" dirty="0" err="1"/>
              <a:t>A</a:t>
            </a:r>
            <a:r>
              <a:rPr lang="en-US" altLang="zh-CN" sz="2400" b="1" dirty="0" err="1"/>
              <a:t>,cos</a:t>
            </a:r>
            <a:r>
              <a:rPr lang="en-US" altLang="zh-CN" sz="2400" b="1" dirty="0"/>
              <a:t> </a:t>
            </a:r>
            <a:r>
              <a:rPr lang="en-US" altLang="zh-CN" sz="2400" b="1" i="1" dirty="0" err="1"/>
              <a:t>A</a:t>
            </a:r>
            <a:r>
              <a:rPr lang="en-US" altLang="zh-CN" sz="2400" b="1" dirty="0" err="1"/>
              <a:t>,tan</a:t>
            </a:r>
            <a:r>
              <a:rPr lang="en-US" altLang="zh-CN" sz="2400" b="1" dirty="0"/>
              <a:t> </a:t>
            </a:r>
            <a:r>
              <a:rPr lang="en-US" altLang="zh-CN" sz="2400" b="1" i="1" dirty="0" smtClean="0"/>
              <a:t>A</a:t>
            </a:r>
            <a:r>
              <a:rPr lang="zh-CN" altLang="zh-CN" sz="2400" b="1" dirty="0" smtClean="0"/>
              <a:t>的</a:t>
            </a:r>
            <a:r>
              <a:rPr lang="zh-CN" altLang="zh-CN" sz="2400" b="1" dirty="0"/>
              <a:t>值</a:t>
            </a:r>
            <a:r>
              <a:rPr lang="en-US" altLang="zh-CN" sz="2400" b="1" dirty="0"/>
              <a:t>,</a:t>
            </a:r>
            <a:r>
              <a:rPr lang="zh-CN" altLang="zh-CN" sz="2400" b="1" dirty="0"/>
              <a:t>并用锐角三角比进行相关计算</a:t>
            </a:r>
            <a:r>
              <a:rPr lang="en-US" altLang="zh-CN" sz="2400" b="1" i="1" dirty="0"/>
              <a:t>.</a:t>
            </a:r>
            <a:endParaRPr lang="zh-CN" altLang="zh-CN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93879" y="836712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学习目标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0" name="文本框 27"/>
          <p:cNvSpPr txBox="1"/>
          <p:nvPr/>
        </p:nvSpPr>
        <p:spPr>
          <a:xfrm>
            <a:off x="3923928" y="980728"/>
            <a:ext cx="1532209" cy="553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000" b="1" dirty="0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归    纳</a:t>
            </a:r>
          </a:p>
        </p:txBody>
      </p:sp>
      <p:cxnSp>
        <p:nvCxnSpPr>
          <p:cNvPr id="32" name="直接连接符 19"/>
          <p:cNvCxnSpPr/>
          <p:nvPr/>
        </p:nvCxnSpPr>
        <p:spPr>
          <a:xfrm flipH="1">
            <a:off x="984250" y="1593175"/>
            <a:ext cx="7269163" cy="15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73138" y="2015778"/>
            <a:ext cx="7616825" cy="2792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倾斜程度，其本意指倾斜角的大小，一般来说，倾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斜角较大的物体，就说它放得更“陡”．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利用物体与地面夹角的正切值来判断物体的倾斜程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度，因为夹角的正切值越大，则夹角越大，物体放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置得越“陡”．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69633"/>
          <p:cNvSpPr txBox="1"/>
          <p:nvPr/>
        </p:nvSpPr>
        <p:spPr>
          <a:xfrm>
            <a:off x="1156295" y="1124744"/>
            <a:ext cx="6296025" cy="95410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例１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 如图表示两个自动扶梯，哪一个自动扶梯比较陡？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43186" y="2618616"/>
            <a:ext cx="5793110" cy="2366382"/>
            <a:chOff x="1443186" y="2618616"/>
            <a:chExt cx="5793110" cy="2366382"/>
          </a:xfrm>
        </p:grpSpPr>
        <p:pic>
          <p:nvPicPr>
            <p:cNvPr id="18434" name="图片 6963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443186" y="3140968"/>
              <a:ext cx="5793110" cy="184403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35" name="文本框 69635"/>
            <p:cNvSpPr txBox="1"/>
            <p:nvPr/>
          </p:nvSpPr>
          <p:spPr>
            <a:xfrm>
              <a:off x="5071467" y="2618616"/>
              <a:ext cx="1228725" cy="5943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3300" b="1">
                  <a:latin typeface="宋体" panose="02010600030101010101" pitchFamily="2" charset="-122"/>
                  <a:ea typeface="宋体" panose="02010600030101010101" pitchFamily="2" charset="-122"/>
                </a:rPr>
                <a:t>乙</a:t>
              </a:r>
              <a:r>
                <a:rPr lang="zh-CN" altLang="en-US" sz="3300" b="1">
                  <a:solidFill>
                    <a:schemeClr val="bg2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18436" name="文本框 69636"/>
            <p:cNvSpPr txBox="1"/>
            <p:nvPr/>
          </p:nvSpPr>
          <p:spPr>
            <a:xfrm>
              <a:off x="3214886" y="2690624"/>
              <a:ext cx="781050" cy="5943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 sz="3300" b="1">
                  <a:latin typeface="宋体" panose="02010600030101010101" pitchFamily="2" charset="-122"/>
                  <a:ea typeface="宋体" panose="02010600030101010101" pitchFamily="2" charset="-122"/>
                </a:rPr>
                <a:t>甲</a:t>
              </a:r>
              <a:r>
                <a:rPr lang="zh-CN" altLang="en-US" sz="3300" b="1">
                  <a:solidFill>
                    <a:schemeClr val="bg2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1907704" y="3563724"/>
              <a:ext cx="948978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 13 m</a:t>
              </a:r>
              <a:endParaRPr lang="zh-CN" altLang="en-US" sz="2400"/>
            </a:p>
          </p:txBody>
        </p:sp>
        <p:sp>
          <p:nvSpPr>
            <p:cNvPr id="8" name="矩形 7"/>
            <p:cNvSpPr/>
            <p:nvPr/>
          </p:nvSpPr>
          <p:spPr>
            <a:xfrm>
              <a:off x="3851920" y="3789040"/>
              <a:ext cx="564257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 m </a:t>
              </a:r>
              <a:endParaRPr lang="zh-CN" altLang="en-US" sz="2400"/>
            </a:p>
          </p:txBody>
        </p:sp>
        <p:sp>
          <p:nvSpPr>
            <p:cNvPr id="9" name="矩形 8"/>
            <p:cNvSpPr/>
            <p:nvPr/>
          </p:nvSpPr>
          <p:spPr>
            <a:xfrm>
              <a:off x="4572000" y="3779748"/>
              <a:ext cx="718145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6 m</a:t>
              </a:r>
              <a:endParaRPr lang="zh-CN" altLang="en-US" sz="2400"/>
            </a:p>
          </p:txBody>
        </p:sp>
        <p:sp>
          <p:nvSpPr>
            <p:cNvPr id="10" name="矩形 9"/>
            <p:cNvSpPr/>
            <p:nvPr/>
          </p:nvSpPr>
          <p:spPr>
            <a:xfrm>
              <a:off x="5652120" y="4571836"/>
              <a:ext cx="872034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  8 m  </a:t>
              </a:r>
              <a:endParaRPr lang="zh-CN" altLang="en-US" sz="2400"/>
            </a:p>
          </p:txBody>
        </p:sp>
      </p:grp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矩形 70659"/>
          <p:cNvSpPr/>
          <p:nvPr/>
        </p:nvSpPr>
        <p:spPr>
          <a:xfrm>
            <a:off x="1002109" y="1179909"/>
            <a:ext cx="6738243" cy="138499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/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解：</a:t>
            </a:r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甲梯中，</a:t>
            </a:r>
          </a:p>
          <a:p>
            <a:pPr lvl="0" indent="0"/>
            <a:endParaRPr lang="zh-CN" altLang="en-US" sz="28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zh-CN" altLang="en-US" sz="28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x-none" sz="28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tan </a:t>
            </a:r>
            <a:r>
              <a:rPr lang="en-US" altLang="x-none" sz="2800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α</a:t>
            </a:r>
            <a:r>
              <a:rPr lang="en-US" altLang="x-none" sz="28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                                          .             </a:t>
            </a:r>
          </a:p>
        </p:txBody>
      </p:sp>
      <p:sp>
        <p:nvSpPr>
          <p:cNvPr id="70661" name="矩形 70660"/>
          <p:cNvSpPr/>
          <p:nvPr/>
        </p:nvSpPr>
        <p:spPr>
          <a:xfrm>
            <a:off x="591775" y="2814950"/>
            <a:ext cx="6068457" cy="133882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/>
            <a:r>
              <a:rPr lang="en-US" altLang="x-none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乙梯中，</a:t>
            </a:r>
            <a:endParaRPr lang="en-US" altLang="zh-CN" sz="27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zh-CN" altLang="en-US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7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/>
            <a:r>
              <a:rPr lang="en-US" altLang="x-none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tan </a:t>
            </a:r>
            <a:r>
              <a:rPr lang="en-US" altLang="x-none" sz="2700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β</a:t>
            </a:r>
            <a:r>
              <a:rPr lang="zh-CN" altLang="en-US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                                     </a:t>
            </a:r>
            <a:r>
              <a:rPr lang="en-US" altLang="zh-CN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7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0662" name="矩形 70661"/>
          <p:cNvSpPr/>
          <p:nvPr/>
        </p:nvSpPr>
        <p:spPr>
          <a:xfrm>
            <a:off x="1489665" y="4242792"/>
            <a:ext cx="6534150" cy="9144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indent="0"/>
            <a:endParaRPr lang="en-US" altLang="x-none" sz="270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eaLnBrk="0" hangingPunct="0"/>
            <a:r>
              <a:rPr lang="zh-CN" altLang="en-US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因为</a:t>
            </a:r>
            <a:r>
              <a:rPr lang="en-US" altLang="x-none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tan </a:t>
            </a:r>
            <a:r>
              <a:rPr lang="en-US" altLang="x-none" sz="2700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β</a:t>
            </a:r>
            <a:r>
              <a:rPr lang="zh-CN" altLang="en-US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r>
              <a:rPr lang="en-US" altLang="x-none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tan </a:t>
            </a:r>
            <a:r>
              <a:rPr lang="en-US" altLang="x-none" sz="2700" i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α</a:t>
            </a:r>
            <a:r>
              <a:rPr lang="zh-CN" altLang="en-US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，所以乙梯更陡</a:t>
            </a:r>
            <a:r>
              <a:rPr lang="en-US" altLang="x-none" sz="270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261825" y="1796455"/>
          <a:ext cx="4269740" cy="1151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3" imgW="2823210" imgH="735330" progId="Equation.KSEE3">
                  <p:embed/>
                </p:oleObj>
              </mc:Choice>
              <mc:Fallback>
                <p:oleObj r:id="rId3" imgW="2823210" imgH="73533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1825" y="1796455"/>
                        <a:ext cx="4269740" cy="1151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123728" y="3429000"/>
          <a:ext cx="3024335" cy="1028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5" imgW="1964690" imgH="770890" progId="Equation.KSEE3">
                  <p:embed/>
                </p:oleObj>
              </mc:Choice>
              <mc:Fallback>
                <p:oleObj r:id="rId5" imgW="1964690" imgH="77089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3429000"/>
                        <a:ext cx="3024335" cy="1028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71681"/>
          <p:cNvSpPr/>
          <p:nvPr/>
        </p:nvSpPr>
        <p:spPr>
          <a:xfrm>
            <a:off x="755576" y="1256427"/>
            <a:ext cx="6913160" cy="9541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</a:rPr>
              <a:t>2   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在△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中，∠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=90°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=12 cm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=20 cm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，求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259240" y="2618002"/>
            <a:ext cx="5294614" cy="3334301"/>
            <a:chOff x="1259240" y="2618002"/>
            <a:chExt cx="5294614" cy="3334301"/>
          </a:xfrm>
        </p:grpSpPr>
        <p:grpSp>
          <p:nvGrpSpPr>
            <p:cNvPr id="20482" name="组合 71682"/>
            <p:cNvGrpSpPr/>
            <p:nvPr/>
          </p:nvGrpSpPr>
          <p:grpSpPr>
            <a:xfrm>
              <a:off x="3651292" y="2618002"/>
              <a:ext cx="2902562" cy="3334301"/>
              <a:chOff x="0" y="0"/>
              <a:chExt cx="4458" cy="2608"/>
            </a:xfrm>
          </p:grpSpPr>
          <p:pic>
            <p:nvPicPr>
              <p:cNvPr id="20483" name="图片 7168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4458" cy="260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0484" name="文本框 71684"/>
              <p:cNvSpPr txBox="1"/>
              <p:nvPr/>
            </p:nvSpPr>
            <p:spPr>
              <a:xfrm>
                <a:off x="1525" y="1014"/>
                <a:ext cx="1052" cy="4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x-none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20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485" name="文本框 71685"/>
              <p:cNvSpPr txBox="1"/>
              <p:nvPr/>
            </p:nvSpPr>
            <p:spPr>
              <a:xfrm>
                <a:off x="1967" y="1859"/>
                <a:ext cx="1024" cy="4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x-none" sz="2800" b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12</a:t>
                </a:r>
                <a:endParaRPr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687" name="组合 71686"/>
            <p:cNvGrpSpPr/>
            <p:nvPr/>
          </p:nvGrpSpPr>
          <p:grpSpPr>
            <a:xfrm>
              <a:off x="1259240" y="3451716"/>
              <a:ext cx="1772840" cy="2043113"/>
              <a:chOff x="-152" y="0"/>
              <a:chExt cx="1489" cy="1716"/>
            </a:xfrm>
          </p:grpSpPr>
          <p:pic>
            <p:nvPicPr>
              <p:cNvPr id="20487" name="图片 71687" descr="ry03tzf4[1]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-152" y="0"/>
                <a:ext cx="1489" cy="17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0488" name="文本框 71688"/>
              <p:cNvSpPr txBox="1"/>
              <p:nvPr/>
            </p:nvSpPr>
            <p:spPr>
              <a:xfrm>
                <a:off x="444" y="162"/>
                <a:ext cx="432" cy="5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x-none" sz="36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?</a:t>
                </a:r>
              </a:p>
            </p:txBody>
          </p:sp>
          <p:sp>
            <p:nvSpPr>
              <p:cNvPr id="20489" name="文本框 71689"/>
              <p:cNvSpPr txBox="1"/>
              <p:nvPr/>
            </p:nvSpPr>
            <p:spPr>
              <a:xfrm>
                <a:off x="84" y="46"/>
                <a:ext cx="654" cy="5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>
                    <a:latin typeface="Comic Sans MS" panose="030F0702030302020204" pitchFamily="66" charset="0"/>
                    <a:ea typeface="宋体" panose="02010600030101010101" pitchFamily="2" charset="-122"/>
                  </a:rPr>
                  <a:t>怎样解答</a:t>
                </a:r>
              </a:p>
            </p:txBody>
          </p:sp>
        </p:grpSp>
        <p:sp>
          <p:nvSpPr>
            <p:cNvPr id="2" name="矩形 1"/>
            <p:cNvSpPr/>
            <p:nvPr/>
          </p:nvSpPr>
          <p:spPr>
            <a:xfrm>
              <a:off x="5724128" y="2854097"/>
              <a:ext cx="238848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x-none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endParaRPr lang="zh-CN" altLang="en-US" sz="2800"/>
            </a:p>
          </p:txBody>
        </p:sp>
        <p:sp>
          <p:nvSpPr>
            <p:cNvPr id="13" name="矩形 12"/>
            <p:cNvSpPr/>
            <p:nvPr/>
          </p:nvSpPr>
          <p:spPr>
            <a:xfrm>
              <a:off x="3901104" y="5517232"/>
              <a:ext cx="238848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endParaRPr lang="zh-CN" altLang="en-US" sz="2800"/>
            </a:p>
          </p:txBody>
        </p:sp>
        <p:sp>
          <p:nvSpPr>
            <p:cNvPr id="14" name="矩形 13"/>
            <p:cNvSpPr/>
            <p:nvPr/>
          </p:nvSpPr>
          <p:spPr>
            <a:xfrm>
              <a:off x="6084168" y="5445224"/>
              <a:ext cx="238848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endParaRPr lang="zh-CN" altLang="en-US" sz="2800"/>
            </a:p>
          </p:txBody>
        </p:sp>
      </p:grp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8" name="组合 72707"/>
          <p:cNvGrpSpPr/>
          <p:nvPr/>
        </p:nvGrpSpPr>
        <p:grpSpPr>
          <a:xfrm>
            <a:off x="1510309" y="2780928"/>
            <a:ext cx="5294407" cy="1151578"/>
            <a:chOff x="35" y="113"/>
            <a:chExt cx="3792" cy="830"/>
          </a:xfrm>
        </p:grpSpPr>
        <p:sp>
          <p:nvSpPr>
            <p:cNvPr id="21508" name="文本框 72708"/>
            <p:cNvSpPr txBox="1"/>
            <p:nvPr/>
          </p:nvSpPr>
          <p:spPr>
            <a:xfrm>
              <a:off x="35" y="272"/>
              <a:ext cx="1368" cy="4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zh-CN" sz="33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x-none" sz="33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an </a:t>
              </a:r>
              <a:r>
                <a:rPr lang="en-US" altLang="x-none" sz="33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x-none" sz="33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</a:p>
          </p:txBody>
        </p:sp>
        <p:graphicFrame>
          <p:nvGraphicFramePr>
            <p:cNvPr id="21509" name="对象 72709"/>
            <p:cNvGraphicFramePr>
              <a:graphicFrameLocks noChangeAspect="1"/>
            </p:cNvGraphicFramePr>
            <p:nvPr/>
          </p:nvGraphicFramePr>
          <p:xfrm>
            <a:off x="990" y="113"/>
            <a:ext cx="2837" cy="8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r:id="rId3" imgW="1752600" imgH="419100" progId="Equation.3">
                    <p:embed/>
                  </p:oleObj>
                </mc:Choice>
                <mc:Fallback>
                  <p:oleObj r:id="rId3" imgW="1752600" imgH="4191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90" y="113"/>
                          <a:ext cx="2837" cy="83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711" name="组合 72710"/>
          <p:cNvGrpSpPr/>
          <p:nvPr/>
        </p:nvGrpSpPr>
        <p:grpSpPr>
          <a:xfrm>
            <a:off x="1475947" y="4005226"/>
            <a:ext cx="5363240" cy="1150193"/>
            <a:chOff x="49" y="-57"/>
            <a:chExt cx="4581" cy="839"/>
          </a:xfrm>
        </p:grpSpPr>
        <p:graphicFrame>
          <p:nvGraphicFramePr>
            <p:cNvPr id="21511" name="对象 72711"/>
            <p:cNvGraphicFramePr>
              <a:graphicFrameLocks noChangeAspect="1"/>
            </p:cNvGraphicFramePr>
            <p:nvPr/>
          </p:nvGraphicFramePr>
          <p:xfrm>
            <a:off x="1156" y="-57"/>
            <a:ext cx="3474" cy="8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r:id="rId5" imgW="1739900" imgH="419100" progId="Equation.3">
                    <p:embed/>
                  </p:oleObj>
                </mc:Choice>
                <mc:Fallback>
                  <p:oleObj r:id="rId5" imgW="1739900" imgH="4191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156" y="-57"/>
                          <a:ext cx="3474" cy="8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2" name="矩形 72712"/>
            <p:cNvSpPr/>
            <p:nvPr/>
          </p:nvSpPr>
          <p:spPr>
            <a:xfrm>
              <a:off x="49" y="147"/>
              <a:ext cx="1482" cy="4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/>
              <a:r>
                <a:rPr lang="en-US" altLang="zh-CN" sz="33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en-US" altLang="x-none" sz="33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an </a:t>
              </a:r>
              <a:r>
                <a:rPr lang="en-US" altLang="x-none" sz="3300" b="1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x-none" sz="33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</a:p>
          </p:txBody>
        </p:sp>
      </p:grpSp>
      <p:sp>
        <p:nvSpPr>
          <p:cNvPr id="21513" name="矩形 72713"/>
          <p:cNvSpPr/>
          <p:nvPr/>
        </p:nvSpPr>
        <p:spPr>
          <a:xfrm>
            <a:off x="3586708" y="4095988"/>
            <a:ext cx="207010" cy="20574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 indent="0"/>
            <a:r>
              <a:rPr lang="en-US" altLang="x-none" sz="75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x-none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16" name="文本框 72716"/>
          <p:cNvSpPr txBox="1"/>
          <p:nvPr/>
        </p:nvSpPr>
        <p:spPr>
          <a:xfrm>
            <a:off x="1431850" y="1268760"/>
            <a:ext cx="6236494" cy="15696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解：在△</a:t>
            </a:r>
            <a:r>
              <a:rPr lang="en-US" altLang="x-none" sz="3200" b="1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中，∠</a:t>
            </a:r>
            <a:r>
              <a:rPr lang="en-US" altLang="x-none" sz="3200" b="1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x-none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90°</a:t>
            </a:r>
            <a:r>
              <a:rPr lang="zh-CN" altLang="en-US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，所以</a:t>
            </a:r>
            <a:r>
              <a:rPr lang="en-US" altLang="x-none" sz="3200" b="1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x-none" sz="3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                                        =16(cm),</a:t>
            </a:r>
          </a:p>
        </p:txBody>
      </p:sp>
      <p:graphicFrame>
        <p:nvGraphicFramePr>
          <p:cNvPr id="21517" name="对象 72717"/>
          <p:cNvGraphicFramePr>
            <a:graphicFrameLocks noChangeAspect="1"/>
          </p:cNvGraphicFramePr>
          <p:nvPr/>
        </p:nvGraphicFramePr>
        <p:xfrm>
          <a:off x="3215471" y="1663541"/>
          <a:ext cx="3876809" cy="62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7" imgW="1663700" imgH="254000" progId="Equation.3">
                  <p:embed/>
                </p:oleObj>
              </mc:Choice>
              <mc:Fallback>
                <p:oleObj r:id="rId7" imgW="1663700" imgH="2540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5471" y="1663541"/>
                        <a:ext cx="3876809" cy="6216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24"/>
          <p:cNvSpPr txBox="1"/>
          <p:nvPr/>
        </p:nvSpPr>
        <p:spPr>
          <a:xfrm>
            <a:off x="3779912" y="1414938"/>
            <a:ext cx="1723549" cy="5539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000" b="1" dirty="0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解题小结</a:t>
            </a:r>
          </a:p>
        </p:txBody>
      </p:sp>
      <p:cxnSp>
        <p:nvCxnSpPr>
          <p:cNvPr id="12" name="直接连接符 19"/>
          <p:cNvCxnSpPr/>
          <p:nvPr/>
        </p:nvCxnSpPr>
        <p:spPr>
          <a:xfrm flipH="1">
            <a:off x="984250" y="2020559"/>
            <a:ext cx="7269163" cy="158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27063" y="2395538"/>
            <a:ext cx="7789863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直角三角形中求锐角正切值的方法：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若已知两直角边，直接利用正切的定义求解；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若已知一直角边及斜边，另一直角边未知，可先利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用勾股定理求出未知的直角边，再利用正切的定义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求解．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内容占位符 7"/>
          <p:cNvSpPr txBox="1">
            <a:spLocks noChangeArrowheads="1"/>
          </p:cNvSpPr>
          <p:nvPr/>
        </p:nvSpPr>
        <p:spPr bwMode="auto">
          <a:xfrm>
            <a:off x="812800" y="1223963"/>
            <a:ext cx="7918450" cy="1770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defTabSz="457200" eaLnBrk="1" fontAlgn="base" hangingPunct="1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例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桂林中考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）如下图，在</a:t>
            </a:r>
            <a:r>
              <a:rPr kumimoji="0" lang="en-US" altLang="zh-CN" sz="2400" b="1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Rt△</a:t>
            </a:r>
            <a:r>
              <a:rPr kumimoji="0" lang="en-US" altLang="zh-CN" sz="2400" b="1" i="1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中，∠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90°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，垂足为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，则</a:t>
            </a:r>
            <a:r>
              <a:rPr kumimoji="0" lang="en-US" altLang="zh-CN" sz="2400" b="1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tan∠</a:t>
            </a:r>
            <a:r>
              <a:rPr kumimoji="0" lang="en-US" altLang="zh-CN" sz="2400" b="1" i="1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BCD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________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233" name="内容占位符 7"/>
          <p:cNvSpPr txBox="1"/>
          <p:nvPr/>
        </p:nvSpPr>
        <p:spPr>
          <a:xfrm>
            <a:off x="1381125" y="2965450"/>
            <a:ext cx="7820025" cy="18589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80000"/>
              </a:lnSpc>
              <a:buNone/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根据题意得∠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80000"/>
              </a:lnSpc>
              <a:buNone/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∠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∠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en-US" altLang="zh-CN" sz="2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6" name="矩形 6"/>
          <p:cNvSpPr/>
          <p:nvPr/>
        </p:nvSpPr>
        <p:spPr>
          <a:xfrm>
            <a:off x="625475" y="3154363"/>
            <a:ext cx="1035861" cy="430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解析：</a:t>
            </a:r>
            <a:endParaRPr lang="zh-CN" altLang="en-US" sz="2200">
              <a:latin typeface="Arial" panose="020B0604020202020204" pitchFamily="34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322888" y="3632200"/>
          <a:ext cx="17319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901065" imgH="393700" progId="Equation.DSMT4">
                  <p:embed/>
                </p:oleObj>
              </mc:Choice>
              <mc:Fallback>
                <p:oleObj name="Equation" r:id="rId3" imgW="9010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2888" y="3632200"/>
                        <a:ext cx="1731962" cy="758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9" name="Picture 4" descr="AB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97150" y="4378325"/>
            <a:ext cx="2857500" cy="18637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475656" y="4437112"/>
          <a:ext cx="2921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6" imgW="152400" imgH="393700" progId="Equation.DSMT4">
                  <p:embed/>
                </p:oleObj>
              </mc:Choice>
              <mc:Fallback>
                <p:oleObj r:id="rId6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75656" y="4437112"/>
                        <a:ext cx="2921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6"/>
          <p:cNvSpPr/>
          <p:nvPr/>
        </p:nvSpPr>
        <p:spPr>
          <a:xfrm>
            <a:off x="611560" y="4581128"/>
            <a:ext cx="1035861" cy="430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答案：</a:t>
            </a:r>
            <a:endParaRPr lang="zh-CN" altLang="en-US" sz="2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文本框 24"/>
          <p:cNvSpPr txBox="1"/>
          <p:nvPr/>
        </p:nvSpPr>
        <p:spPr>
          <a:xfrm>
            <a:off x="3779912" y="1408113"/>
            <a:ext cx="1723549" cy="5539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000" b="1">
                <a:solidFill>
                  <a:srgbClr val="008000"/>
                </a:solidFill>
                <a:latin typeface="Adobe 黑体 Std R" pitchFamily="34" charset="-122"/>
                <a:ea typeface="Adobe 黑体 Std R" pitchFamily="34" charset="-122"/>
              </a:rPr>
              <a:t>解题小结</a:t>
            </a:r>
          </a:p>
        </p:txBody>
      </p:sp>
      <p:cxnSp>
        <p:nvCxnSpPr>
          <p:cNvPr id="30" name="直接连接符 19"/>
          <p:cNvCxnSpPr/>
          <p:nvPr/>
        </p:nvCxnSpPr>
        <p:spPr>
          <a:xfrm flipH="1">
            <a:off x="984250" y="2020559"/>
            <a:ext cx="7269163" cy="158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188" y="2697163"/>
            <a:ext cx="7789863" cy="175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直接求某个锐角的正切值有困难时，可以考虑利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用中间量进行转化，可以是相等的角作为中间量，还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可以利用相似，得到相等的比作为中间量．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74753"/>
          <p:cNvSpPr/>
          <p:nvPr/>
        </p:nvSpPr>
        <p:spPr>
          <a:xfrm>
            <a:off x="1687785" y="1268760"/>
            <a:ext cx="24529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en-US" altLang="x-none" sz="32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判断对错</a:t>
            </a:r>
            <a:r>
              <a:rPr lang="en-US" altLang="x-none" sz="3200" b="1"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pic>
        <p:nvPicPr>
          <p:cNvPr id="23554" name="图片 747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169" y="3547368"/>
            <a:ext cx="2803922" cy="18978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矩形 74755"/>
          <p:cNvSpPr/>
          <p:nvPr/>
        </p:nvSpPr>
        <p:spPr>
          <a:xfrm>
            <a:off x="1687785" y="1819761"/>
            <a:ext cx="6124575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/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如图</a:t>
            </a:r>
            <a:r>
              <a:rPr lang="en-US" altLang="x-none" sz="32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  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en-US" altLang="zh-CN" sz="3000" b="1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　（ 　  ）</a:t>
            </a:r>
          </a:p>
        </p:txBody>
      </p:sp>
      <p:sp>
        <p:nvSpPr>
          <p:cNvPr id="23557" name="矩形 74757"/>
          <p:cNvSpPr/>
          <p:nvPr/>
        </p:nvSpPr>
        <p:spPr>
          <a:xfrm>
            <a:off x="1691680" y="2636912"/>
            <a:ext cx="6624736" cy="34163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如图</a:t>
            </a:r>
            <a:r>
              <a:rPr lang="en-US" altLang="x-none" sz="32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 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     .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　（　   ）                           </a:t>
            </a:r>
          </a:p>
          <a:p>
            <a:pPr lvl="0" indent="0">
              <a:spcBef>
                <a:spcPct val="50000"/>
              </a:spcBef>
            </a:pP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</a:p>
          <a:p>
            <a:pPr lvl="0" indent="0">
              <a:spcBef>
                <a:spcPct val="50000"/>
              </a:spcBef>
            </a:pP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  <a:p>
            <a:pPr lvl="0" indent="0">
              <a:spcBef>
                <a:spcPct val="50000"/>
              </a:spcBef>
            </a:pPr>
            <a:endParaRPr lang="zh-CN" altLang="en-US" sz="30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</a:pP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23559" name="文本框 74759"/>
          <p:cNvSpPr txBox="1"/>
          <p:nvPr/>
        </p:nvSpPr>
        <p:spPr>
          <a:xfrm>
            <a:off x="5771629" y="5230336"/>
            <a:ext cx="1933575" cy="5029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700" b="1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x-none" sz="27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sz="27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4761" name="文本框 74760"/>
          <p:cNvSpPr txBox="1"/>
          <p:nvPr/>
        </p:nvSpPr>
        <p:spPr>
          <a:xfrm>
            <a:off x="6876256" y="1794758"/>
            <a:ext cx="495300" cy="60016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33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错</a:t>
            </a:r>
          </a:p>
        </p:txBody>
      </p:sp>
      <p:sp>
        <p:nvSpPr>
          <p:cNvPr id="74762" name="矩形 74761"/>
          <p:cNvSpPr/>
          <p:nvPr/>
        </p:nvSpPr>
        <p:spPr>
          <a:xfrm>
            <a:off x="6817322" y="2756828"/>
            <a:ext cx="609462" cy="60016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sz="33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错</a:t>
            </a:r>
          </a:p>
        </p:txBody>
      </p:sp>
      <p:grpSp>
        <p:nvGrpSpPr>
          <p:cNvPr id="74764" name="组合 74763"/>
          <p:cNvGrpSpPr/>
          <p:nvPr/>
        </p:nvGrpSpPr>
        <p:grpSpPr>
          <a:xfrm>
            <a:off x="1825897" y="3475920"/>
            <a:ext cx="1591865" cy="2043113"/>
            <a:chOff x="0" y="0"/>
            <a:chExt cx="1337" cy="1716"/>
          </a:xfrm>
        </p:grpSpPr>
        <p:pic>
          <p:nvPicPr>
            <p:cNvPr id="23564" name="图片 74764" descr="ry03tzf4[1]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0" y="0"/>
              <a:ext cx="1337" cy="171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5" name="文本框 74765"/>
            <p:cNvSpPr txBox="1"/>
            <p:nvPr/>
          </p:nvSpPr>
          <p:spPr>
            <a:xfrm>
              <a:off x="516" y="126"/>
              <a:ext cx="432" cy="5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3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?</a:t>
              </a:r>
            </a:p>
          </p:txBody>
        </p:sp>
        <p:sp>
          <p:nvSpPr>
            <p:cNvPr id="23566" name="文本框 74766"/>
            <p:cNvSpPr txBox="1"/>
            <p:nvPr/>
          </p:nvSpPr>
          <p:spPr>
            <a:xfrm>
              <a:off x="138" y="46"/>
              <a:ext cx="576" cy="5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>
                  <a:latin typeface="宋体" panose="02010600030101010101" pitchFamily="2" charset="-122"/>
                  <a:ea typeface="宋体" panose="02010600030101010101" pitchFamily="2" charset="-122"/>
                </a:rPr>
                <a:t>怎样解答</a:t>
              </a:r>
            </a:p>
          </p:txBody>
        </p:sp>
      </p:grp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217030" y="1707842"/>
          <a:ext cx="579106" cy="720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6" imgW="546100" imgH="594360" progId="Equation.KSEE3">
                  <p:embed/>
                </p:oleObj>
              </mc:Choice>
              <mc:Fallback>
                <p:oleObj r:id="rId6" imgW="546100" imgH="59436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17030" y="1707842"/>
                        <a:ext cx="579106" cy="720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244579" y="2621345"/>
          <a:ext cx="479549" cy="80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r:id="rId8" imgW="732155" imgH="661035" progId="Equation.KSEE3">
                  <p:embed/>
                </p:oleObj>
              </mc:Choice>
              <mc:Fallback>
                <p:oleObj r:id="rId8" imgW="732155" imgH="66103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44579" y="2621345"/>
                        <a:ext cx="479549" cy="807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4765200" y="4941168"/>
            <a:ext cx="238848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zh-CN" altLang="en-US" sz="2800"/>
          </a:p>
        </p:txBody>
      </p:sp>
      <p:sp>
        <p:nvSpPr>
          <p:cNvPr id="17" name="矩形 16"/>
          <p:cNvSpPr/>
          <p:nvPr/>
        </p:nvSpPr>
        <p:spPr>
          <a:xfrm>
            <a:off x="6565400" y="3429000"/>
            <a:ext cx="238848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endParaRPr lang="zh-CN" altLang="en-US" sz="2800"/>
          </a:p>
        </p:txBody>
      </p:sp>
      <p:sp>
        <p:nvSpPr>
          <p:cNvPr id="18" name="矩形 17"/>
          <p:cNvSpPr/>
          <p:nvPr/>
        </p:nvSpPr>
        <p:spPr>
          <a:xfrm>
            <a:off x="7236296" y="4941168"/>
            <a:ext cx="238848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endParaRPr lang="zh-CN" alt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3347864" y="54868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>
                <a:latin typeface="隶书" panose="02010509060101010101" pitchFamily="49" charset="-122"/>
                <a:ea typeface="隶书" panose="02010509060101010101" pitchFamily="49" charset="-122"/>
              </a:rPr>
              <a:t>随堂练习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/>
      <p:bldP spid="747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75777"/>
          <p:cNvSpPr/>
          <p:nvPr/>
        </p:nvSpPr>
        <p:spPr>
          <a:xfrm>
            <a:off x="1445616" y="2473042"/>
            <a:ext cx="6798792" cy="5539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４</a:t>
            </a:r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如图</a:t>
            </a:r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  （        ）　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　　　　　</a:t>
            </a:r>
          </a:p>
        </p:txBody>
      </p:sp>
      <p:sp>
        <p:nvSpPr>
          <p:cNvPr id="24580" name="矩形 75780"/>
          <p:cNvSpPr/>
          <p:nvPr/>
        </p:nvSpPr>
        <p:spPr>
          <a:xfrm>
            <a:off x="5373488" y="4968592"/>
            <a:ext cx="758190" cy="54864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sz="3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81" name="矩形 75781"/>
          <p:cNvSpPr/>
          <p:nvPr/>
        </p:nvSpPr>
        <p:spPr>
          <a:xfrm>
            <a:off x="1475656" y="1549117"/>
            <a:ext cx="650418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３</a:t>
            </a:r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如图</a:t>
            </a:r>
            <a:r>
              <a:rPr lang="en-US" altLang="x-none" sz="30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=0.7 m.</a:t>
            </a:r>
            <a:r>
              <a:rPr lang="zh-CN" altLang="en-US" sz="3000" b="1">
                <a:latin typeface="宋体" panose="02010600030101010101" pitchFamily="2" charset="-122"/>
                <a:ea typeface="宋体" panose="02010600030101010101" pitchFamily="2" charset="-122"/>
              </a:rPr>
              <a:t>　　（  　）</a:t>
            </a:r>
            <a:endParaRPr lang="zh-CN" altLang="en-US" sz="33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5784" name="矩形 75783"/>
          <p:cNvSpPr/>
          <p:nvPr/>
        </p:nvSpPr>
        <p:spPr>
          <a:xfrm>
            <a:off x="6992451" y="1484784"/>
            <a:ext cx="603885" cy="5943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sz="33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错</a:t>
            </a:r>
          </a:p>
        </p:txBody>
      </p:sp>
      <p:sp>
        <p:nvSpPr>
          <p:cNvPr id="75785" name="矩形 75784"/>
          <p:cNvSpPr/>
          <p:nvPr/>
        </p:nvSpPr>
        <p:spPr>
          <a:xfrm>
            <a:off x="6992451" y="2421845"/>
            <a:ext cx="603885" cy="5943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sz="33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</a:t>
            </a:r>
          </a:p>
        </p:txBody>
      </p:sp>
      <p:grpSp>
        <p:nvGrpSpPr>
          <p:cNvPr id="75786" name="组合 75785"/>
          <p:cNvGrpSpPr/>
          <p:nvPr/>
        </p:nvGrpSpPr>
        <p:grpSpPr>
          <a:xfrm>
            <a:off x="1277738" y="3374345"/>
            <a:ext cx="1591866" cy="2043113"/>
            <a:chOff x="0" y="0"/>
            <a:chExt cx="1337" cy="1716"/>
          </a:xfrm>
        </p:grpSpPr>
        <p:pic>
          <p:nvPicPr>
            <p:cNvPr id="24586" name="图片 75786" descr="ry03tzf4[1]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0" y="0"/>
              <a:ext cx="1337" cy="171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4587" name="文本框 75787"/>
            <p:cNvSpPr txBox="1"/>
            <p:nvPr/>
          </p:nvSpPr>
          <p:spPr>
            <a:xfrm>
              <a:off x="504" y="102"/>
              <a:ext cx="432" cy="5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36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?</a:t>
              </a:r>
            </a:p>
          </p:txBody>
        </p:sp>
        <p:sp>
          <p:nvSpPr>
            <p:cNvPr id="24588" name="文本框 75788"/>
            <p:cNvSpPr txBox="1"/>
            <p:nvPr/>
          </p:nvSpPr>
          <p:spPr>
            <a:xfrm>
              <a:off x="132" y="46"/>
              <a:ext cx="576" cy="5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zh-CN" altLang="en-US">
                  <a:latin typeface="宋体" panose="02010600030101010101" pitchFamily="2" charset="-122"/>
                  <a:ea typeface="宋体" panose="02010600030101010101" pitchFamily="2" charset="-122"/>
                </a:rPr>
                <a:t>怎样解答</a:t>
              </a:r>
            </a:p>
          </p:txBody>
        </p:sp>
      </p:grp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797127" y="2348880"/>
          <a:ext cx="350937" cy="73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5" imgW="436245" imgH="561975" progId="Equation.KSEE3">
                  <p:embed/>
                </p:oleObj>
              </mc:Choice>
              <mc:Fallback>
                <p:oleObj r:id="rId5" imgW="436245" imgH="56197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7127" y="2348880"/>
                        <a:ext cx="350937" cy="73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4080469" y="3314814"/>
            <a:ext cx="3200400" cy="1782366"/>
            <a:chOff x="4080469" y="3314814"/>
            <a:chExt cx="3200400" cy="1782366"/>
          </a:xfrm>
        </p:grpSpPr>
        <p:pic>
          <p:nvPicPr>
            <p:cNvPr id="24578" name="图片 7577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80469" y="3314814"/>
              <a:ext cx="3200400" cy="178236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" name="矩形 13"/>
            <p:cNvSpPr/>
            <p:nvPr/>
          </p:nvSpPr>
          <p:spPr>
            <a:xfrm>
              <a:off x="4427984" y="4365104"/>
              <a:ext cx="238848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x-none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  <a:endParaRPr lang="zh-CN" altLang="en-US" sz="2800"/>
            </a:p>
          </p:txBody>
        </p:sp>
        <p:sp>
          <p:nvSpPr>
            <p:cNvPr id="16" name="矩形 15"/>
            <p:cNvSpPr/>
            <p:nvPr/>
          </p:nvSpPr>
          <p:spPr>
            <a:xfrm>
              <a:off x="6565400" y="3356992"/>
              <a:ext cx="238848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endParaRPr lang="zh-CN" altLang="en-US" sz="2800"/>
            </a:p>
          </p:txBody>
        </p:sp>
        <p:sp>
          <p:nvSpPr>
            <p:cNvPr id="17" name="矩形 16"/>
            <p:cNvSpPr/>
            <p:nvPr/>
          </p:nvSpPr>
          <p:spPr>
            <a:xfrm>
              <a:off x="6565400" y="4437112"/>
              <a:ext cx="238848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endParaRPr lang="zh-CN" altLang="en-US" sz="2800"/>
            </a:p>
          </p:txBody>
        </p:sp>
        <p:sp>
          <p:nvSpPr>
            <p:cNvPr id="18" name="矩形 17"/>
            <p:cNvSpPr/>
            <p:nvPr/>
          </p:nvSpPr>
          <p:spPr>
            <a:xfrm>
              <a:off x="5407573" y="4654297"/>
              <a:ext cx="748603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x-none" sz="28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 </a:t>
              </a:r>
              <a:r>
                <a:rPr lang="en-US" altLang="zh-CN" sz="28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m</a:t>
              </a:r>
              <a:endParaRPr lang="zh-CN" altLang="en-US" sz="2800"/>
            </a:p>
          </p:txBody>
        </p:sp>
        <p:sp>
          <p:nvSpPr>
            <p:cNvPr id="19" name="矩形 18"/>
            <p:cNvSpPr/>
            <p:nvPr/>
          </p:nvSpPr>
          <p:spPr>
            <a:xfrm>
              <a:off x="6588224" y="3861048"/>
              <a:ext cx="569067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x-none" sz="28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 </a:t>
              </a:r>
              <a:r>
                <a:rPr lang="en-US" altLang="zh-CN" sz="28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m</a:t>
              </a:r>
              <a:endParaRPr lang="zh-CN" altLang="en-US" sz="28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/>
      <p:bldP spid="757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内容占位符 56321" descr="p12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916113"/>
            <a:ext cx="2403475" cy="38242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pic>
      <p:pic>
        <p:nvPicPr>
          <p:cNvPr id="5122" name="内容占位符 56322" descr="p1000174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6276975" y="1844675"/>
            <a:ext cx="2867025" cy="3824288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</p:pic>
      <p:sp>
        <p:nvSpPr>
          <p:cNvPr id="5124" name="文本框 56324"/>
          <p:cNvSpPr txBox="1"/>
          <p:nvPr/>
        </p:nvSpPr>
        <p:spPr>
          <a:xfrm>
            <a:off x="3563888" y="1193402"/>
            <a:ext cx="20193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生活中的梯子</a:t>
            </a:r>
          </a:p>
        </p:txBody>
      </p:sp>
      <p:sp>
        <p:nvSpPr>
          <p:cNvPr id="2" name="矩形 1"/>
          <p:cNvSpPr/>
          <p:nvPr/>
        </p:nvSpPr>
        <p:spPr>
          <a:xfrm>
            <a:off x="2483768" y="5877272"/>
            <a:ext cx="4120039" cy="4263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defTabSz="4572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lang="zh-CN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梯子是我们日常生活中常见的物体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7864" y="54868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情境导入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76801"/>
          <p:cNvSpPr/>
          <p:nvPr/>
        </p:nvSpPr>
        <p:spPr>
          <a:xfrm>
            <a:off x="1326976" y="1772816"/>
            <a:ext cx="6629400" cy="240065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x-none" sz="3000" b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Rt△</a:t>
            </a:r>
            <a:r>
              <a:rPr lang="en-US" altLang="x-none" sz="3000" b="1" i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中，锐角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的对边和邻边同时扩大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倍，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的值（        ）</a:t>
            </a:r>
          </a:p>
          <a:p>
            <a:pPr lvl="0" indent="0">
              <a:spcBef>
                <a:spcPct val="50000"/>
              </a:spcBef>
            </a:pP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扩大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倍      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B.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缩小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倍       </a:t>
            </a:r>
            <a:endParaRPr lang="en-US" altLang="zh-CN" sz="30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indent="0">
              <a:spcBef>
                <a:spcPct val="50000"/>
              </a:spcBef>
            </a:pP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不变                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D.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不能确定</a:t>
            </a:r>
          </a:p>
        </p:txBody>
      </p:sp>
      <p:sp>
        <p:nvSpPr>
          <p:cNvPr id="76803" name="文本框 76802"/>
          <p:cNvSpPr txBox="1"/>
          <p:nvPr/>
        </p:nvSpPr>
        <p:spPr>
          <a:xfrm>
            <a:off x="6477347" y="2213347"/>
            <a:ext cx="542925" cy="5943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33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77825"/>
          <p:cNvSpPr txBox="1"/>
          <p:nvPr/>
        </p:nvSpPr>
        <p:spPr>
          <a:xfrm>
            <a:off x="1317550" y="1405225"/>
            <a:ext cx="6782842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如图，△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是等腰三角形，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你能根据图中所给数据求出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吗？</a:t>
            </a:r>
          </a:p>
        </p:txBody>
      </p:sp>
      <p:pic>
        <p:nvPicPr>
          <p:cNvPr id="26626" name="图片 7782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75088" y="2760132"/>
            <a:ext cx="3193256" cy="230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9" name="文本框 77829"/>
          <p:cNvSpPr txBox="1"/>
          <p:nvPr/>
        </p:nvSpPr>
        <p:spPr>
          <a:xfrm>
            <a:off x="1763688" y="3862789"/>
            <a:ext cx="3023235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x-none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 </a:t>
            </a:r>
            <a:r>
              <a:rPr lang="en-US" altLang="x-none" sz="36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x-none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3185879" y="3617600"/>
          <a:ext cx="594033" cy="117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4" imgW="548005" imgH="762000" progId="Equation.KSEE3">
                  <p:embed/>
                </p:oleObj>
              </mc:Choice>
              <mc:Fallback>
                <p:oleObj r:id="rId4" imgW="548005" imgH="762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5879" y="3617600"/>
                        <a:ext cx="594033" cy="1179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6156176" y="2710081"/>
            <a:ext cx="328616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 </a:t>
            </a:r>
            <a:endParaRPr lang="zh-CN" altLang="en-US" sz="2800"/>
          </a:p>
        </p:txBody>
      </p:sp>
      <p:sp>
        <p:nvSpPr>
          <p:cNvPr id="8" name="矩形 7"/>
          <p:cNvSpPr/>
          <p:nvPr/>
        </p:nvSpPr>
        <p:spPr>
          <a:xfrm>
            <a:off x="4644008" y="4222249"/>
            <a:ext cx="238848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zh-CN" altLang="en-US" sz="2800"/>
          </a:p>
        </p:txBody>
      </p:sp>
      <p:sp>
        <p:nvSpPr>
          <p:cNvPr id="9" name="矩形 8"/>
          <p:cNvSpPr/>
          <p:nvPr/>
        </p:nvSpPr>
        <p:spPr>
          <a:xfrm>
            <a:off x="7308304" y="4168244"/>
            <a:ext cx="328616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 </a:t>
            </a:r>
            <a:endParaRPr lang="zh-CN" altLang="en-US" sz="2800"/>
          </a:p>
        </p:txBody>
      </p:sp>
      <p:sp>
        <p:nvSpPr>
          <p:cNvPr id="10" name="矩形 9"/>
          <p:cNvSpPr/>
          <p:nvPr/>
        </p:nvSpPr>
        <p:spPr>
          <a:xfrm>
            <a:off x="5796136" y="4005064"/>
            <a:ext cx="259686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lang="zh-CN" altLang="en-US" sz="2800"/>
          </a:p>
        </p:txBody>
      </p:sp>
      <p:sp>
        <p:nvSpPr>
          <p:cNvPr id="11" name="矩形 10"/>
          <p:cNvSpPr/>
          <p:nvPr/>
        </p:nvSpPr>
        <p:spPr>
          <a:xfrm>
            <a:off x="5976640" y="4510281"/>
            <a:ext cx="538609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4  </a:t>
            </a:r>
            <a:endParaRPr lang="zh-CN" altLang="en-US" sz="2800"/>
          </a:p>
        </p:txBody>
      </p:sp>
      <p:sp>
        <p:nvSpPr>
          <p:cNvPr id="12" name="矩形 11"/>
          <p:cNvSpPr/>
          <p:nvPr/>
        </p:nvSpPr>
        <p:spPr>
          <a:xfrm>
            <a:off x="6139383" y="3717032"/>
            <a:ext cx="448841" cy="4308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1.5</a:t>
            </a:r>
            <a:endParaRPr lang="zh-CN" altLang="en-US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78849"/>
          <p:cNvSpPr/>
          <p:nvPr/>
        </p:nvSpPr>
        <p:spPr>
          <a:xfrm>
            <a:off x="1282496" y="1340768"/>
            <a:ext cx="6529864" cy="10972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en-US" altLang="zh-CN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x-none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在等腰△</a:t>
            </a:r>
            <a:r>
              <a:rPr lang="en-US" altLang="x-none"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</a:t>
            </a:r>
            <a:r>
              <a:rPr lang="en-US" altLang="x-none"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x-none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x-none"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x-none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=13</a:t>
            </a:r>
            <a:r>
              <a:rPr lang="zh-CN" altLang="en-US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x-none"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en-US" altLang="x-none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=10</a:t>
            </a:r>
            <a:r>
              <a:rPr lang="zh-CN" altLang="en-US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，求</a:t>
            </a:r>
            <a:r>
              <a:rPr lang="en-US" altLang="x-none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x-none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36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8862" name="文本框 78861"/>
          <p:cNvSpPr txBox="1"/>
          <p:nvPr/>
        </p:nvSpPr>
        <p:spPr>
          <a:xfrm>
            <a:off x="1498000" y="3026455"/>
            <a:ext cx="2850356" cy="6400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tan </a:t>
            </a:r>
            <a:r>
              <a:rPr lang="en-US" altLang="x-none" sz="36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x-none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=12/5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716016" y="2185874"/>
            <a:ext cx="2932752" cy="3199448"/>
            <a:chOff x="4716016" y="2185874"/>
            <a:chExt cx="2932752" cy="3199448"/>
          </a:xfrm>
        </p:grpSpPr>
        <p:pic>
          <p:nvPicPr>
            <p:cNvPr id="27650" name="图片 788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2212" y="2185874"/>
              <a:ext cx="2926556" cy="28634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1" name="文本框 78851"/>
            <p:cNvSpPr txBox="1"/>
            <p:nvPr/>
          </p:nvSpPr>
          <p:spPr>
            <a:xfrm>
              <a:off x="5000228" y="3303157"/>
              <a:ext cx="723900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30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27652" name="文本框 78852"/>
            <p:cNvSpPr txBox="1"/>
            <p:nvPr/>
          </p:nvSpPr>
          <p:spPr>
            <a:xfrm>
              <a:off x="6729130" y="3419123"/>
              <a:ext cx="723900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30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27653" name="文本框 78853"/>
            <p:cNvSpPr txBox="1"/>
            <p:nvPr/>
          </p:nvSpPr>
          <p:spPr>
            <a:xfrm>
              <a:off x="5323240" y="4725239"/>
              <a:ext cx="723900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30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78855" name="文本框 78854"/>
            <p:cNvSpPr txBox="1"/>
            <p:nvPr/>
          </p:nvSpPr>
          <p:spPr>
            <a:xfrm>
              <a:off x="5965701" y="4790962"/>
              <a:ext cx="535781" cy="5943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3300" b="1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grpSp>
          <p:nvGrpSpPr>
            <p:cNvPr id="78856" name="组合 78855"/>
            <p:cNvGrpSpPr/>
            <p:nvPr/>
          </p:nvGrpSpPr>
          <p:grpSpPr>
            <a:xfrm>
              <a:off x="6082144" y="2564949"/>
              <a:ext cx="231458" cy="2226251"/>
              <a:chOff x="0" y="98"/>
              <a:chExt cx="270" cy="2368"/>
            </a:xfrm>
          </p:grpSpPr>
          <p:sp>
            <p:nvSpPr>
              <p:cNvPr id="27656" name="直接连接符 78856"/>
              <p:cNvSpPr/>
              <p:nvPr/>
            </p:nvSpPr>
            <p:spPr>
              <a:xfrm flipH="1">
                <a:off x="0" y="98"/>
                <a:ext cx="0" cy="2350"/>
              </a:xfrm>
              <a:prstGeom prst="line">
                <a:avLst/>
              </a:prstGeom>
              <a:ln w="76200" cap="sq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57" name="直接连接符 78857"/>
              <p:cNvSpPr/>
              <p:nvPr/>
            </p:nvSpPr>
            <p:spPr>
              <a:xfrm>
                <a:off x="18" y="2196"/>
                <a:ext cx="234" cy="0"/>
              </a:xfrm>
              <a:prstGeom prst="line">
                <a:avLst/>
              </a:prstGeom>
              <a:ln w="57150" cap="sq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7658" name="直接连接符 78858"/>
              <p:cNvSpPr/>
              <p:nvPr/>
            </p:nvSpPr>
            <p:spPr>
              <a:xfrm flipH="1">
                <a:off x="270" y="2232"/>
                <a:ext cx="0" cy="234"/>
              </a:xfrm>
              <a:prstGeom prst="line">
                <a:avLst/>
              </a:prstGeom>
              <a:ln w="57150" cap="sq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  <p:sp>
          <p:nvSpPr>
            <p:cNvPr id="78860" name="文本框 78859"/>
            <p:cNvSpPr txBox="1"/>
            <p:nvPr/>
          </p:nvSpPr>
          <p:spPr>
            <a:xfrm>
              <a:off x="6619116" y="4725715"/>
              <a:ext cx="900113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30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8861" name="文本框 78860"/>
            <p:cNvSpPr txBox="1"/>
            <p:nvPr/>
          </p:nvSpPr>
          <p:spPr>
            <a:xfrm>
              <a:off x="6073204" y="3671298"/>
              <a:ext cx="731044" cy="5539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indent="0">
                <a:spcBef>
                  <a:spcPct val="50000"/>
                </a:spcBef>
              </a:pPr>
              <a:r>
                <a:rPr lang="en-US" altLang="x-none" sz="30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4716016" y="4575756"/>
              <a:ext cx="328616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B</a:t>
              </a:r>
              <a:endParaRPr lang="zh-CN" altLang="en-US" sz="2800"/>
            </a:p>
          </p:txBody>
        </p:sp>
        <p:sp>
          <p:nvSpPr>
            <p:cNvPr id="16" name="矩形 15"/>
            <p:cNvSpPr/>
            <p:nvPr/>
          </p:nvSpPr>
          <p:spPr>
            <a:xfrm>
              <a:off x="5652120" y="2222604"/>
              <a:ext cx="315279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A</a:t>
              </a:r>
              <a:endParaRPr lang="zh-CN" altLang="en-US" sz="2800"/>
            </a:p>
          </p:txBody>
        </p:sp>
        <p:sp>
          <p:nvSpPr>
            <p:cNvPr id="17" name="矩形 16"/>
            <p:cNvSpPr/>
            <p:nvPr/>
          </p:nvSpPr>
          <p:spPr>
            <a:xfrm>
              <a:off x="7357488" y="4513411"/>
              <a:ext cx="238848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endParaRPr lang="zh-CN" altLang="en-US" sz="2800"/>
            </a:p>
          </p:txBody>
        </p:sp>
        <p:sp>
          <p:nvSpPr>
            <p:cNvPr id="18" name="矩形 17"/>
            <p:cNvSpPr/>
            <p:nvPr/>
          </p:nvSpPr>
          <p:spPr>
            <a:xfrm>
              <a:off x="6012160" y="4870321"/>
              <a:ext cx="259686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endParaRPr lang="zh-CN" altLang="en-US" sz="28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79873"/>
          <p:cNvSpPr/>
          <p:nvPr/>
        </p:nvSpPr>
        <p:spPr>
          <a:xfrm>
            <a:off x="971600" y="1196752"/>
            <a:ext cx="6677987" cy="198515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</a:t>
            </a:r>
            <a:r>
              <a:rPr lang="zh-CN" altLang="en-US" sz="33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如图，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=90°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⊥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      </a:t>
            </a:r>
          </a:p>
          <a:p>
            <a:pPr lvl="0" indent="0">
              <a:spcBef>
                <a:spcPct val="50000"/>
              </a:spcBef>
            </a:pPr>
            <a:r>
              <a:rPr lang="zh-CN" altLang="en-US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lvl="0" indent="0"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 </a:t>
            </a:r>
            <a:r>
              <a:rPr lang="en-US" altLang="x-none" sz="30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x-none" sz="30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                                                   .</a:t>
            </a:r>
          </a:p>
        </p:txBody>
      </p:sp>
      <p:graphicFrame>
        <p:nvGraphicFramePr>
          <p:cNvPr id="28675" name="对象 79875"/>
          <p:cNvGraphicFramePr>
            <a:graphicFrameLocks noChangeAspect="1"/>
          </p:cNvGraphicFramePr>
          <p:nvPr/>
        </p:nvGraphicFramePr>
        <p:xfrm>
          <a:off x="2104525" y="2102619"/>
          <a:ext cx="5022850" cy="1617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3" imgW="1155700" imgH="419100" progId="Equation.3">
                  <p:embed/>
                </p:oleObj>
              </mc:Choice>
              <mc:Fallback>
                <p:oleObj r:id="rId3" imgW="1155700" imgH="4191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104525" y="2102619"/>
                        <a:ext cx="5022850" cy="16173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7" name="文本框 79876"/>
          <p:cNvSpPr txBox="1"/>
          <p:nvPr/>
        </p:nvSpPr>
        <p:spPr>
          <a:xfrm>
            <a:off x="2393004" y="2253322"/>
            <a:ext cx="900113" cy="5943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33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</a:p>
        </p:txBody>
      </p:sp>
      <p:sp>
        <p:nvSpPr>
          <p:cNvPr id="79878" name="文本框 79877"/>
          <p:cNvSpPr txBox="1"/>
          <p:nvPr/>
        </p:nvSpPr>
        <p:spPr>
          <a:xfrm>
            <a:off x="2393004" y="3045410"/>
            <a:ext cx="1243013" cy="5943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>
              <a:defRPr lang="zh-CN"/>
            </a:defPPr>
            <a:lvl1pPr lvl="0" indent="0">
              <a:spcBef>
                <a:spcPct val="50000"/>
              </a:spcBef>
              <a:defRPr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x-none">
                <a:solidFill>
                  <a:srgbClr val="FF0000"/>
                </a:solidFill>
              </a:rPr>
              <a:t>BD</a:t>
            </a:r>
          </a:p>
        </p:txBody>
      </p:sp>
      <p:sp>
        <p:nvSpPr>
          <p:cNvPr id="79879" name="文本框 79878"/>
          <p:cNvSpPr txBox="1"/>
          <p:nvPr/>
        </p:nvSpPr>
        <p:spPr>
          <a:xfrm>
            <a:off x="4193204" y="2181314"/>
            <a:ext cx="900113" cy="5943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>
              <a:defRPr lang="zh-CN"/>
            </a:defPPr>
            <a:lvl1pPr lvl="0" indent="0">
              <a:spcBef>
                <a:spcPct val="50000"/>
              </a:spcBef>
              <a:defRPr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x-none">
                <a:solidFill>
                  <a:srgbClr val="FF0000"/>
                </a:solidFill>
              </a:rPr>
              <a:t>AC</a:t>
            </a:r>
          </a:p>
        </p:txBody>
      </p:sp>
      <p:sp>
        <p:nvSpPr>
          <p:cNvPr id="79880" name="文本框 79879"/>
          <p:cNvSpPr txBox="1"/>
          <p:nvPr/>
        </p:nvSpPr>
        <p:spPr>
          <a:xfrm>
            <a:off x="4193204" y="3045410"/>
            <a:ext cx="1414463" cy="5943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>
              <a:defRPr lang="zh-CN"/>
            </a:defPPr>
            <a:lvl1pPr lvl="0" indent="0">
              <a:spcBef>
                <a:spcPct val="50000"/>
              </a:spcBef>
              <a:defRPr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x-none">
                <a:solidFill>
                  <a:srgbClr val="FF0000"/>
                </a:solidFill>
              </a:rPr>
              <a:t>BC</a:t>
            </a:r>
          </a:p>
        </p:txBody>
      </p:sp>
      <p:sp>
        <p:nvSpPr>
          <p:cNvPr id="79881" name="文本框 79880"/>
          <p:cNvSpPr txBox="1"/>
          <p:nvPr/>
        </p:nvSpPr>
        <p:spPr>
          <a:xfrm>
            <a:off x="5993404" y="2253322"/>
            <a:ext cx="1200150" cy="5943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>
              <a:defRPr lang="zh-CN"/>
            </a:defPPr>
            <a:lvl1pPr lvl="0" indent="0">
              <a:spcBef>
                <a:spcPct val="50000"/>
              </a:spcBef>
              <a:defRPr sz="33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x-none">
                <a:solidFill>
                  <a:srgbClr val="FF0000"/>
                </a:solidFill>
              </a:rPr>
              <a:t>AD</a:t>
            </a:r>
          </a:p>
        </p:txBody>
      </p:sp>
      <p:sp>
        <p:nvSpPr>
          <p:cNvPr id="79882" name="文本框 79881"/>
          <p:cNvSpPr txBox="1"/>
          <p:nvPr/>
        </p:nvSpPr>
        <p:spPr>
          <a:xfrm>
            <a:off x="6065412" y="3045410"/>
            <a:ext cx="1123474" cy="5943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x-none" sz="33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725797" y="3753748"/>
            <a:ext cx="3416609" cy="2126456"/>
            <a:chOff x="3536641" y="4038848"/>
            <a:chExt cx="3416609" cy="2126456"/>
          </a:xfrm>
        </p:grpSpPr>
        <p:pic>
          <p:nvPicPr>
            <p:cNvPr id="28674" name="图片 7987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55206" y="4038848"/>
              <a:ext cx="3398044" cy="21264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" name="矩形 10"/>
            <p:cNvSpPr/>
            <p:nvPr/>
          </p:nvSpPr>
          <p:spPr>
            <a:xfrm>
              <a:off x="3536641" y="5445224"/>
              <a:ext cx="315279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A</a:t>
              </a:r>
              <a:endParaRPr lang="zh-CN" altLang="en-US" sz="2800"/>
            </a:p>
          </p:txBody>
        </p:sp>
        <p:sp>
          <p:nvSpPr>
            <p:cNvPr id="12" name="矩形 11"/>
            <p:cNvSpPr/>
            <p:nvPr/>
          </p:nvSpPr>
          <p:spPr>
            <a:xfrm>
              <a:off x="6588224" y="5445224"/>
              <a:ext cx="328616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 </a:t>
              </a:r>
              <a:endParaRPr lang="zh-CN" altLang="en-US" sz="2800"/>
            </a:p>
          </p:txBody>
        </p:sp>
        <p:sp>
          <p:nvSpPr>
            <p:cNvPr id="13" name="矩形 12"/>
            <p:cNvSpPr/>
            <p:nvPr/>
          </p:nvSpPr>
          <p:spPr>
            <a:xfrm>
              <a:off x="5107480" y="4078233"/>
              <a:ext cx="328616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C</a:t>
              </a:r>
              <a:endParaRPr lang="zh-CN" altLang="en-US" sz="2800"/>
            </a:p>
          </p:txBody>
        </p:sp>
        <p:sp>
          <p:nvSpPr>
            <p:cNvPr id="14" name="矩形 13"/>
            <p:cNvSpPr/>
            <p:nvPr/>
          </p:nvSpPr>
          <p:spPr>
            <a:xfrm>
              <a:off x="5350841" y="5734417"/>
              <a:ext cx="349455" cy="43088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D</a:t>
              </a:r>
              <a:endParaRPr lang="zh-CN" altLang="en-US" sz="28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/>
      <p:bldP spid="79879" grpId="0"/>
      <p:bldP spid="79880" grpId="0"/>
      <p:bldP spid="79881" grpId="0"/>
      <p:bldP spid="7988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矩形 64514"/>
          <p:cNvSpPr>
            <a:spLocks noGrp="1"/>
          </p:cNvSpPr>
          <p:nvPr/>
        </p:nvSpPr>
        <p:spPr>
          <a:xfrm>
            <a:off x="539552" y="1905412"/>
            <a:ext cx="5746948" cy="8001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>
              <a:buClr>
                <a:schemeClr val="tx2"/>
              </a:buClr>
            </a:pP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在等腰△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=5,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=6.</a:t>
            </a:r>
          </a:p>
          <a:p>
            <a:pPr lvl="0" eaLnBrk="1" hangingPunct="1">
              <a:buClr>
                <a:schemeClr val="tx2"/>
              </a:buClr>
            </a:pP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求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sin </a:t>
            </a:r>
            <a:r>
              <a:rPr lang="en-US" altLang="x-none" sz="2800" b="1" i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x-none" sz="2800" b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,cos </a:t>
            </a:r>
            <a:r>
              <a:rPr lang="en-US" altLang="x-none" sz="2800" b="1" i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x-none" sz="2800" b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,tan </a:t>
            </a:r>
            <a:r>
              <a:rPr lang="en-US" altLang="x-none" sz="28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x-none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4517" name="文本框 64516"/>
          <p:cNvSpPr txBox="1"/>
          <p:nvPr/>
        </p:nvSpPr>
        <p:spPr>
          <a:xfrm>
            <a:off x="711920" y="4077072"/>
            <a:ext cx="5056659" cy="10618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本题没有直角三角形，你怎么办？</a:t>
            </a:r>
            <a:endParaRPr lang="en-US" altLang="zh-CN" sz="21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老师提示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100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过点</a:t>
            </a:r>
            <a:r>
              <a:rPr lang="en-US" altLang="zh-CN" sz="2100" b="1" i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作</a:t>
            </a:r>
            <a:r>
              <a:rPr lang="en-US" altLang="zh-CN" sz="2100" b="1" i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AD</a:t>
            </a:r>
            <a:r>
              <a:rPr lang="en-US" altLang="zh-CN" sz="2100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⊥</a:t>
            </a:r>
            <a:r>
              <a:rPr lang="en-US" altLang="zh-CN" sz="2100" b="1" i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100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于</a:t>
            </a:r>
            <a:r>
              <a:rPr lang="en-US" altLang="zh-CN" sz="2100" b="1" i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.</a:t>
            </a:r>
          </a:p>
          <a:p>
            <a:pPr lvl="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US" altLang="x-none" sz="21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64518" name="组合 64517"/>
          <p:cNvGrpSpPr/>
          <p:nvPr/>
        </p:nvGrpSpPr>
        <p:grpSpPr>
          <a:xfrm>
            <a:off x="5768579" y="1780396"/>
            <a:ext cx="2114550" cy="1690688"/>
            <a:chOff x="0" y="-57"/>
            <a:chExt cx="1776" cy="1420"/>
          </a:xfrm>
        </p:grpSpPr>
        <p:sp>
          <p:nvSpPr>
            <p:cNvPr id="64519" name="文本框 64518"/>
            <p:cNvSpPr txBox="1"/>
            <p:nvPr/>
          </p:nvSpPr>
          <p:spPr>
            <a:xfrm>
              <a:off x="1152" y="480"/>
              <a:ext cx="240" cy="3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4520" name="文本框 64519"/>
            <p:cNvSpPr txBox="1"/>
            <p:nvPr/>
          </p:nvSpPr>
          <p:spPr>
            <a:xfrm>
              <a:off x="336" y="420"/>
              <a:ext cx="240" cy="3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4521" name="文本框 64520"/>
            <p:cNvSpPr txBox="1"/>
            <p:nvPr/>
          </p:nvSpPr>
          <p:spPr>
            <a:xfrm>
              <a:off x="396" y="1056"/>
              <a:ext cx="192" cy="3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>
                  <a:latin typeface="宋体" panose="02010600030101010101" pitchFamily="2" charset="-122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64522" name="文本框 64521"/>
            <p:cNvSpPr txBox="1"/>
            <p:nvPr/>
          </p:nvSpPr>
          <p:spPr>
            <a:xfrm>
              <a:off x="777" y="-57"/>
              <a:ext cx="380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4523" name="文本框 64522"/>
            <p:cNvSpPr txBox="1"/>
            <p:nvPr/>
          </p:nvSpPr>
          <p:spPr>
            <a:xfrm>
              <a:off x="0" y="960"/>
              <a:ext cx="288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4524" name="文本框 64523"/>
            <p:cNvSpPr txBox="1"/>
            <p:nvPr/>
          </p:nvSpPr>
          <p:spPr>
            <a:xfrm>
              <a:off x="1488" y="1008"/>
              <a:ext cx="288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4525" name="直接连接符 64524"/>
            <p:cNvSpPr/>
            <p:nvPr/>
          </p:nvSpPr>
          <p:spPr>
            <a:xfrm>
              <a:off x="192" y="1104"/>
              <a:ext cx="13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526" name="直接连接符 64525"/>
            <p:cNvSpPr/>
            <p:nvPr/>
          </p:nvSpPr>
          <p:spPr>
            <a:xfrm flipH="1">
              <a:off x="177" y="240"/>
              <a:ext cx="687" cy="86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527" name="直接连接符 64526"/>
            <p:cNvSpPr/>
            <p:nvPr/>
          </p:nvSpPr>
          <p:spPr>
            <a:xfrm>
              <a:off x="864" y="240"/>
              <a:ext cx="649" cy="86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64528" name="组合 64527"/>
          <p:cNvGrpSpPr/>
          <p:nvPr/>
        </p:nvGrpSpPr>
        <p:grpSpPr>
          <a:xfrm>
            <a:off x="6494859" y="2143537"/>
            <a:ext cx="541734" cy="1340644"/>
            <a:chOff x="-23" y="0"/>
            <a:chExt cx="455" cy="1126"/>
          </a:xfrm>
        </p:grpSpPr>
        <p:sp>
          <p:nvSpPr>
            <p:cNvPr id="64529" name="文本框 64528"/>
            <p:cNvSpPr txBox="1"/>
            <p:nvPr/>
          </p:nvSpPr>
          <p:spPr>
            <a:xfrm>
              <a:off x="-23" y="604"/>
              <a:ext cx="350" cy="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zh-CN" altLang="en-US">
                  <a:latin typeface="宋体" panose="02010600030101010101" pitchFamily="2" charset="-122"/>
                  <a:ea typeface="宋体" panose="02010600030101010101" pitchFamily="2" charset="-122"/>
                </a:rPr>
                <a:t>┌</a:t>
              </a:r>
            </a:p>
          </p:txBody>
        </p:sp>
        <p:sp>
          <p:nvSpPr>
            <p:cNvPr id="64530" name="文本框 64529"/>
            <p:cNvSpPr txBox="1"/>
            <p:nvPr/>
          </p:nvSpPr>
          <p:spPr>
            <a:xfrm>
              <a:off x="144" y="816"/>
              <a:ext cx="288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64531" name="直接连接符 64530"/>
            <p:cNvSpPr/>
            <p:nvPr/>
          </p:nvSpPr>
          <p:spPr>
            <a:xfrm flipH="1">
              <a:off x="240" y="0"/>
              <a:ext cx="0" cy="86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32" name="组合 64531"/>
          <p:cNvGrpSpPr/>
          <p:nvPr/>
        </p:nvGrpSpPr>
        <p:grpSpPr>
          <a:xfrm>
            <a:off x="395536" y="1196242"/>
            <a:ext cx="7333896" cy="1930002"/>
            <a:chOff x="-244" y="0"/>
            <a:chExt cx="4546" cy="1621"/>
          </a:xfrm>
        </p:grpSpPr>
        <p:graphicFrame>
          <p:nvGraphicFramePr>
            <p:cNvPr id="64533" name="对象 64532"/>
            <p:cNvGraphicFramePr>
              <a:graphicFrameLocks noChangeAspect="1"/>
            </p:cNvGraphicFramePr>
            <p:nvPr/>
          </p:nvGraphicFramePr>
          <p:xfrm>
            <a:off x="3216" y="0"/>
            <a:ext cx="1086" cy="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5" r:id="rId4" imgW="648970" imgH="394335" progId="Equation.3">
                    <p:embed/>
                  </p:oleObj>
                </mc:Choice>
                <mc:Fallback>
                  <p:oleObj r:id="rId4" imgW="648970" imgH="3943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16" y="0"/>
                          <a:ext cx="1086" cy="65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34" name="文本框 64533"/>
            <p:cNvSpPr txBox="1"/>
            <p:nvPr/>
          </p:nvSpPr>
          <p:spPr>
            <a:xfrm>
              <a:off x="-244" y="96"/>
              <a:ext cx="3600" cy="15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buClr>
                  <a:schemeClr val="tx2"/>
                </a:buClr>
              </a:pPr>
              <a:r>
                <a:rPr lang="en-US" altLang="x-none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7.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在</a:t>
              </a:r>
              <a:r>
                <a:rPr lang="en-US" altLang="x-none" sz="2800" b="1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Rt△</a:t>
              </a:r>
              <a:r>
                <a:rPr lang="en-US" altLang="x-none" sz="2800" b="1" i="1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中</a:t>
              </a:r>
              <a:r>
                <a:rPr lang="en-US" altLang="x-none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,∠</a:t>
              </a:r>
              <a:r>
                <a:rPr lang="en-US" altLang="x-none" sz="28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en-US" altLang="x-none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=90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°</a:t>
              </a:r>
              <a:r>
                <a:rPr lang="en-US" altLang="x-none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, </a:t>
              </a:r>
              <a:r>
                <a:rPr lang="en-US" altLang="x-none" sz="28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BC</a:t>
              </a:r>
              <a:r>
                <a:rPr lang="en-US" altLang="x-none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=20,</a:t>
              </a:r>
            </a:p>
            <a:p>
              <a:pPr>
                <a:buClr>
                  <a:schemeClr val="tx2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求</a:t>
              </a:r>
              <a:r>
                <a:rPr lang="en-US" altLang="x-none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:△</a:t>
              </a:r>
              <a:r>
                <a:rPr lang="en-US" altLang="x-none" sz="2800" b="1" i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的周长</a:t>
              </a:r>
              <a:r>
                <a:rPr lang="en-US" altLang="x-none" sz="28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</a:p>
            <a:p>
              <a:pPr lvl="0" eaLnBrk="1" hangingPunct="1">
                <a:buClr>
                  <a:schemeClr val="tx2"/>
                </a:buClr>
              </a:pPr>
              <a:endParaRPr lang="en-US" altLang="x-none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4535" name="组合 64534"/>
          <p:cNvGrpSpPr/>
          <p:nvPr/>
        </p:nvGrpSpPr>
        <p:grpSpPr>
          <a:xfrm>
            <a:off x="6948264" y="2996952"/>
            <a:ext cx="1220391" cy="1478757"/>
            <a:chOff x="-65" y="-60"/>
            <a:chExt cx="1025" cy="1242"/>
          </a:xfrm>
        </p:grpSpPr>
        <p:sp>
          <p:nvSpPr>
            <p:cNvPr id="64536" name="直角三角形 64535"/>
            <p:cNvSpPr/>
            <p:nvPr/>
          </p:nvSpPr>
          <p:spPr>
            <a:xfrm rot="-16200000" flipH="1">
              <a:off x="137" y="168"/>
              <a:ext cx="698" cy="798"/>
            </a:xfrm>
            <a:prstGeom prst="rtTriangl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4537" name="文本框 64536"/>
            <p:cNvSpPr txBox="1"/>
            <p:nvPr/>
          </p:nvSpPr>
          <p:spPr>
            <a:xfrm>
              <a:off x="305" y="872"/>
              <a:ext cx="153" cy="3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endParaRPr lang="zh-CN" altLang="en-US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4538" name="文本框 64537"/>
            <p:cNvSpPr txBox="1"/>
            <p:nvPr/>
          </p:nvSpPr>
          <p:spPr>
            <a:xfrm>
              <a:off x="33" y="671"/>
              <a:ext cx="175" cy="3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zh-CN" altLang="en-US">
                  <a:latin typeface="宋体" panose="02010600030101010101" pitchFamily="2" charset="-122"/>
                  <a:ea typeface="宋体" panose="02010600030101010101" pitchFamily="2" charset="-122"/>
                </a:rPr>
                <a:t>┐</a:t>
              </a:r>
            </a:p>
          </p:txBody>
        </p:sp>
        <p:sp>
          <p:nvSpPr>
            <p:cNvPr id="64539" name="文本框 64538"/>
            <p:cNvSpPr txBox="1"/>
            <p:nvPr/>
          </p:nvSpPr>
          <p:spPr>
            <a:xfrm>
              <a:off x="829" y="812"/>
              <a:ext cx="131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4540" name="文本框 64539"/>
            <p:cNvSpPr txBox="1"/>
            <p:nvPr/>
          </p:nvSpPr>
          <p:spPr>
            <a:xfrm>
              <a:off x="0" y="-60"/>
              <a:ext cx="131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4541" name="文本框 64540"/>
            <p:cNvSpPr txBox="1"/>
            <p:nvPr/>
          </p:nvSpPr>
          <p:spPr>
            <a:xfrm>
              <a:off x="-65" y="872"/>
              <a:ext cx="131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9" name="Text Box 1083"/>
          <p:cNvSpPr txBox="1">
            <a:spLocks noChangeArrowheads="1"/>
          </p:cNvSpPr>
          <p:nvPr/>
        </p:nvSpPr>
        <p:spPr bwMode="auto">
          <a:xfrm>
            <a:off x="683568" y="4473054"/>
            <a:ext cx="464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提示</a:t>
            </a:r>
            <a:r>
              <a:rPr kumimoji="0"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分别求出</a:t>
            </a:r>
            <a:r>
              <a:rPr kumimoji="0" lang="en-US" altLang="zh-CN" sz="2000" b="1" i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AB</a:t>
            </a:r>
            <a:r>
              <a:rPr kumimoji="0" lang="en-US" altLang="zh-CN" sz="2000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en-US" altLang="zh-CN" sz="2000" b="1" i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AC</a:t>
            </a:r>
            <a:r>
              <a:rPr kumimoji="0" lang="en-US" altLang="zh-CN" sz="2000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/>
        </p:nvSpPr>
        <p:spPr bwMode="auto">
          <a:xfrm>
            <a:off x="539553" y="1303784"/>
            <a:ext cx="756084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8.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如图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在</a:t>
            </a:r>
            <a:r>
              <a:rPr kumimoji="0" lang="en-US" altLang="zh-CN" sz="2800" b="1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Rt△</a:t>
            </a:r>
            <a:r>
              <a:rPr kumimoji="0" lang="en-US" altLang="zh-CN" sz="2800" b="1" i="1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ABC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中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锐角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的对边和邻边同时扩大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100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倍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,sin 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的值（       ）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扩大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100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倍 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缩小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100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倍 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不变      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D.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不能确定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/>
        </p:nvSpPr>
        <p:spPr bwMode="auto">
          <a:xfrm>
            <a:off x="539552" y="3808464"/>
            <a:ext cx="6324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9.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已知∠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,∠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为锐角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(1)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若∠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=∠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则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sin 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en-US" altLang="zh-CN" sz="2800" b="1" u="sng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         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sin 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(2)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若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sin 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=sin 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则∠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en-US" altLang="zh-CN" sz="2800" b="1" u="sng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        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∠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8678" name="Group 25"/>
          <p:cNvGrpSpPr/>
          <p:nvPr/>
        </p:nvGrpSpPr>
        <p:grpSpPr>
          <a:xfrm>
            <a:off x="5940152" y="2204864"/>
            <a:ext cx="2683768" cy="2182352"/>
            <a:chOff x="3648" y="1824"/>
            <a:chExt cx="1872" cy="1522"/>
          </a:xfrm>
        </p:grpSpPr>
        <p:sp>
          <p:nvSpPr>
            <p:cNvPr id="28682" name="AutoShape 18"/>
            <p:cNvSpPr>
              <a:spLocks noChangeArrowheads="1"/>
            </p:cNvSpPr>
            <p:nvPr/>
          </p:nvSpPr>
          <p:spPr bwMode="auto">
            <a:xfrm flipH="1">
              <a:off x="3792" y="2086"/>
              <a:ext cx="1592" cy="986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3" name="Text Box 20"/>
            <p:cNvSpPr txBox="1">
              <a:spLocks noChangeArrowheads="1"/>
            </p:cNvSpPr>
            <p:nvPr/>
          </p:nvSpPr>
          <p:spPr bwMode="auto">
            <a:xfrm>
              <a:off x="3648" y="3024"/>
              <a:ext cx="288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8684" name="Text Box 21"/>
            <p:cNvSpPr txBox="1">
              <a:spLocks noChangeArrowheads="1"/>
            </p:cNvSpPr>
            <p:nvPr/>
          </p:nvSpPr>
          <p:spPr bwMode="auto">
            <a:xfrm>
              <a:off x="5206" y="1824"/>
              <a:ext cx="247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685" name="Text Box 23"/>
            <p:cNvSpPr txBox="1">
              <a:spLocks noChangeArrowheads="1"/>
            </p:cNvSpPr>
            <p:nvPr/>
          </p:nvSpPr>
          <p:spPr bwMode="auto">
            <a:xfrm>
              <a:off x="5192" y="3024"/>
              <a:ext cx="328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86" name="Text Box 24"/>
            <p:cNvSpPr txBox="1">
              <a:spLocks noChangeArrowheads="1"/>
            </p:cNvSpPr>
            <p:nvPr/>
          </p:nvSpPr>
          <p:spPr bwMode="auto">
            <a:xfrm>
              <a:off x="5105" y="2778"/>
              <a:ext cx="3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┌</a:t>
              </a:r>
              <a:endParaRPr lang="en-US" altLang="zh-CN" baseline="-25000"/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4258816" y="1772816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4355976" y="4437112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</a:rPr>
              <a:t>=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4402832" y="5085184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8" grpId="0"/>
      <p:bldP spid="79899" grpId="0"/>
      <p:bldP spid="7990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3"/>
          <p:cNvSpPr>
            <a:spLocks noGrp="1" noChangeArrowheads="1"/>
          </p:cNvSpPr>
          <p:nvPr/>
        </p:nvSpPr>
        <p:spPr bwMode="auto">
          <a:xfrm>
            <a:off x="659953" y="1052736"/>
            <a:ext cx="533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10.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如图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 ∠C=90°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CD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⊥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AB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kumimoji="0" lang="en-US" altLang="zh-CN" sz="2800" b="1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2"/>
              </a:buClr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sin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B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=  —— =  —— =  —— .</a:t>
            </a:r>
          </a:p>
        </p:txBody>
      </p:sp>
      <p:sp>
        <p:nvSpPr>
          <p:cNvPr id="80909" name="Rectangle 13"/>
          <p:cNvSpPr>
            <a:spLocks noGrp="1" noChangeArrowheads="1"/>
          </p:cNvSpPr>
          <p:nvPr/>
        </p:nvSpPr>
        <p:spPr bwMode="auto">
          <a:xfrm>
            <a:off x="582488" y="2959224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11.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在上图中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若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BD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=6,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CD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=12.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求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cos </a:t>
            </a:r>
            <a:r>
              <a:rPr kumimoji="0" lang="en-US" altLang="zh-CN" sz="28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的值</a:t>
            </a:r>
            <a:r>
              <a:rPr kumimoji="0" lang="en-US" altLang="zh-CN" sz="2800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583753" y="4797152"/>
            <a:ext cx="74043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老师提示</a:t>
            </a:r>
            <a:r>
              <a:rPr kumimoji="0"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>
              <a:buClr>
                <a:schemeClr val="tx2"/>
              </a:buClr>
            </a:pPr>
            <a:r>
              <a:rPr kumimoji="0" lang="zh-CN" altLang="en-US" b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模型“双垂直三角形”的有关性质你可曾记得？</a:t>
            </a:r>
            <a:endParaRPr lang="en-US" altLang="zh-CN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55" name="Group 39"/>
          <p:cNvGrpSpPr/>
          <p:nvPr/>
        </p:nvGrpSpPr>
        <p:grpSpPr>
          <a:xfrm>
            <a:off x="5940152" y="836712"/>
            <a:ext cx="2965622" cy="1995573"/>
            <a:chOff x="3792" y="1680"/>
            <a:chExt cx="1968" cy="1312"/>
          </a:xfrm>
        </p:grpSpPr>
        <p:sp>
          <p:nvSpPr>
            <p:cNvPr id="6161" name="Text Box 26"/>
            <p:cNvSpPr txBox="1">
              <a:spLocks noChangeArrowheads="1"/>
            </p:cNvSpPr>
            <p:nvPr/>
          </p:nvSpPr>
          <p:spPr bwMode="auto">
            <a:xfrm rot="13715998">
              <a:off x="5011" y="1937"/>
              <a:ext cx="33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rPr>
                <a:t>┍</a:t>
              </a:r>
            </a:p>
          </p:txBody>
        </p:sp>
        <p:sp>
          <p:nvSpPr>
            <p:cNvPr id="6162" name="Text Box 28"/>
            <p:cNvSpPr txBox="1">
              <a:spLocks noChangeArrowheads="1"/>
            </p:cNvSpPr>
            <p:nvPr/>
          </p:nvSpPr>
          <p:spPr bwMode="auto">
            <a:xfrm>
              <a:off x="4987" y="2485"/>
              <a:ext cx="32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rPr>
                <a:t>┌</a:t>
              </a:r>
              <a:endParaRPr lang="en-US" altLang="zh-CN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3" name="Text Box 29"/>
            <p:cNvSpPr txBox="1">
              <a:spLocks noChangeArrowheads="1"/>
            </p:cNvSpPr>
            <p:nvPr/>
          </p:nvSpPr>
          <p:spPr bwMode="auto">
            <a:xfrm>
              <a:off x="3792" y="2640"/>
              <a:ext cx="28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64" name="Line 30"/>
            <p:cNvSpPr>
              <a:spLocks noChangeShapeType="1"/>
            </p:cNvSpPr>
            <p:nvPr/>
          </p:nvSpPr>
          <p:spPr bwMode="auto">
            <a:xfrm>
              <a:off x="5207" y="2740"/>
              <a:ext cx="3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5" name="Line 31"/>
            <p:cNvSpPr>
              <a:spLocks noChangeShapeType="1"/>
            </p:cNvSpPr>
            <p:nvPr/>
          </p:nvSpPr>
          <p:spPr bwMode="auto">
            <a:xfrm flipH="1" flipV="1">
              <a:off x="5221" y="1920"/>
              <a:ext cx="1" cy="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6" name="Line 32"/>
            <p:cNvSpPr>
              <a:spLocks noChangeShapeType="1"/>
            </p:cNvSpPr>
            <p:nvPr/>
          </p:nvSpPr>
          <p:spPr bwMode="auto">
            <a:xfrm flipV="1">
              <a:off x="3984" y="1918"/>
              <a:ext cx="1247" cy="8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7" name="Line 33"/>
            <p:cNvSpPr>
              <a:spLocks noChangeShapeType="1"/>
            </p:cNvSpPr>
            <p:nvPr/>
          </p:nvSpPr>
          <p:spPr bwMode="auto">
            <a:xfrm>
              <a:off x="3984" y="2736"/>
              <a:ext cx="1649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8" name="Line 34"/>
            <p:cNvSpPr>
              <a:spLocks noChangeShapeType="1"/>
            </p:cNvSpPr>
            <p:nvPr/>
          </p:nvSpPr>
          <p:spPr bwMode="auto">
            <a:xfrm>
              <a:off x="5232" y="1920"/>
              <a:ext cx="424" cy="8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9" name="Text Box 35"/>
            <p:cNvSpPr txBox="1">
              <a:spLocks noChangeArrowheads="1"/>
            </p:cNvSpPr>
            <p:nvPr/>
          </p:nvSpPr>
          <p:spPr bwMode="auto">
            <a:xfrm>
              <a:off x="5040" y="1680"/>
              <a:ext cx="28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170" name="Text Box 36"/>
            <p:cNvSpPr txBox="1">
              <a:spLocks noChangeArrowheads="1"/>
            </p:cNvSpPr>
            <p:nvPr/>
          </p:nvSpPr>
          <p:spPr bwMode="auto">
            <a:xfrm>
              <a:off x="5472" y="2688"/>
              <a:ext cx="28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71" name="Text Box 37"/>
            <p:cNvSpPr txBox="1">
              <a:spLocks noChangeArrowheads="1"/>
            </p:cNvSpPr>
            <p:nvPr/>
          </p:nvSpPr>
          <p:spPr bwMode="auto">
            <a:xfrm>
              <a:off x="5088" y="2688"/>
              <a:ext cx="288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6156" name="Text Box 41"/>
          <p:cNvSpPr txBox="1">
            <a:spLocks noChangeArrowheads="1"/>
          </p:cNvSpPr>
          <p:nvPr/>
        </p:nvSpPr>
        <p:spPr bwMode="auto">
          <a:xfrm>
            <a:off x="1835696" y="1700808"/>
            <a:ext cx="34563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(       )    (      )    (      )</a:t>
            </a:r>
          </a:p>
        </p:txBody>
      </p:sp>
      <p:sp>
        <p:nvSpPr>
          <p:cNvPr id="6157" name="Text Box 42"/>
          <p:cNvSpPr txBox="1">
            <a:spLocks noChangeArrowheads="1"/>
          </p:cNvSpPr>
          <p:nvPr/>
        </p:nvSpPr>
        <p:spPr bwMode="auto">
          <a:xfrm>
            <a:off x="1835696" y="2113692"/>
            <a:ext cx="3816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(       )    (      )    (      )</a:t>
            </a:r>
          </a:p>
        </p:txBody>
      </p:sp>
      <p:sp>
        <p:nvSpPr>
          <p:cNvPr id="80941" name="Text Box 45"/>
          <p:cNvSpPr txBox="1">
            <a:spLocks noChangeArrowheads="1"/>
          </p:cNvSpPr>
          <p:nvPr/>
        </p:nvSpPr>
        <p:spPr bwMode="auto">
          <a:xfrm flipH="1">
            <a:off x="2051720" y="1754813"/>
            <a:ext cx="792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CDBC</a:t>
            </a:r>
          </a:p>
        </p:txBody>
      </p: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3203848" y="1700808"/>
            <a:ext cx="76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ACAB</a:t>
            </a:r>
          </a:p>
        </p:txBody>
      </p:sp>
      <p:sp>
        <p:nvSpPr>
          <p:cNvPr id="80943" name="Text Box 47"/>
          <p:cNvSpPr txBox="1">
            <a:spLocks noChangeArrowheads="1"/>
          </p:cNvSpPr>
          <p:nvPr/>
        </p:nvSpPr>
        <p:spPr bwMode="auto">
          <a:xfrm>
            <a:off x="4314056" y="1682805"/>
            <a:ext cx="76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ADAC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286250" y="3550146"/>
            <a:ext cx="5715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9" grpId="0"/>
      <p:bldP spid="80923" grpId="0"/>
      <p:bldP spid="80941" grpId="0"/>
      <p:bldP spid="80942" grpId="0"/>
      <p:bldP spid="8094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/>
        </p:nvSpPr>
        <p:spPr bwMode="auto">
          <a:xfrm>
            <a:off x="395536" y="1340768"/>
            <a:ext cx="845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12.</a:t>
            </a:r>
            <a:r>
              <a:rPr kumimoji="0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kumimoji="0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根据图示数据求∠</a:t>
            </a:r>
            <a:r>
              <a:rPr kumimoji="0" lang="en-US" altLang="zh-CN" sz="3200" b="1" i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的三角比</a:t>
            </a:r>
            <a:r>
              <a:rPr kumimoji="0"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468313" y="5410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US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老师提示</a:t>
            </a:r>
            <a:r>
              <a:rPr kumimoji="0" lang="en-US" altLang="zh-CN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>
              <a:buClr>
                <a:schemeClr val="tx2"/>
              </a:buClr>
            </a:pPr>
            <a:r>
              <a:rPr kumimoji="0" lang="zh-CN" altLang="en-US">
                <a:latin typeface="隶书" panose="02010509060101010101" pitchFamily="49" charset="-122"/>
                <a:ea typeface="隶书" panose="02010509060101010101" pitchFamily="49" charset="-122"/>
              </a:rPr>
              <a:t>求锐角三角比时</a:t>
            </a:r>
            <a:r>
              <a:rPr kumimoji="0" lang="en-US" altLang="zh-CN"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0" lang="zh-CN" altLang="en-US">
                <a:latin typeface="隶书" panose="02010509060101010101" pitchFamily="49" charset="-122"/>
                <a:ea typeface="隶书" panose="02010509060101010101" pitchFamily="49" charset="-122"/>
              </a:rPr>
              <a:t>勾股定理的运用是很重要的</a:t>
            </a:r>
            <a:r>
              <a:rPr kumimoji="0" lang="en-US" altLang="zh-CN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1800" baseline="-25000"/>
          </a:p>
        </p:txBody>
      </p:sp>
      <p:grpSp>
        <p:nvGrpSpPr>
          <p:cNvPr id="7179" name="Group 47"/>
          <p:cNvGrpSpPr/>
          <p:nvPr/>
        </p:nvGrpSpPr>
        <p:grpSpPr>
          <a:xfrm>
            <a:off x="7092280" y="1756792"/>
            <a:ext cx="1905000" cy="1600200"/>
            <a:chOff x="3360" y="1152"/>
            <a:chExt cx="1200" cy="1008"/>
          </a:xfrm>
        </p:grpSpPr>
        <p:sp>
          <p:nvSpPr>
            <p:cNvPr id="7180" name="Text Box 20"/>
            <p:cNvSpPr txBox="1">
              <a:spLocks noChangeArrowheads="1"/>
            </p:cNvSpPr>
            <p:nvPr/>
          </p:nvSpPr>
          <p:spPr bwMode="auto">
            <a:xfrm>
              <a:off x="4032" y="1728"/>
              <a:ext cx="3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┌</a:t>
              </a:r>
              <a:endParaRPr lang="en-US" altLang="zh-CN" baseline="-25000"/>
            </a:p>
          </p:txBody>
        </p:sp>
        <p:sp>
          <p:nvSpPr>
            <p:cNvPr id="7181" name="Text Box 21"/>
            <p:cNvSpPr txBox="1">
              <a:spLocks noChangeArrowheads="1"/>
            </p:cNvSpPr>
            <p:nvPr/>
          </p:nvSpPr>
          <p:spPr bwMode="auto">
            <a:xfrm>
              <a:off x="3360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182" name="Text Box 27"/>
            <p:cNvSpPr txBox="1">
              <a:spLocks noChangeArrowheads="1"/>
            </p:cNvSpPr>
            <p:nvPr/>
          </p:nvSpPr>
          <p:spPr bwMode="auto">
            <a:xfrm>
              <a:off x="4176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183" name="Text Box 28"/>
            <p:cNvSpPr txBox="1">
              <a:spLocks noChangeArrowheads="1"/>
            </p:cNvSpPr>
            <p:nvPr/>
          </p:nvSpPr>
          <p:spPr bwMode="auto">
            <a:xfrm>
              <a:off x="4128" y="11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184" name="Text Box 29"/>
            <p:cNvSpPr txBox="1">
              <a:spLocks noChangeArrowheads="1"/>
            </p:cNvSpPr>
            <p:nvPr/>
          </p:nvSpPr>
          <p:spPr bwMode="auto">
            <a:xfrm>
              <a:off x="4272" y="15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3</a:t>
              </a:r>
            </a:p>
          </p:txBody>
        </p:sp>
        <p:sp>
          <p:nvSpPr>
            <p:cNvPr id="7185" name="AutoShape 34"/>
            <p:cNvSpPr>
              <a:spLocks noChangeArrowheads="1"/>
            </p:cNvSpPr>
            <p:nvPr/>
          </p:nvSpPr>
          <p:spPr bwMode="auto">
            <a:xfrm flipH="1">
              <a:off x="3504" y="1392"/>
              <a:ext cx="768" cy="576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86" name="Text Box 35"/>
            <p:cNvSpPr txBox="1">
              <a:spLocks noChangeArrowheads="1"/>
            </p:cNvSpPr>
            <p:nvPr/>
          </p:nvSpPr>
          <p:spPr bwMode="auto">
            <a:xfrm>
              <a:off x="3840" y="172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en-US" altLang="zh-CN"/>
                <a:t>4</a:t>
              </a:r>
            </a:p>
          </p:txBody>
        </p:sp>
      </p:grpSp>
      <p:graphicFrame>
        <p:nvGraphicFramePr>
          <p:cNvPr id="81969" name="Object 49"/>
          <p:cNvGraphicFramePr>
            <a:graphicFrameLocks noChangeAspect="1"/>
          </p:cNvGraphicFramePr>
          <p:nvPr/>
        </p:nvGraphicFramePr>
        <p:xfrm>
          <a:off x="5577136" y="2348880"/>
          <a:ext cx="1299120" cy="375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4" imgW="621665" imgH="177800" progId="Equation.3">
                  <p:embed/>
                </p:oleObj>
              </mc:Choice>
              <mc:Fallback>
                <p:oleObj name="Equation" r:id="rId4" imgW="621665" imgH="177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577136" y="2348880"/>
                        <a:ext cx="1299120" cy="375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0" name="Object 50"/>
          <p:cNvGraphicFramePr>
            <a:graphicFrameLocks noChangeAspect="1"/>
          </p:cNvGraphicFramePr>
          <p:nvPr/>
        </p:nvGraphicFramePr>
        <p:xfrm>
          <a:off x="899592" y="2924944"/>
          <a:ext cx="2543696" cy="8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6" imgW="1155700" imgH="393700" progId="Equation.3">
                  <p:embed/>
                </p:oleObj>
              </mc:Choice>
              <mc:Fallback>
                <p:oleObj name="Equation" r:id="rId6" imgW="11557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99592" y="2924944"/>
                        <a:ext cx="2543696" cy="8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1" name="Object 51"/>
          <p:cNvGraphicFramePr>
            <a:graphicFrameLocks noChangeAspect="1"/>
          </p:cNvGraphicFramePr>
          <p:nvPr/>
        </p:nvGraphicFramePr>
        <p:xfrm>
          <a:off x="3563888" y="3003778"/>
          <a:ext cx="2291829" cy="857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8" imgW="1066165" imgH="393700" progId="Equation.3">
                  <p:embed/>
                </p:oleObj>
              </mc:Choice>
              <mc:Fallback>
                <p:oleObj name="Equation" r:id="rId8" imgW="1066165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563888" y="3003778"/>
                        <a:ext cx="2291829" cy="857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2" name="Object 52"/>
          <p:cNvGraphicFramePr>
            <a:graphicFrameLocks noChangeAspect="1"/>
          </p:cNvGraphicFramePr>
          <p:nvPr/>
        </p:nvGraphicFramePr>
        <p:xfrm>
          <a:off x="1115616" y="4077072"/>
          <a:ext cx="2238449" cy="847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公式" r:id="rId10" imgW="1054100" imgH="393700" progId="Equation.3">
                  <p:embed/>
                </p:oleObj>
              </mc:Choice>
              <mc:Fallback>
                <p:oleObj name="公式" r:id="rId10" imgW="10541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15616" y="4077072"/>
                        <a:ext cx="2238449" cy="847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65430" y="2348880"/>
            <a:ext cx="5146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∵在</a:t>
            </a:r>
            <a:r>
              <a:rPr lang="en-US" altLang="zh-CN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△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中，∵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</p:txBody>
      </p:sp>
      <p:pic>
        <p:nvPicPr>
          <p:cNvPr id="81973" name="New picture" hidden="1"/>
          <p:cNvPicPr/>
          <p:nvPr/>
        </p:nvPicPr>
        <p:blipFill>
          <a:blip r:embed="rId12"/>
          <a:stretch>
            <a:fillRect/>
          </a:stretch>
        </p:blipFill>
        <p:spPr>
          <a:xfrm>
            <a:off x="11087100" y="11087100"/>
            <a:ext cx="342900" cy="3429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81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819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81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57345"/>
          <p:cNvSpPr txBox="1"/>
          <p:nvPr/>
        </p:nvSpPr>
        <p:spPr>
          <a:xfrm>
            <a:off x="467544" y="980728"/>
            <a:ext cx="4450556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  <a:ea typeface="宋体" panose="02010600030101010101" pitchFamily="2" charset="-122"/>
              </a:rPr>
              <a:t>你会比较两个梯子哪个更陡吗？你有哪些办法？</a:t>
            </a:r>
          </a:p>
        </p:txBody>
      </p:sp>
      <p:pic>
        <p:nvPicPr>
          <p:cNvPr id="6146" name="图片 573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600" y="2420888"/>
            <a:ext cx="5061347" cy="3452813"/>
          </a:xfrm>
          <a:prstGeom prst="rect">
            <a:avLst/>
          </a:prstGeom>
          <a:solidFill>
            <a:srgbClr val="00FF00"/>
          </a:solidFill>
          <a:ln w="9525">
            <a:noFill/>
          </a:ln>
        </p:spPr>
      </p:pic>
      <p:sp>
        <p:nvSpPr>
          <p:cNvPr id="57348" name="直接连接符 57347"/>
          <p:cNvSpPr/>
          <p:nvPr/>
        </p:nvSpPr>
        <p:spPr>
          <a:xfrm flipH="1">
            <a:off x="5508104" y="3501008"/>
            <a:ext cx="0" cy="1650206"/>
          </a:xfrm>
          <a:prstGeom prst="line">
            <a:avLst/>
          </a:prstGeom>
          <a:ln w="57150" cap="sq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7349" name="直接连接符 57348"/>
          <p:cNvSpPr/>
          <p:nvPr/>
        </p:nvSpPr>
        <p:spPr>
          <a:xfrm>
            <a:off x="4355976" y="5157192"/>
            <a:ext cx="1178719" cy="0"/>
          </a:xfrm>
          <a:prstGeom prst="line">
            <a:avLst/>
          </a:prstGeom>
          <a:ln w="57150" cap="sq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7350" name="直接连接符 57349"/>
          <p:cNvSpPr/>
          <p:nvPr/>
        </p:nvSpPr>
        <p:spPr>
          <a:xfrm flipV="1">
            <a:off x="4355977" y="3501008"/>
            <a:ext cx="1080120" cy="1656184"/>
          </a:xfrm>
          <a:prstGeom prst="line">
            <a:avLst/>
          </a:prstGeom>
          <a:ln w="57150" cap="sq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矩形 57346"/>
          <p:cNvSpPr>
            <a:spLocks noGrp="1"/>
          </p:cNvSpPr>
          <p:nvPr/>
        </p:nvSpPr>
        <p:spPr>
          <a:xfrm>
            <a:off x="830844" y="1772816"/>
            <a:ext cx="6301249" cy="97750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如图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我们知道：当</a:t>
            </a:r>
            <a:r>
              <a:rPr lang="en-US" altLang="x-none" sz="2800" b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Rt△</a:t>
            </a:r>
            <a:r>
              <a:rPr lang="en-US" altLang="x-none" sz="2800" b="1" i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中的一个锐角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确定时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它的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对边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与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邻边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的比便随之确定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此时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其他边之间的比值也确定吗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7348" name="矩形 57347"/>
          <p:cNvSpPr>
            <a:spLocks noGrp="1"/>
          </p:cNvSpPr>
          <p:nvPr/>
        </p:nvSpPr>
        <p:spPr>
          <a:xfrm>
            <a:off x="985893" y="3616281"/>
            <a:ext cx="3739753" cy="1377554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结论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lvl="0" eaLnBrk="1" hangingPunct="1">
              <a:buClr>
                <a:schemeClr val="tx2"/>
              </a:buClr>
            </a:pP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x-none" sz="2800" b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Rt△</a:t>
            </a:r>
            <a:r>
              <a:rPr lang="en-US" altLang="x-none" sz="2800" b="1" i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中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如果锐角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确定时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那么∠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对边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与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斜边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的比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邻边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与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斜边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的比也随之确定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0" name="Group 24"/>
          <p:cNvGrpSpPr/>
          <p:nvPr/>
        </p:nvGrpSpPr>
        <p:grpSpPr>
          <a:xfrm>
            <a:off x="537409" y="867490"/>
            <a:ext cx="2362200" cy="666750"/>
            <a:chOff x="768" y="348"/>
            <a:chExt cx="1488" cy="420"/>
          </a:xfrm>
        </p:grpSpPr>
        <p:grpSp>
          <p:nvGrpSpPr>
            <p:cNvPr id="21" name="Group 25"/>
            <p:cNvGrpSpPr/>
            <p:nvPr/>
          </p:nvGrpSpPr>
          <p:grpSpPr>
            <a:xfrm>
              <a:off x="768" y="348"/>
              <a:ext cx="1488" cy="407"/>
              <a:chOff x="1920" y="45"/>
              <a:chExt cx="2112" cy="291"/>
            </a:xfrm>
          </p:grpSpPr>
          <p:sp>
            <p:nvSpPr>
              <p:cNvPr id="24" name="Rectangle 2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7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 b="1" dirty="0">
                    <a:latin typeface="Times New Roman" panose="02020603050405020304" pitchFamily="18" charset="0"/>
                    <a:ea typeface="隶书" panose="02010509060101010101" pitchFamily="49" charset="-122"/>
                  </a:rPr>
                  <a:t>    </a:t>
                </a:r>
                <a:r>
                  <a:rPr lang="zh-CN" altLang="en-US" b="1" dirty="0">
                    <a:latin typeface="Times New Roman" panose="02020603050405020304" pitchFamily="18" charset="0"/>
                    <a:ea typeface="隶书" panose="02010509060101010101" pitchFamily="49" charset="-122"/>
                  </a:rPr>
                  <a:t>想一想</a:t>
                </a:r>
                <a:endParaRPr lang="en-US" altLang="zh-CN" b="1" baseline="-25000" dirty="0"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25" name="Rectangle 27" descr="D:\剪贴画\PE03255_.WMF"/>
              <p:cNvSpPr>
                <a:spLocks noChangeArrowheads="1"/>
              </p:cNvSpPr>
              <p:nvPr/>
            </p:nvSpPr>
            <p:spPr bwMode="auto">
              <a:xfrm>
                <a:off x="3601" y="45"/>
                <a:ext cx="166" cy="234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endParaRPr kumimoji="0" lang="en-US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/>
                  <a:ea typeface="BatangChe" pitchFamily="49" charset="-127"/>
                </a:endParaRPr>
              </a:p>
            </p:txBody>
          </p:sp>
        </p:grpSp>
        <p:pic>
          <p:nvPicPr>
            <p:cNvPr id="23" name="Picture 29" descr="C:\WINDOWS\Profiles\rwy\Application Data\Microsoft\Media Catalog\gif003[1].gif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3" cstate="email"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组合 25"/>
          <p:cNvGrpSpPr/>
          <p:nvPr/>
        </p:nvGrpSpPr>
        <p:grpSpPr>
          <a:xfrm>
            <a:off x="5076056" y="3433002"/>
            <a:ext cx="3024026" cy="1652182"/>
            <a:chOff x="-51" y="0"/>
            <a:chExt cx="2840" cy="1546"/>
          </a:xfrm>
        </p:grpSpPr>
        <p:grpSp>
          <p:nvGrpSpPr>
            <p:cNvPr id="27" name="组合 26"/>
            <p:cNvGrpSpPr/>
            <p:nvPr/>
          </p:nvGrpSpPr>
          <p:grpSpPr>
            <a:xfrm>
              <a:off x="-51" y="0"/>
              <a:ext cx="2840" cy="1546"/>
              <a:chOff x="-51" y="0"/>
              <a:chExt cx="2840" cy="1546"/>
            </a:xfrm>
          </p:grpSpPr>
          <p:sp>
            <p:nvSpPr>
              <p:cNvPr id="29" name="直角三角形 28"/>
              <p:cNvSpPr/>
              <p:nvPr/>
            </p:nvSpPr>
            <p:spPr>
              <a:xfrm flipH="1">
                <a:off x="144" y="240"/>
                <a:ext cx="1536" cy="960"/>
              </a:xfrm>
              <a:prstGeom prst="rtTriangl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0" name="任意多边形 29"/>
              <p:cNvSpPr/>
              <p:nvPr/>
            </p:nvSpPr>
            <p:spPr>
              <a:xfrm>
                <a:off x="384" y="1056"/>
                <a:ext cx="144" cy="144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21600 h 21600"/>
                </a:gdLst>
                <a:ahLst/>
                <a:cxnLst>
                  <a:cxn ang="270">
                    <a:pos x="0" y="0"/>
                  </a:cxn>
                  <a:cxn ang="90">
                    <a:pos x="21600" y="21600"/>
                  </a:cxn>
                  <a:cxn ang="90">
                    <a:pos x="0" y="21600"/>
                  </a:cxn>
                </a:cxnLst>
                <a:rect l="txL" t="txT" r="txR" b="txB"/>
                <a:pathLst>
                  <a:path w="21600" h="21600" fill="none">
                    <a:moveTo>
                      <a:pt x="0" y="0"/>
                    </a:moveTo>
                    <a:arcTo wR="21600" hR="21600" stAng="-5400000" swAng="5400000"/>
                  </a:path>
                  <a:path w="21600" h="21600" stroke="0">
                    <a:moveTo>
                      <a:pt x="0" y="0"/>
                    </a:moveTo>
                    <a:arcTo wR="21600" hR="21600" stAng="-5400000" swAng="5400000"/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31" name="文本框 56334"/>
              <p:cNvSpPr txBox="1"/>
              <p:nvPr/>
            </p:nvSpPr>
            <p:spPr>
              <a:xfrm>
                <a:off x="-51" y="1151"/>
                <a:ext cx="335" cy="3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  <a:buNone/>
                </a:pPr>
                <a:r>
                  <a:rPr lang="en-US" altLang="x-none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2" name="文本框 56335"/>
              <p:cNvSpPr txBox="1"/>
              <p:nvPr/>
            </p:nvSpPr>
            <p:spPr>
              <a:xfrm>
                <a:off x="1440" y="0"/>
                <a:ext cx="337" cy="3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lvl="0">
                  <a:spcBef>
                    <a:spcPct val="50000"/>
                  </a:spcBef>
                  <a:buNone/>
                  <a:defRPr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altLang="x-none"/>
                  <a:t>B</a:t>
                </a:r>
              </a:p>
            </p:txBody>
          </p:sp>
          <p:sp>
            <p:nvSpPr>
              <p:cNvPr id="33" name="文本框 56336"/>
              <p:cNvSpPr txBox="1"/>
              <p:nvPr/>
            </p:nvSpPr>
            <p:spPr>
              <a:xfrm>
                <a:off x="1536" y="1152"/>
                <a:ext cx="336" cy="3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lvl="0">
                  <a:spcBef>
                    <a:spcPct val="50000"/>
                  </a:spcBef>
                  <a:buNone/>
                  <a:defRPr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altLang="x-none"/>
                  <a:t>C</a:t>
                </a:r>
              </a:p>
            </p:txBody>
          </p:sp>
          <p:sp>
            <p:nvSpPr>
              <p:cNvPr id="34" name="文本框 56337"/>
              <p:cNvSpPr txBox="1"/>
              <p:nvPr/>
            </p:nvSpPr>
            <p:spPr>
              <a:xfrm>
                <a:off x="1613" y="523"/>
                <a:ext cx="1176" cy="34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  <a:buNone/>
                </a:pP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∠</a:t>
                </a:r>
                <a:r>
                  <a:rPr lang="en-US" altLang="x-none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的对边</a:t>
                </a:r>
              </a:p>
            </p:txBody>
          </p:sp>
          <p:sp>
            <p:nvSpPr>
              <p:cNvPr id="35" name="文本框 56338"/>
              <p:cNvSpPr txBox="1"/>
              <p:nvPr/>
            </p:nvSpPr>
            <p:spPr>
              <a:xfrm>
                <a:off x="284" y="1200"/>
                <a:ext cx="1309" cy="34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  <a:buNone/>
                </a:pP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∠</a:t>
                </a:r>
                <a:r>
                  <a:rPr lang="en-US" altLang="x-none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的邻边</a:t>
                </a:r>
              </a:p>
            </p:txBody>
          </p:sp>
          <p:sp>
            <p:nvSpPr>
              <p:cNvPr id="36" name="文本框 56339"/>
              <p:cNvSpPr txBox="1"/>
              <p:nvPr/>
            </p:nvSpPr>
            <p:spPr>
              <a:xfrm>
                <a:off x="1373" y="893"/>
                <a:ext cx="337" cy="3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 eaLnBrk="0" hangingPunct="0">
                  <a:buNone/>
                </a:pP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┌</a:t>
                </a:r>
              </a:p>
            </p:txBody>
          </p:sp>
        </p:grpSp>
        <p:sp>
          <p:nvSpPr>
            <p:cNvPr id="28" name="文本框 56340"/>
            <p:cNvSpPr txBox="1"/>
            <p:nvPr/>
          </p:nvSpPr>
          <p:spPr>
            <a:xfrm>
              <a:off x="432" y="227"/>
              <a:ext cx="529" cy="5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zh-CN" altLang="en-US">
                  <a:latin typeface="Tahoma" panose="020B0604030504040204" pitchFamily="34" charset="0"/>
                  <a:ea typeface="宋体" panose="02010600030101010101" pitchFamily="2" charset="-122"/>
                </a:rPr>
                <a:t>斜边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573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矩形 58370"/>
          <p:cNvSpPr>
            <a:spLocks noGrp="1"/>
          </p:cNvSpPr>
          <p:nvPr/>
        </p:nvSpPr>
        <p:spPr>
          <a:xfrm>
            <a:off x="1331640" y="1844824"/>
            <a:ext cx="6624735" cy="120243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x-none" sz="2800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Rt△</a:t>
            </a:r>
            <a:r>
              <a:rPr lang="en-US" altLang="x-none" sz="2800" i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中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锐角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对边与斜边的比叫作∠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正弦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记作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sin 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即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800" dirty="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8372" name="矩形 58371"/>
          <p:cNvSpPr>
            <a:spLocks noGrp="1"/>
          </p:cNvSpPr>
          <p:nvPr/>
        </p:nvSpPr>
        <p:spPr>
          <a:xfrm>
            <a:off x="1331641" y="3085597"/>
            <a:ext cx="6624734" cy="112728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x-none" sz="2800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Rt△</a:t>
            </a:r>
            <a:r>
              <a:rPr lang="en-US" altLang="x-none" sz="2800" i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中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锐角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邻边与斜边的比叫作∠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余弦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记作</a:t>
            </a:r>
            <a:r>
              <a:rPr lang="en-US" altLang="x-none" sz="2800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cos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x-none" sz="2800" i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x-none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即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800" dirty="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7864" y="54868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感悟新知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5364398" y="4513122"/>
            <a:ext cx="3024026" cy="1652182"/>
            <a:chOff x="-51" y="0"/>
            <a:chExt cx="2840" cy="1546"/>
          </a:xfrm>
        </p:grpSpPr>
        <p:grpSp>
          <p:nvGrpSpPr>
            <p:cNvPr id="37" name="组合 36"/>
            <p:cNvGrpSpPr/>
            <p:nvPr/>
          </p:nvGrpSpPr>
          <p:grpSpPr>
            <a:xfrm>
              <a:off x="-51" y="0"/>
              <a:ext cx="2840" cy="1546"/>
              <a:chOff x="-51" y="0"/>
              <a:chExt cx="2840" cy="1546"/>
            </a:xfrm>
          </p:grpSpPr>
          <p:sp>
            <p:nvSpPr>
              <p:cNvPr id="39" name="直角三角形 38"/>
              <p:cNvSpPr/>
              <p:nvPr/>
            </p:nvSpPr>
            <p:spPr>
              <a:xfrm flipH="1">
                <a:off x="144" y="240"/>
                <a:ext cx="1536" cy="960"/>
              </a:xfrm>
              <a:prstGeom prst="rtTriangl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>
                <a:off x="384" y="1056"/>
                <a:ext cx="144" cy="144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21600 h 21600"/>
                </a:gdLst>
                <a:ahLst/>
                <a:cxnLst>
                  <a:cxn ang="270">
                    <a:pos x="0" y="0"/>
                  </a:cxn>
                  <a:cxn ang="90">
                    <a:pos x="21600" y="21600"/>
                  </a:cxn>
                  <a:cxn ang="90">
                    <a:pos x="0" y="21600"/>
                  </a:cxn>
                </a:cxnLst>
                <a:rect l="txL" t="txT" r="txR" b="txB"/>
                <a:pathLst>
                  <a:path w="21600" h="21600" fill="none">
                    <a:moveTo>
                      <a:pt x="0" y="0"/>
                    </a:moveTo>
                    <a:arcTo wR="21600" hR="21600" stAng="-5400000" swAng="5400000"/>
                  </a:path>
                  <a:path w="21600" h="21600" stroke="0">
                    <a:moveTo>
                      <a:pt x="0" y="0"/>
                    </a:moveTo>
                    <a:arcTo wR="21600" hR="21600" stAng="-5400000" swAng="5400000"/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41" name="文本框 56334"/>
              <p:cNvSpPr txBox="1"/>
              <p:nvPr/>
            </p:nvSpPr>
            <p:spPr>
              <a:xfrm>
                <a:off x="-51" y="1151"/>
                <a:ext cx="335" cy="3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  <a:buNone/>
                </a:pPr>
                <a:r>
                  <a:rPr lang="en-US" altLang="x-none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42" name="文本框 56335"/>
              <p:cNvSpPr txBox="1"/>
              <p:nvPr/>
            </p:nvSpPr>
            <p:spPr>
              <a:xfrm>
                <a:off x="1440" y="0"/>
                <a:ext cx="337" cy="3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lvl="0">
                  <a:spcBef>
                    <a:spcPct val="50000"/>
                  </a:spcBef>
                  <a:buNone/>
                  <a:defRPr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altLang="x-none"/>
                  <a:t>B</a:t>
                </a:r>
              </a:p>
            </p:txBody>
          </p:sp>
          <p:sp>
            <p:nvSpPr>
              <p:cNvPr id="43" name="文本框 56336"/>
              <p:cNvSpPr txBox="1"/>
              <p:nvPr/>
            </p:nvSpPr>
            <p:spPr>
              <a:xfrm>
                <a:off x="1536" y="1152"/>
                <a:ext cx="336" cy="3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lvl="0">
                  <a:spcBef>
                    <a:spcPct val="50000"/>
                  </a:spcBef>
                  <a:buNone/>
                  <a:defRPr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altLang="x-none"/>
                  <a:t>C</a:t>
                </a:r>
              </a:p>
            </p:txBody>
          </p:sp>
          <p:sp>
            <p:nvSpPr>
              <p:cNvPr id="44" name="文本框 56337"/>
              <p:cNvSpPr txBox="1"/>
              <p:nvPr/>
            </p:nvSpPr>
            <p:spPr>
              <a:xfrm>
                <a:off x="1613" y="523"/>
                <a:ext cx="1176" cy="34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  <a:buNone/>
                </a:pP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∠</a:t>
                </a:r>
                <a:r>
                  <a:rPr lang="en-US" altLang="x-none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的对边</a:t>
                </a:r>
              </a:p>
            </p:txBody>
          </p:sp>
          <p:sp>
            <p:nvSpPr>
              <p:cNvPr id="45" name="文本框 56338"/>
              <p:cNvSpPr txBox="1"/>
              <p:nvPr/>
            </p:nvSpPr>
            <p:spPr>
              <a:xfrm>
                <a:off x="284" y="1200"/>
                <a:ext cx="1309" cy="34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  <a:buNone/>
                </a:pP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∠</a:t>
                </a:r>
                <a:r>
                  <a:rPr lang="en-US" altLang="x-none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的邻边</a:t>
                </a:r>
              </a:p>
            </p:txBody>
          </p:sp>
          <p:sp>
            <p:nvSpPr>
              <p:cNvPr id="46" name="文本框 56339"/>
              <p:cNvSpPr txBox="1"/>
              <p:nvPr/>
            </p:nvSpPr>
            <p:spPr>
              <a:xfrm>
                <a:off x="1373" y="893"/>
                <a:ext cx="337" cy="3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 eaLnBrk="0" hangingPunct="0">
                  <a:buNone/>
                </a:pPr>
                <a:r>
                  <a:rPr lang="zh-CN" altLang="en-US">
                    <a:latin typeface="Tahoma" panose="020B0604030504040204" pitchFamily="34" charset="0"/>
                    <a:ea typeface="宋体" panose="02010600030101010101" pitchFamily="2" charset="-122"/>
                  </a:rPr>
                  <a:t>┌</a:t>
                </a:r>
              </a:p>
            </p:txBody>
          </p:sp>
        </p:grpSp>
        <p:sp>
          <p:nvSpPr>
            <p:cNvPr id="38" name="文本框 56340"/>
            <p:cNvSpPr txBox="1"/>
            <p:nvPr/>
          </p:nvSpPr>
          <p:spPr>
            <a:xfrm>
              <a:off x="432" y="227"/>
              <a:ext cx="529" cy="5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zh-CN" altLang="en-US">
                  <a:latin typeface="Tahoma" panose="020B0604030504040204" pitchFamily="34" charset="0"/>
                  <a:ea typeface="宋体" panose="02010600030101010101" pitchFamily="2" charset="-122"/>
                </a:rPr>
                <a:t>斜边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36096" y="3501007"/>
            <a:ext cx="2540137" cy="720081"/>
            <a:chOff x="5436096" y="3501007"/>
            <a:chExt cx="2540137" cy="720081"/>
          </a:xfrm>
        </p:grpSpPr>
        <p:sp>
          <p:nvSpPr>
            <p:cNvPr id="58392" name="文本框 58391"/>
            <p:cNvSpPr txBox="1"/>
            <p:nvPr/>
          </p:nvSpPr>
          <p:spPr>
            <a:xfrm>
              <a:off x="5436096" y="3573016"/>
              <a:ext cx="1152128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 eaLnBrk="0" hangingPunct="0">
                <a:buNone/>
              </a:pPr>
              <a:r>
                <a:rPr lang="en-US" altLang="zh-CN" sz="2400" b="1" dirty="0" err="1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c</a:t>
              </a:r>
              <a:r>
                <a:rPr lang="en-US" altLang="x-none" sz="2400" b="1" dirty="0" err="1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os</a:t>
              </a:r>
              <a:r>
                <a:rPr lang="en-US" altLang="x-none" sz="2400" b="1" dirty="0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lang="en-US" altLang="x-none" sz="2400" b="1" i="1" dirty="0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A</a:t>
              </a:r>
              <a:r>
                <a:rPr lang="en-US" altLang="x-none" sz="2400" b="1" dirty="0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6372201" y="3501007"/>
              <a:ext cx="1604032" cy="720081"/>
              <a:chOff x="7199972" y="3205678"/>
              <a:chExt cx="1944290" cy="1051605"/>
            </a:xfrm>
          </p:grpSpPr>
          <p:sp>
            <p:nvSpPr>
              <p:cNvPr id="48" name="文本框 65553"/>
              <p:cNvSpPr txBox="1"/>
              <p:nvPr/>
            </p:nvSpPr>
            <p:spPr>
              <a:xfrm>
                <a:off x="7199972" y="3205678"/>
                <a:ext cx="1944290" cy="5393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 b="1">
                    <a:latin typeface="宋体" panose="02010600030101010101" pitchFamily="2" charset="-122"/>
                    <a:ea typeface="宋体" panose="02010600030101010101" pitchFamily="2" charset="-122"/>
                  </a:rPr>
                  <a:t>∠</a:t>
                </a:r>
                <a:r>
                  <a:rPr lang="en-US" altLang="x-none" b="1" i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b="1">
                    <a:latin typeface="宋体" panose="02010600030101010101" pitchFamily="2" charset="-122"/>
                    <a:ea typeface="宋体" panose="02010600030101010101" pitchFamily="2" charset="-122"/>
                  </a:rPr>
                  <a:t>的邻</a:t>
                </a: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边</a:t>
                </a:r>
              </a:p>
            </p:txBody>
          </p:sp>
          <p:sp>
            <p:nvSpPr>
              <p:cNvPr id="49" name="直接连接符 48"/>
              <p:cNvSpPr/>
              <p:nvPr/>
            </p:nvSpPr>
            <p:spPr>
              <a:xfrm>
                <a:off x="7374538" y="3730303"/>
                <a:ext cx="1309243" cy="117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50" name="文本框 65555"/>
              <p:cNvSpPr txBox="1"/>
              <p:nvPr/>
            </p:nvSpPr>
            <p:spPr>
              <a:xfrm>
                <a:off x="7199972" y="3717911"/>
                <a:ext cx="1944290" cy="5393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 b="1">
                    <a:latin typeface="宋体" panose="02010600030101010101" pitchFamily="2" charset="-122"/>
                    <a:ea typeface="宋体" panose="02010600030101010101" pitchFamily="2" charset="-122"/>
                  </a:rPr>
                  <a:t>   斜</a:t>
                </a: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边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364088" y="2267576"/>
            <a:ext cx="2468126" cy="873392"/>
            <a:chOff x="5364088" y="2267576"/>
            <a:chExt cx="2468126" cy="873392"/>
          </a:xfrm>
        </p:grpSpPr>
        <p:sp>
          <p:nvSpPr>
            <p:cNvPr id="58388" name="文本框 58387"/>
            <p:cNvSpPr txBox="1"/>
            <p:nvPr/>
          </p:nvSpPr>
          <p:spPr>
            <a:xfrm>
              <a:off x="5364088" y="2309310"/>
              <a:ext cx="1386355" cy="83165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0" hangingPunct="0">
                <a:buNone/>
              </a:pPr>
              <a:r>
                <a:rPr lang="en-US" altLang="zh-CN" sz="2400" b="1" dirty="0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s</a:t>
              </a:r>
              <a:r>
                <a:rPr lang="en-US" altLang="x-none" sz="2400" b="1" dirty="0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in </a:t>
              </a:r>
              <a:r>
                <a:rPr lang="en-US" altLang="x-none" sz="2400" b="1" i="1" dirty="0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A</a:t>
              </a:r>
              <a:r>
                <a:rPr lang="en-US" altLang="x-none" sz="2400" b="1" dirty="0">
                  <a:latin typeface="Times New Roman" panose="02020603050405020304" pitchFamily="18" charset="0"/>
                  <a:ea typeface="隶书" panose="02010509060101010101" pitchFamily="49" charset="-122"/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6208329" y="2267576"/>
              <a:ext cx="1623885" cy="666658"/>
              <a:chOff x="7088622" y="3178531"/>
              <a:chExt cx="1968356" cy="973585"/>
            </a:xfrm>
          </p:grpSpPr>
          <p:sp>
            <p:nvSpPr>
              <p:cNvPr id="52" name="文本框 65553"/>
              <p:cNvSpPr txBox="1"/>
              <p:nvPr/>
            </p:nvSpPr>
            <p:spPr>
              <a:xfrm>
                <a:off x="7112689" y="3178531"/>
                <a:ext cx="1944289" cy="5393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∠</a:t>
                </a:r>
                <a:r>
                  <a:rPr lang="en-US" altLang="x-none" b="1" i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的</a:t>
                </a:r>
                <a:r>
                  <a:rPr lang="zh-CN" altLang="en-US" b="1" dirty="0">
                    <a:latin typeface="Arial" panose="020B0604020202020204" pitchFamily="34" charset="0"/>
                    <a:ea typeface="宋体" panose="02010600030101010101" pitchFamily="2" charset="-122"/>
                  </a:rPr>
                  <a:t>对边</a:t>
                </a:r>
              </a:p>
            </p:txBody>
          </p:sp>
          <p:sp>
            <p:nvSpPr>
              <p:cNvPr id="53" name="直接连接符 52"/>
              <p:cNvSpPr/>
              <p:nvPr/>
            </p:nvSpPr>
            <p:spPr>
              <a:xfrm>
                <a:off x="7199972" y="3677997"/>
                <a:ext cx="1309243" cy="117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54" name="文本框 65555"/>
              <p:cNvSpPr txBox="1"/>
              <p:nvPr/>
            </p:nvSpPr>
            <p:spPr>
              <a:xfrm>
                <a:off x="7088622" y="3612745"/>
                <a:ext cx="1944290" cy="5393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 b="1">
                    <a:latin typeface="宋体" panose="02010600030101010101" pitchFamily="2" charset="-122"/>
                    <a:ea typeface="宋体" panose="02010600030101010101" pitchFamily="2" charset="-122"/>
                  </a:rPr>
                  <a:t>   斜</a:t>
                </a:r>
                <a:r>
                  <a:rPr lang="zh-CN" altLang="en-US" b="1">
                    <a:latin typeface="Arial" panose="020B0604020202020204" pitchFamily="34" charset="0"/>
                    <a:ea typeface="宋体" panose="02010600030101010101" pitchFamily="2" charset="-122"/>
                  </a:rPr>
                  <a:t>边</a:t>
                </a:r>
              </a:p>
            </p:txBody>
          </p:sp>
        </p:grpSp>
      </p:grpSp>
      <p:sp>
        <p:nvSpPr>
          <p:cNvPr id="55" name="AutoShape 2"/>
          <p:cNvSpPr/>
          <p:nvPr/>
        </p:nvSpPr>
        <p:spPr>
          <a:xfrm flipH="1">
            <a:off x="509907" y="1268759"/>
            <a:ext cx="2746040" cy="441325"/>
          </a:xfrm>
          <a:prstGeom prst="roundRect">
            <a:avLst>
              <a:gd name="adj" fmla="val 47681"/>
            </a:avLst>
          </a:prstGeom>
          <a:solidFill>
            <a:srgbClr val="008000"/>
          </a:solidFill>
          <a:ln w="9525">
            <a:noFill/>
          </a:ln>
        </p:spPr>
        <p:txBody>
          <a:bodyPr wrap="none" anchor="ctr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正弦、余弦的定义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583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图片 59393" descr="qz_1rejo[1]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390650" y="2910608"/>
            <a:ext cx="1978819" cy="12299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396" name="矩形 59395"/>
          <p:cNvSpPr>
            <a:spLocks noGrp="1"/>
          </p:cNvSpPr>
          <p:nvPr/>
        </p:nvSpPr>
        <p:spPr>
          <a:xfrm>
            <a:off x="886826" y="4869160"/>
            <a:ext cx="7059116" cy="857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结论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梯子的倾斜程度与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sin </a:t>
            </a:r>
            <a:r>
              <a:rPr lang="en-US" altLang="x-none" sz="2800" i="1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x-none" sz="2800" dirty="0" err="1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cos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x-none" sz="2800" i="1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有关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lvl="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en-US" altLang="zh-CN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x-none" sz="2800" i="1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越大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梯子越陡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;</a:t>
            </a:r>
            <a:r>
              <a:rPr lang="en-US" altLang="x-none" sz="2800" dirty="0" err="1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cos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x-none" sz="2800" i="1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越小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梯子越陡</a:t>
            </a:r>
            <a:r>
              <a:rPr lang="en-US" altLang="x-none" sz="28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9397" name="云形标注 59396"/>
          <p:cNvSpPr/>
          <p:nvPr/>
        </p:nvSpPr>
        <p:spPr>
          <a:xfrm>
            <a:off x="1547664" y="1412776"/>
            <a:ext cx="4101313" cy="1284997"/>
          </a:xfrm>
          <a:prstGeom prst="cloudCallout">
            <a:avLst>
              <a:gd name="adj1" fmla="val -46949"/>
              <a:gd name="adj2" fmla="val 64167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 eaLnBrk="1" hangingPunct="1">
              <a:buClr>
                <a:schemeClr val="tx2"/>
              </a:buClr>
            </a:pPr>
            <a:r>
              <a:rPr lang="zh-CN" altLang="en-US" sz="24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如图</a:t>
            </a:r>
            <a:r>
              <a:rPr lang="en-US" altLang="x-none" sz="24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梯子的倾斜程度与</a:t>
            </a:r>
            <a:r>
              <a:rPr lang="en-US" altLang="x-none" sz="24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sin </a:t>
            </a:r>
            <a:r>
              <a:rPr lang="en-US" altLang="x-none" sz="2400" i="1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x-none" sz="2400" dirty="0" err="1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cos</a:t>
            </a:r>
            <a:r>
              <a:rPr lang="en-US" altLang="x-none" sz="24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x-none" sz="2400" i="1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有关吗</a:t>
            </a:r>
            <a:r>
              <a:rPr lang="en-US" altLang="x-none" sz="2400" dirty="0">
                <a:solidFill>
                  <a:srgbClr val="0033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9399" name="WordArt 3"/>
          <p:cNvSpPr/>
          <p:nvPr/>
        </p:nvSpPr>
        <p:spPr>
          <a:xfrm>
            <a:off x="863044" y="1052736"/>
            <a:ext cx="1044660" cy="4768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lstStyle/>
          <a:p>
            <a:pPr algn="ctr" eaLnBrk="0" hangingPunct="0"/>
            <a:r>
              <a:rPr lang="zh-CN" altLang="en-US" sz="3000" b="1" i="1" dirty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</a:gradFill>
                <a:effectLst>
                  <a:outerShdw dist="35921" dir="2699999" sy="50000" kx="2115830" algn="bl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探究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788024" y="2067694"/>
            <a:ext cx="2965847" cy="2244794"/>
            <a:chOff x="4788024" y="2067694"/>
            <a:chExt cx="2965847" cy="224479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4788024" y="2067694"/>
              <a:ext cx="2965847" cy="216024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" name="矩形 7"/>
            <p:cNvSpPr/>
            <p:nvPr/>
          </p:nvSpPr>
          <p:spPr>
            <a:xfrm>
              <a:off x="5318309" y="3930610"/>
              <a:ext cx="330668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A </a:t>
              </a:r>
              <a:endParaRPr lang="zh-CN" altLang="en-US" sz="2400"/>
            </a:p>
          </p:txBody>
        </p:sp>
        <p:sp>
          <p:nvSpPr>
            <p:cNvPr id="9" name="矩形 8"/>
            <p:cNvSpPr/>
            <p:nvPr/>
          </p:nvSpPr>
          <p:spPr>
            <a:xfrm>
              <a:off x="6470437" y="3939902"/>
              <a:ext cx="436017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C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 </a:t>
              </a:r>
              <a:endParaRPr lang="zh-CN" altLang="en-US" sz="2400"/>
            </a:p>
          </p:txBody>
        </p:sp>
        <p:sp>
          <p:nvSpPr>
            <p:cNvPr id="10" name="矩形 9"/>
            <p:cNvSpPr/>
            <p:nvPr/>
          </p:nvSpPr>
          <p:spPr>
            <a:xfrm>
              <a:off x="7046501" y="3943156"/>
              <a:ext cx="538609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C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   </a:t>
              </a:r>
              <a:endParaRPr lang="zh-CN" altLang="en-US" sz="24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6687428" y="3003798"/>
              <a:ext cx="359073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 </a:t>
              </a:r>
              <a:endParaRPr lang="zh-CN" altLang="en-US" sz="2400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62525" y="2571750"/>
              <a:ext cx="359073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400" b="1" baseline="-25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 </a:t>
              </a:r>
              <a:endParaRPr lang="zh-CN" altLang="en-US" sz="24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矩形 60418"/>
          <p:cNvSpPr>
            <a:spLocks noGrp="1"/>
          </p:cNvSpPr>
          <p:nvPr/>
        </p:nvSpPr>
        <p:spPr>
          <a:xfrm>
            <a:off x="1242393" y="1350144"/>
            <a:ext cx="6930007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>
              <a:buClr>
                <a:schemeClr val="tx2"/>
              </a:buClr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x-none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如图，在</a:t>
            </a:r>
            <a:r>
              <a:rPr lang="en-US" altLang="x-none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Rt△</a:t>
            </a:r>
            <a:r>
              <a:rPr lang="en-US" altLang="x-none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x-none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x-none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x-none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=90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x-none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x-none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=200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x-none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altLang="x-none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x-none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=0.6.</a:t>
            </a:r>
          </a:p>
          <a:p>
            <a:pPr lvl="0" eaLnBrk="1" hangingPunct="1">
              <a:buClr>
                <a:schemeClr val="tx2"/>
              </a:buClr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x-none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x-none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0420" name="文本框 60419"/>
          <p:cNvSpPr txBox="1"/>
          <p:nvPr/>
        </p:nvSpPr>
        <p:spPr>
          <a:xfrm>
            <a:off x="2605659" y="4089628"/>
            <a:ext cx="4800600" cy="12115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老师期望</a:t>
            </a:r>
            <a:r>
              <a:rPr lang="en-US" altLang="x-none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请你求出</a:t>
            </a:r>
            <a:r>
              <a:rPr lang="en-US" altLang="x-none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 </a:t>
            </a:r>
            <a:r>
              <a:rPr lang="en-US" altLang="x-none" sz="21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tan </a:t>
            </a:r>
            <a:r>
              <a:rPr lang="en-US" altLang="x-none" sz="21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sin </a:t>
            </a:r>
            <a:r>
              <a:rPr lang="en-US" altLang="x-none" sz="21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x-none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cos </a:t>
            </a:r>
            <a:r>
              <a:rPr lang="en-US" altLang="x-none" sz="21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x-none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tan </a:t>
            </a:r>
            <a:r>
              <a:rPr lang="en-US" altLang="x-none" sz="2100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</a:t>
            </a:r>
            <a:r>
              <a:rPr lang="en-US" altLang="x-none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你敢应战吗</a:t>
            </a:r>
            <a:r>
              <a:rPr lang="en-US" altLang="x-none" sz="2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60421" name="组合 60420"/>
          <p:cNvGrpSpPr/>
          <p:nvPr/>
        </p:nvGrpSpPr>
        <p:grpSpPr>
          <a:xfrm>
            <a:off x="5429821" y="1815679"/>
            <a:ext cx="2228850" cy="2252663"/>
            <a:chOff x="0" y="0"/>
            <a:chExt cx="1872" cy="1892"/>
          </a:xfrm>
        </p:grpSpPr>
        <p:sp>
          <p:nvSpPr>
            <p:cNvPr id="60422" name="直角三角形 60421"/>
            <p:cNvSpPr/>
            <p:nvPr/>
          </p:nvSpPr>
          <p:spPr>
            <a:xfrm flipH="1">
              <a:off x="192" y="288"/>
              <a:ext cx="1488" cy="1344"/>
            </a:xfrm>
            <a:prstGeom prst="rtTriangl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0423" name="文本框 60422"/>
            <p:cNvSpPr txBox="1"/>
            <p:nvPr/>
          </p:nvSpPr>
          <p:spPr>
            <a:xfrm>
              <a:off x="672" y="624"/>
              <a:ext cx="528" cy="30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200</a:t>
              </a:r>
            </a:p>
          </p:txBody>
        </p:sp>
        <p:sp>
          <p:nvSpPr>
            <p:cNvPr id="60424" name="文本框 60423"/>
            <p:cNvSpPr txBox="1"/>
            <p:nvPr/>
          </p:nvSpPr>
          <p:spPr>
            <a:xfrm>
              <a:off x="0" y="1536"/>
              <a:ext cx="288" cy="30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0425" name="文本框 60424"/>
            <p:cNvSpPr txBox="1"/>
            <p:nvPr/>
          </p:nvSpPr>
          <p:spPr>
            <a:xfrm>
              <a:off x="1584" y="0"/>
              <a:ext cx="288" cy="30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lvl="0">
                <a:spcBef>
                  <a:spcPct val="50000"/>
                </a:spcBef>
                <a:buNone/>
                <a:defRPr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x-none"/>
                <a:t>C</a:t>
              </a:r>
            </a:p>
          </p:txBody>
        </p:sp>
        <p:sp>
          <p:nvSpPr>
            <p:cNvPr id="60426" name="文本框 60425"/>
            <p:cNvSpPr txBox="1"/>
            <p:nvPr/>
          </p:nvSpPr>
          <p:spPr>
            <a:xfrm>
              <a:off x="1584" y="1584"/>
              <a:ext cx="288" cy="30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0427" name="文本框 60426"/>
            <p:cNvSpPr txBox="1"/>
            <p:nvPr/>
          </p:nvSpPr>
          <p:spPr>
            <a:xfrm>
              <a:off x="1406" y="1395"/>
              <a:ext cx="466" cy="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zh-CN" altLang="en-US">
                  <a:latin typeface="Tahoma" panose="020B0604030504040204" pitchFamily="34" charset="0"/>
                  <a:ea typeface="宋体" panose="02010600030101010101" pitchFamily="2" charset="-122"/>
                </a:rPr>
                <a:t>┌</a:t>
              </a:r>
            </a:p>
          </p:txBody>
        </p:sp>
      </p:grpSp>
      <p:grpSp>
        <p:nvGrpSpPr>
          <p:cNvPr id="60428" name="组合 60427"/>
          <p:cNvGrpSpPr/>
          <p:nvPr/>
        </p:nvGrpSpPr>
        <p:grpSpPr>
          <a:xfrm>
            <a:off x="827584" y="4066059"/>
            <a:ext cx="1253728" cy="1667197"/>
            <a:chOff x="0" y="-29"/>
            <a:chExt cx="1337" cy="1745"/>
          </a:xfrm>
        </p:grpSpPr>
        <p:pic>
          <p:nvPicPr>
            <p:cNvPr id="60429" name="图片 60428" descr="ry03tzf4[1]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0" y="0"/>
              <a:ext cx="1337" cy="171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0430" name="文本框 60429"/>
            <p:cNvSpPr txBox="1"/>
            <p:nvPr/>
          </p:nvSpPr>
          <p:spPr>
            <a:xfrm>
              <a:off x="567" y="8"/>
              <a:ext cx="432" cy="6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 sz="36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?</a:t>
              </a:r>
            </a:p>
          </p:txBody>
        </p:sp>
        <p:sp>
          <p:nvSpPr>
            <p:cNvPr id="60431" name="文本框 60430"/>
            <p:cNvSpPr txBox="1"/>
            <p:nvPr/>
          </p:nvSpPr>
          <p:spPr>
            <a:xfrm>
              <a:off x="118" y="-29"/>
              <a:ext cx="852" cy="6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zh-CN" altLang="en-US">
                  <a:latin typeface="隶书" panose="02010509060101010101" pitchFamily="49" charset="-122"/>
                  <a:ea typeface="隶书" panose="02010509060101010101" pitchFamily="49" charset="-122"/>
                </a:rPr>
                <a:t>怎样解答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433" name="文本框 60431"/>
              <p:cNvSpPr txBox="1"/>
              <p:nvPr/>
            </p:nvSpPr>
            <p:spPr>
              <a:xfrm>
                <a:off x="1298352" y="2195488"/>
                <a:ext cx="4157663" cy="191507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 eaLnBrk="1" hangingPunct="1">
                  <a:buClr>
                    <a:schemeClr val="tx2"/>
                  </a:buClr>
                </a:pPr>
                <a:r>
                  <a:rPr lang="zh-CN" altLang="en-US" sz="2100" b="1" dirty="0">
                    <a:solidFill>
                      <a:srgbClr val="0033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</a:t>
                </a:r>
                <a:r>
                  <a:rPr lang="en-US" altLang="x-none" sz="2100" b="1" dirty="0">
                    <a:solidFill>
                      <a:srgbClr val="0033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CN" altLang="en-US" sz="2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</a:t>
                </a:r>
                <a:r>
                  <a:rPr lang="en-US" altLang="x-none" sz="21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Rt△</a:t>
                </a:r>
                <a:r>
                  <a:rPr lang="en-US" altLang="x-none" sz="21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zh-CN" altLang="en-US" sz="2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中</a:t>
                </a:r>
                <a:r>
                  <a:rPr lang="en-US" altLang="x-none" sz="2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∵</a:t>
                </a:r>
                <a:r>
                  <a:rPr lang="en-US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sin </a:t>
                </a:r>
                <a:r>
                  <a:rPr lang="en-US" altLang="zh-CN" sz="2100" b="1" i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＝</a:t>
                </a:r>
                <a:r>
                  <a:rPr lang="zh-CN" altLang="en-US" sz="2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100" i="1">
                            <a:latin typeface="Cambria Math" panose="02040503050406030204"/>
                          </a:rPr>
                          <m:t>𝐵𝐶</m:t>
                        </m:r>
                      </m:num>
                      <m:den>
                        <m:r>
                          <a:rPr lang="zh-CN" altLang="en-US" sz="2100" i="1">
                            <a:latin typeface="Cambria Math" panose="02040503050406030204"/>
                          </a:rPr>
                          <m:t>𝐴𝐶</m:t>
                        </m:r>
                      </m:den>
                    </m:f>
                  </m:oMath>
                </a14:m>
                <a:r>
                  <a:rPr lang="zh-CN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100" i="1">
                            <a:latin typeface="Cambria Math" panose="02040503050406030204"/>
                          </a:rPr>
                          <m:t>𝐵𝐶</m:t>
                        </m:r>
                      </m:num>
                      <m:den>
                        <m:r>
                          <a:rPr lang="zh-CN" altLang="en-US" sz="2100" i="1">
                            <a:latin typeface="Cambria Math" panose="02040503050406030204"/>
                          </a:rPr>
                          <m:t>𝐴𝐶</m:t>
                        </m:r>
                      </m:den>
                    </m:f>
                  </m:oMath>
                </a14:m>
                <a:r>
                  <a:rPr lang="en-US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= 0.6</a:t>
                </a:r>
                <a:r>
                  <a:rPr lang="zh-CN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endParaRPr lang="en-US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∴</a:t>
                </a:r>
                <a:r>
                  <a:rPr lang="en-US" altLang="zh-CN" sz="2100" b="1" i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BC</a:t>
                </a:r>
                <a:r>
                  <a:rPr lang="zh-CN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2100" b="1" i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AC</a:t>
                </a:r>
                <a:r>
                  <a:rPr lang="en-US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×0.6</a:t>
                </a:r>
                <a:r>
                  <a:rPr lang="zh-CN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2100" b="1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200×0.6=120.</a:t>
                </a:r>
                <a:endParaRPr lang="zh-CN" altLang="zh-CN" sz="210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lvl="0" eaLnBrk="1" hangingPunct="1">
                  <a:buClr>
                    <a:schemeClr val="tx2"/>
                  </a:buClr>
                </a:pPr>
                <a:r>
                  <a:rPr lang="en-US" altLang="x-none" sz="2100" dirty="0">
                    <a:latin typeface="Times New Roman" panose="02020603050405020304" pitchFamily="18" charset="0"/>
                    <a:ea typeface="隶书" panose="02010509060101010101" pitchFamily="49" charset="-122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0433" name="文本框 604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352" y="2195488"/>
                <a:ext cx="4157663" cy="1915076"/>
              </a:xfrm>
              <a:prstGeom prst="rect">
                <a:avLst/>
              </a:prstGeom>
              <a:blipFill rotWithShape="1">
                <a:blip r:embed="rId5"/>
                <a:stretch>
                  <a:fillRect l="-10" t="-15" r="2" b="11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347864" y="54868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例题探究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  <p:bldP spid="604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矩形 62466"/>
          <p:cNvSpPr>
            <a:spLocks noGrp="1"/>
          </p:cNvSpPr>
          <p:nvPr/>
        </p:nvSpPr>
        <p:spPr>
          <a:xfrm>
            <a:off x="1411764" y="2256283"/>
            <a:ext cx="5543550" cy="4000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>
              <a:buClr>
                <a:schemeClr val="tx2"/>
              </a:buClr>
              <a:buFont typeface="Wingdings" panose="05000000000000000000" pitchFamily="2" charset="2"/>
              <a:buChar char="w"/>
            </a:pPr>
            <a:endParaRPr lang="en-US" altLang="x-none" sz="2100">
              <a:solidFill>
                <a:srgbClr val="0033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62468" name="组合 62467"/>
          <p:cNvGrpSpPr/>
          <p:nvPr/>
        </p:nvGrpSpPr>
        <p:grpSpPr>
          <a:xfrm>
            <a:off x="5220207" y="2571482"/>
            <a:ext cx="2416462" cy="1175723"/>
            <a:chOff x="-42" y="0"/>
            <a:chExt cx="2154" cy="1115"/>
          </a:xfrm>
        </p:grpSpPr>
        <p:sp>
          <p:nvSpPr>
            <p:cNvPr id="62469" name="直角三角形 62468"/>
            <p:cNvSpPr/>
            <p:nvPr/>
          </p:nvSpPr>
          <p:spPr>
            <a:xfrm rot="-16200000" flipH="1">
              <a:off x="757" y="-378"/>
              <a:ext cx="614" cy="1755"/>
            </a:xfrm>
            <a:prstGeom prst="rtTriangl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62470" name="文本框 62469"/>
            <p:cNvSpPr txBox="1"/>
            <p:nvPr/>
          </p:nvSpPr>
          <p:spPr>
            <a:xfrm>
              <a:off x="672" y="768"/>
              <a:ext cx="336" cy="3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endParaRPr lang="en-US" altLang="x-none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2471" name="文本框 62470"/>
            <p:cNvSpPr txBox="1"/>
            <p:nvPr/>
          </p:nvSpPr>
          <p:spPr>
            <a:xfrm>
              <a:off x="86" y="561"/>
              <a:ext cx="384" cy="32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zh-CN" altLang="en-US" sz="1600">
                  <a:latin typeface="宋体" panose="02010600030101010101" pitchFamily="2" charset="-122"/>
                  <a:ea typeface="宋体" panose="02010600030101010101" pitchFamily="2" charset="-122"/>
                </a:rPr>
                <a:t>┐</a:t>
              </a:r>
            </a:p>
          </p:txBody>
        </p:sp>
        <p:sp>
          <p:nvSpPr>
            <p:cNvPr id="62472" name="文本框 62471"/>
            <p:cNvSpPr txBox="1"/>
            <p:nvPr/>
          </p:nvSpPr>
          <p:spPr>
            <a:xfrm>
              <a:off x="1824" y="739"/>
              <a:ext cx="288" cy="3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2473" name="文本框 62472"/>
            <p:cNvSpPr txBox="1"/>
            <p:nvPr/>
          </p:nvSpPr>
          <p:spPr>
            <a:xfrm>
              <a:off x="-42" y="0"/>
              <a:ext cx="288" cy="3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2474" name="文本框 62473"/>
            <p:cNvSpPr txBox="1"/>
            <p:nvPr/>
          </p:nvSpPr>
          <p:spPr>
            <a:xfrm>
              <a:off x="-9" y="768"/>
              <a:ext cx="288" cy="3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spcBef>
                  <a:spcPct val="50000"/>
                </a:spcBef>
                <a:buNone/>
              </a:pPr>
              <a:r>
                <a:rPr lang="en-US" altLang="x-none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62475" name="组合 62474"/>
          <p:cNvGrpSpPr/>
          <p:nvPr/>
        </p:nvGrpSpPr>
        <p:grpSpPr>
          <a:xfrm>
            <a:off x="1463278" y="1474916"/>
            <a:ext cx="6493669" cy="1144191"/>
            <a:chOff x="0" y="-46"/>
            <a:chExt cx="5454" cy="961"/>
          </a:xfrm>
        </p:grpSpPr>
        <p:graphicFrame>
          <p:nvGraphicFramePr>
            <p:cNvPr id="62476" name="对象 62475"/>
            <p:cNvGraphicFramePr>
              <a:graphicFrameLocks noChangeAspect="1"/>
            </p:cNvGraphicFramePr>
            <p:nvPr/>
          </p:nvGraphicFramePr>
          <p:xfrm>
            <a:off x="4315" y="-46"/>
            <a:ext cx="1018" cy="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r:id="rId5" imgW="725170" imgH="394335" progId="Equation.3">
                    <p:embed/>
                  </p:oleObj>
                </mc:Choice>
                <mc:Fallback>
                  <p:oleObj r:id="rId5" imgW="725170" imgH="39433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15" y="-46"/>
                          <a:ext cx="1018" cy="5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77" name="文本框 62476"/>
            <p:cNvSpPr txBox="1"/>
            <p:nvPr/>
          </p:nvSpPr>
          <p:spPr>
            <a:xfrm>
              <a:off x="0" y="23"/>
              <a:ext cx="5454" cy="8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Clr>
                  <a:schemeClr val="tx2"/>
                </a:buClr>
              </a:pPr>
              <a:r>
                <a:rPr lang="zh-CN" altLang="en-US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 </a:t>
              </a:r>
              <a:r>
                <a:rPr lang="zh-CN" altLang="en-US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如图，在</a:t>
              </a:r>
              <a:r>
                <a:rPr lang="en-US" altLang="x-none" sz="2100" b="1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Rt△</a:t>
              </a:r>
              <a:r>
                <a:rPr lang="en-US" altLang="x-none" sz="2100" b="1" i="1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中</a:t>
              </a:r>
              <a:r>
                <a:rPr lang="en-US" altLang="x-none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,∠</a:t>
              </a:r>
              <a:r>
                <a:rPr lang="en-US" altLang="x-none" sz="21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  <a:r>
                <a:rPr lang="en-US" altLang="x-none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=90</a:t>
              </a:r>
              <a:r>
                <a:rPr lang="en-US" altLang="zh-CN" sz="2100" b="1" baseline="300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°</a:t>
              </a:r>
              <a:r>
                <a:rPr lang="en-US" altLang="x-none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, </a:t>
              </a:r>
              <a:r>
                <a:rPr lang="en-US" altLang="x-none" sz="21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AC</a:t>
              </a:r>
              <a:r>
                <a:rPr lang="en-US" altLang="x-none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=10,</a:t>
              </a:r>
            </a:p>
            <a:p>
              <a:pPr>
                <a:buClr>
                  <a:schemeClr val="tx2"/>
                </a:buClr>
              </a:pPr>
              <a:r>
                <a:rPr lang="zh-CN" altLang="en-US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求</a:t>
              </a:r>
              <a:r>
                <a:rPr lang="en-US" altLang="x-none" sz="21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AB</a:t>
              </a:r>
              <a:r>
                <a:rPr lang="en-US" altLang="x-none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, sin </a:t>
              </a:r>
              <a:r>
                <a:rPr lang="en-US" altLang="x-none" sz="2100" b="1" i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  <a:r>
                <a:rPr lang="en-US" altLang="x-none" sz="2100" b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</a:p>
            <a:p>
              <a:pPr lvl="0" eaLnBrk="1" hangingPunct="1">
                <a:buClr>
                  <a:schemeClr val="tx2"/>
                </a:buClr>
              </a:pPr>
              <a:endParaRPr lang="en-US" altLang="x-none" sz="210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62479" name="对象 62478"/>
          <p:cNvGraphicFramePr>
            <a:graphicFrameLocks noChangeAspect="1"/>
          </p:cNvGraphicFramePr>
          <p:nvPr/>
        </p:nvGraphicFramePr>
        <p:xfrm>
          <a:off x="2153841" y="3269188"/>
          <a:ext cx="2169319" cy="65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7" imgW="1297940" imgH="394335" progId="Equation.3">
                  <p:embed/>
                </p:oleObj>
              </mc:Choice>
              <mc:Fallback>
                <p:oleObj r:id="rId7" imgW="1297940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53841" y="3269188"/>
                        <a:ext cx="2169319" cy="6584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0" name="对象 62479"/>
          <p:cNvGraphicFramePr>
            <a:graphicFrameLocks noChangeAspect="1"/>
          </p:cNvGraphicFramePr>
          <p:nvPr/>
        </p:nvGraphicFramePr>
        <p:xfrm>
          <a:off x="2178844" y="3937128"/>
          <a:ext cx="2636044" cy="97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9" imgW="1574165" imgH="584200" progId="Equation.3">
                  <p:embed/>
                </p:oleObj>
              </mc:Choice>
              <mc:Fallback>
                <p:oleObj r:id="rId9" imgW="1574165" imgH="584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78844" y="3937128"/>
                        <a:ext cx="2636044" cy="97869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1" name="文本框 62480"/>
          <p:cNvSpPr txBox="1"/>
          <p:nvPr/>
        </p:nvSpPr>
        <p:spPr>
          <a:xfrm>
            <a:off x="1550195" y="4869884"/>
            <a:ext cx="5470078" cy="12234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老师期望</a:t>
            </a:r>
            <a:r>
              <a:rPr lang="en-US" altLang="x-none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lvl="0" eaLnBrk="1" hangingPunct="1">
              <a:spcBef>
                <a:spcPct val="50000"/>
              </a:spcBef>
              <a:buNone/>
            </a:pPr>
            <a:r>
              <a:rPr lang="zh-CN" altLang="en-US" sz="2100" b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注意到这里</a:t>
            </a:r>
            <a:r>
              <a:rPr lang="en-US" altLang="x-none" sz="2100" b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cos </a:t>
            </a:r>
            <a:r>
              <a:rPr lang="en-US" altLang="x-none" sz="2100" b="1" i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x-none" sz="2100" b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=sin </a:t>
            </a:r>
            <a:r>
              <a:rPr lang="en-US" altLang="x-none" sz="2100" b="1" i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x-none" sz="2100" b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100" b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其中有没有什么内在的关系</a:t>
            </a:r>
            <a:r>
              <a:rPr lang="en-US" altLang="x-none" sz="2100" b="1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63688" y="2592913"/>
            <a:ext cx="3062288" cy="658415"/>
            <a:chOff x="1763688" y="2592913"/>
            <a:chExt cx="3062288" cy="658415"/>
          </a:xfrm>
        </p:grpSpPr>
        <p:graphicFrame>
          <p:nvGraphicFramePr>
            <p:cNvPr id="62478" name="对象 62477"/>
            <p:cNvGraphicFramePr>
              <a:graphicFrameLocks noChangeAspect="1"/>
            </p:cNvGraphicFramePr>
            <p:nvPr/>
          </p:nvGraphicFramePr>
          <p:xfrm>
            <a:off x="1763688" y="2592913"/>
            <a:ext cx="3062288" cy="658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r:id="rId11" imgW="1828165" imgH="393700" progId="Equation.3">
                    <p:embed/>
                  </p:oleObj>
                </mc:Choice>
                <mc:Fallback>
                  <p:oleObj r:id="rId11" imgW="1828165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63688" y="2592913"/>
                          <a:ext cx="3062288" cy="65841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2108920" y="2780928"/>
              <a:ext cx="230832" cy="3231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lIns="0" tIns="0" rIns="0" rtlCol="0">
              <a:spAutoFit/>
            </a:bodyPr>
            <a:lstStyle/>
            <a:p>
              <a:r>
                <a:rPr lang="zh-CN" altLang="en-US"/>
                <a:t>∵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8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1914</Words>
  <Application>Microsoft Office PowerPoint</Application>
  <PresentationFormat>全屏显示(4:3)</PresentationFormat>
  <Paragraphs>317</Paragraphs>
  <Slides>38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38</vt:i4>
      </vt:variant>
    </vt:vector>
  </HeadingPairs>
  <TitlesOfParts>
    <vt:vector size="58" baseType="lpstr">
      <vt:lpstr>Adobe 黑体 Std R</vt:lpstr>
      <vt:lpstr>BatangChe</vt:lpstr>
      <vt:lpstr>黑体</vt:lpstr>
      <vt:lpstr>华文中宋</vt:lpstr>
      <vt:lpstr>隶书</vt:lpstr>
      <vt:lpstr>宋体</vt:lpstr>
      <vt:lpstr>微软雅黑</vt:lpstr>
      <vt:lpstr>Arial</vt:lpstr>
      <vt:lpstr>Calibri</vt:lpstr>
      <vt:lpstr>Cambria Math</vt:lpstr>
      <vt:lpstr>Comic Sans MS</vt:lpstr>
      <vt:lpstr>Tahoma</vt:lpstr>
      <vt:lpstr>Times New Roman</vt:lpstr>
      <vt:lpstr>Wingdings</vt:lpstr>
      <vt:lpstr>WWW.2PPT.COM</vt:lpstr>
      <vt:lpstr>Equation.3</vt:lpstr>
      <vt:lpstr>Equation.KSEE3</vt:lpstr>
      <vt:lpstr>Equation</vt:lpstr>
      <vt:lpstr>Equation.DSMT4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2016-06-22T03:57:00Z</dcterms:created>
  <dcterms:modified xsi:type="dcterms:W3CDTF">2023-01-16T18:43:11Z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B1C6794725954472BDA007515031EEB8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