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262" r:id="rId2"/>
    <p:sldId id="264" r:id="rId3"/>
    <p:sldId id="266" r:id="rId4"/>
    <p:sldId id="276" r:id="rId5"/>
    <p:sldId id="267" r:id="rId6"/>
    <p:sldId id="268" r:id="rId7"/>
    <p:sldId id="269" r:id="rId8"/>
    <p:sldId id="270" r:id="rId9"/>
    <p:sldId id="271" r:id="rId10"/>
    <p:sldId id="272" r:id="rId11"/>
    <p:sldId id="273" r:id="rId12"/>
    <p:sldId id="274" r:id="rId13"/>
    <p:sldId id="275" r:id="rId14"/>
    <p:sldId id="280" r:id="rId15"/>
    <p:sldId id="281" r:id="rId16"/>
    <p:sldId id="282" r:id="rId17"/>
    <p:sldId id="283" r:id="rId18"/>
    <p:sldId id="284" r:id="rId19"/>
    <p:sldId id="285" r:id="rId20"/>
    <p:sldId id="288" r:id="rId21"/>
    <p:sldId id="286" r:id="rId22"/>
    <p:sldId id="289" r:id="rId23"/>
    <p:sldId id="287" r:id="rId24"/>
    <p:sldId id="290" r:id="rId25"/>
    <p:sldId id="292" r:id="rId26"/>
    <p:sldId id="291" r:id="rId27"/>
    <p:sldId id="294" r:id="rId28"/>
    <p:sldId id="295" r:id="rId29"/>
    <p:sldId id="296" r:id="rId30"/>
    <p:sldId id="297" r:id="rId31"/>
    <p:sldId id="298" r:id="rId32"/>
    <p:sldId id="303" r:id="rId33"/>
    <p:sldId id="304" r:id="rId34"/>
    <p:sldId id="277" r:id="rId35"/>
    <p:sldId id="278" r:id="rId36"/>
    <p:sldId id="279" r:id="rId37"/>
    <p:sldId id="299" r:id="rId38"/>
    <p:sldId id="265" r:id="rId39"/>
    <p:sldId id="257" r:id="rId40"/>
    <p:sldId id="258" r:id="rId41"/>
    <p:sldId id="259" r:id="rId42"/>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FF66CC"/>
    <a:srgbClr val="99CCFF"/>
    <a:srgbClr val="CCFF99"/>
    <a:srgbClr val="00FF00"/>
    <a:srgbClr val="FFFF99"/>
    <a:srgbClr val="FF0000"/>
    <a:srgbClr val="CCFFCC"/>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 d="1"/>
        <a:sy n="1" d="1"/>
      </p:scale>
      <p:origin x="0" y="0"/>
    </p:cViewPr>
  </p:notesTextViewPr>
  <p:sorterViewPr>
    <p:cViewPr>
      <p:scale>
        <a:sx n="68" d="100"/>
        <a:sy n="68" d="100"/>
      </p:scale>
      <p:origin x="0" y="0"/>
    </p:cViewPr>
  </p:sorter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endParaRPr lang="zh-CN" altLang="zh-CN"/>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zh-CN" altLang="zh-CN"/>
          </a:p>
        </p:txBody>
      </p:sp>
      <p:sp>
        <p:nvSpPr>
          <p:cNvPr id="2052"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zh-CN" altLang="zh-CN"/>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F5674394-ABEE-452E-8F93-F037792912CB}" type="slidenum">
              <a:rPr lang="zh-CN" altLang="zh-CN"/>
              <a:t>‹#›</a:t>
            </a:fld>
            <a:endParaRPr lang="zh-CN"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674394-ABEE-452E-8F93-F037792912CB}" type="slidenum">
              <a:rPr lang="zh-CN" altLang="zh-CN" smtClean="0"/>
              <a:t>6</a:t>
            </a:fld>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39725"/>
            <a:ext cx="2057400" cy="57864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39725"/>
            <a:ext cx="6019800" cy="57864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矩形 1"/>
          <p:cNvSpPr>
            <a:spLocks noChangeArrowheads="1"/>
          </p:cNvSpPr>
          <p:nvPr userDrawn="1"/>
        </p:nvSpPr>
        <p:spPr bwMode="auto">
          <a:xfrm>
            <a:off x="0" y="0"/>
            <a:ext cx="91535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Franklin Gothic Medium" panose="020B0603020102020204" pitchFamily="34" charset="0"/>
              <a:ea typeface="微软雅黑" panose="020B0503020204020204" pitchFamily="34" charset="-122"/>
            </a:endParaRPr>
          </a:p>
        </p:txBody>
      </p:sp>
      <p:sp>
        <p:nvSpPr>
          <p:cNvPr id="1027" name="矩形 7"/>
          <p:cNvSpPr>
            <a:spLocks noChangeArrowheads="1"/>
          </p:cNvSpPr>
          <p:nvPr/>
        </p:nvSpPr>
        <p:spPr bwMode="auto">
          <a:xfrm>
            <a:off x="0" y="0"/>
            <a:ext cx="6300788" cy="3429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Franklin Gothic Medium" panose="020B0603020102020204" pitchFamily="34" charset="0"/>
              <a:ea typeface="微软雅黑" panose="020B0503020204020204" pitchFamily="34" charset="-122"/>
            </a:endParaRPr>
          </a:p>
        </p:txBody>
      </p:sp>
      <p:sp>
        <p:nvSpPr>
          <p:cNvPr id="1028" name="标题占位符 1"/>
          <p:cNvSpPr>
            <a:spLocks noGrp="1" noChangeArrowheads="1"/>
          </p:cNvSpPr>
          <p:nvPr>
            <p:ph type="title"/>
          </p:nvPr>
        </p:nvSpPr>
        <p:spPr bwMode="auto">
          <a:xfrm>
            <a:off x="1825625" y="339725"/>
            <a:ext cx="67786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p>
        </p:txBody>
      </p:sp>
      <p:sp>
        <p:nvSpPr>
          <p:cNvPr id="1029" name="矩形 6"/>
          <p:cNvSpPr>
            <a:spLocks noChangeArrowheads="1"/>
          </p:cNvSpPr>
          <p:nvPr/>
        </p:nvSpPr>
        <p:spPr bwMode="auto">
          <a:xfrm>
            <a:off x="2124075" y="0"/>
            <a:ext cx="7019925" cy="34766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Franklin Gothic Medium" panose="020B0603020102020204" pitchFamily="34" charset="0"/>
              <a:ea typeface="微软雅黑" panose="020B0503020204020204" pitchFamily="34" charset="-122"/>
            </a:endParaRPr>
          </a:p>
        </p:txBody>
      </p:sp>
      <p:sp>
        <p:nvSpPr>
          <p:cNvPr id="1030" name="矩形 6"/>
          <p:cNvSpPr>
            <a:spLocks noChangeArrowheads="1"/>
          </p:cNvSpPr>
          <p:nvPr userDrawn="1"/>
        </p:nvSpPr>
        <p:spPr bwMode="auto">
          <a:xfrm>
            <a:off x="0" y="6742113"/>
            <a:ext cx="7380288" cy="11588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Franklin Gothic Medium" panose="020B0603020102020204" pitchFamily="34" charset="0"/>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l" rtl="0" fontAlgn="base">
        <a:spcBef>
          <a:spcPct val="0"/>
        </a:spcBef>
        <a:spcAft>
          <a:spcPct val="0"/>
        </a:spcAft>
        <a:defRPr sz="2800" b="1">
          <a:solidFill>
            <a:srgbClr val="716F70"/>
          </a:solidFill>
          <a:latin typeface="+mj-lt"/>
          <a:ea typeface="+mj-ea"/>
          <a:cs typeface="+mj-cs"/>
        </a:defRPr>
      </a:lvl1pPr>
      <a:lvl2pPr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2pPr>
      <a:lvl3pPr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3pPr>
      <a:lvl4pPr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4pPr>
      <a:lvl5pPr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5pPr>
      <a:lvl6pPr marL="457200"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6pPr>
      <a:lvl7pPr marL="914400"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7pPr>
      <a:lvl8pPr marL="1371600"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8pPr>
      <a:lvl9pPr marL="1828800"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2800">
          <a:solidFill>
            <a:srgbClr val="716F70"/>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400">
          <a:solidFill>
            <a:srgbClr val="716F70"/>
          </a:solidFill>
          <a:latin typeface="+mn-lt"/>
          <a:ea typeface="+mn-ea"/>
        </a:defRPr>
      </a:lvl2pPr>
      <a:lvl3pPr marL="11430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3pPr>
      <a:lvl4pPr marL="16002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4pPr>
      <a:lvl5pPr marL="20574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5pPr>
      <a:lvl6pPr marL="25146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6pPr>
      <a:lvl7pPr marL="29718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7pPr>
      <a:lvl8pPr marL="34290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8pPr>
      <a:lvl9pPr marL="38862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38142;&#25509;&#36164;&#28304;/Unit%203%20activity%209.mp3"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38142;&#25509;&#36164;&#28304;/Unit%203%20activity%2010.mp3"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baike.baidu.com/view/145060.htm" TargetMode="External"/><Relationship Id="rId2" Type="http://schemas.openxmlformats.org/officeDocument/2006/relationships/hyperlink" Target="http://baike.baidu.com/view/18523.htm"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baike.baidu.com/view/23613.htm" TargetMode="External"/><Relationship Id="rId4" Type="http://schemas.openxmlformats.org/officeDocument/2006/relationships/hyperlink" Target="http://baike.baidu.com/view/6546.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38142;&#25509;&#36164;&#28304;/Unit%203%20activity%202.mp3" TargetMode="Externa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val 2"/>
          <p:cNvSpPr>
            <a:spLocks noChangeArrowheads="1"/>
          </p:cNvSpPr>
          <p:nvPr/>
        </p:nvSpPr>
        <p:spPr bwMode="auto">
          <a:xfrm>
            <a:off x="1140309" y="1209689"/>
            <a:ext cx="1368425" cy="1152525"/>
          </a:xfrm>
          <a:prstGeom prst="ellipse">
            <a:avLst/>
          </a:prstGeom>
          <a:gradFill rotWithShape="1">
            <a:gsLst>
              <a:gs pos="0">
                <a:schemeClr val="bg1"/>
              </a:gs>
              <a:gs pos="100000">
                <a:schemeClr val="accent1"/>
              </a:gs>
            </a:gsLst>
            <a:path path="shape">
              <a:fillToRect l="50000" t="50000" r="50000" b="50000"/>
            </a:path>
          </a:gra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zh-CN"/>
          </a:p>
        </p:txBody>
      </p:sp>
      <p:sp>
        <p:nvSpPr>
          <p:cNvPr id="3075" name="Text Box 3"/>
          <p:cNvSpPr txBox="1">
            <a:spLocks noChangeArrowheads="1"/>
          </p:cNvSpPr>
          <p:nvPr/>
        </p:nvSpPr>
        <p:spPr bwMode="auto">
          <a:xfrm>
            <a:off x="1500671" y="1281127"/>
            <a:ext cx="13684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6600" b="1"/>
              <a:t>9</a:t>
            </a:r>
          </a:p>
        </p:txBody>
      </p:sp>
      <p:sp>
        <p:nvSpPr>
          <p:cNvPr id="3076" name="WordArt 4"/>
          <p:cNvSpPr>
            <a:spLocks noChangeArrowheads="1" noChangeShapeType="1" noTextEdit="1"/>
          </p:cNvSpPr>
          <p:nvPr/>
        </p:nvSpPr>
        <p:spPr bwMode="auto">
          <a:xfrm>
            <a:off x="3221559" y="1281112"/>
            <a:ext cx="4267088" cy="863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5200" b="1" dirty="0">
                <a:solidFill>
                  <a:srgbClr val="AE2A28"/>
                </a:solidFill>
                <a:latin typeface="Arial" panose="020B0604020202020204"/>
                <a:cs typeface="Arial" panose="020B0604020202020204"/>
              </a:rPr>
              <a:t>Population</a:t>
            </a:r>
            <a:endParaRPr lang="zh-CN" altLang="en-US" sz="5200" b="1" dirty="0">
              <a:solidFill>
                <a:srgbClr val="AE2A28"/>
              </a:solidFill>
              <a:latin typeface="Arial" panose="020B0604020202020204"/>
              <a:cs typeface="Arial" panose="020B0604020202020204"/>
            </a:endParaRPr>
          </a:p>
        </p:txBody>
      </p:sp>
      <p:sp>
        <p:nvSpPr>
          <p:cNvPr id="3077" name="WordArt 5"/>
          <p:cNvSpPr>
            <a:spLocks noChangeArrowheads="1" noChangeShapeType="1" noTextEdit="1"/>
          </p:cNvSpPr>
          <p:nvPr/>
        </p:nvSpPr>
        <p:spPr bwMode="auto">
          <a:xfrm>
            <a:off x="1068871" y="1054114"/>
            <a:ext cx="1600200" cy="533400"/>
          </a:xfrm>
          <a:prstGeom prst="rect">
            <a:avLst/>
          </a:prstGeom>
        </p:spPr>
        <p:txBody>
          <a:bodyPr spcFirstLastPara="1" wrap="none" fromWordArt="1">
            <a:prstTxWarp prst="textArchUp">
              <a:avLst>
                <a:gd name="adj" fmla="val 10685404"/>
              </a:avLst>
            </a:prstTxWarp>
          </a:bodyPr>
          <a:lstStyle/>
          <a:p>
            <a:pPr algn="ctr"/>
            <a:r>
              <a:rPr lang="en-US" altLang="zh-CN" sz="3600" b="1" kern="10" dirty="0">
                <a:ln w="9525" cmpd="sng">
                  <a:solidFill>
                    <a:srgbClr val="000000"/>
                  </a:solidFill>
                  <a:round/>
                </a:ln>
                <a:solidFill>
                  <a:srgbClr val="000000"/>
                </a:solidFill>
                <a:latin typeface="Arial" panose="020B0604020202020204"/>
                <a:cs typeface="Arial" panose="020B0604020202020204"/>
              </a:rPr>
              <a:t>Module</a:t>
            </a:r>
            <a:endParaRPr lang="zh-CN" altLang="en-US" sz="3600" b="1" kern="10" dirty="0">
              <a:ln w="9525" cmpd="sng">
                <a:solidFill>
                  <a:srgbClr val="000000"/>
                </a:solidFill>
                <a:round/>
              </a:ln>
              <a:solidFill>
                <a:srgbClr val="000000"/>
              </a:solidFill>
              <a:latin typeface="Arial" panose="020B0604020202020204"/>
              <a:cs typeface="Arial" panose="020B0604020202020204"/>
            </a:endParaRPr>
          </a:p>
        </p:txBody>
      </p:sp>
      <p:sp>
        <p:nvSpPr>
          <p:cNvPr id="3078" name="Text Box 6"/>
          <p:cNvSpPr txBox="1">
            <a:spLocks noChangeArrowheads="1"/>
          </p:cNvSpPr>
          <p:nvPr/>
        </p:nvSpPr>
        <p:spPr bwMode="auto">
          <a:xfrm>
            <a:off x="609704" y="2743218"/>
            <a:ext cx="8000790"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5000"/>
              </a:lnSpc>
              <a:spcBef>
                <a:spcPct val="50000"/>
              </a:spcBef>
            </a:pPr>
            <a:r>
              <a:rPr lang="en-US" sz="6000" b="1" dirty="0">
                <a:solidFill>
                  <a:srgbClr val="003399"/>
                </a:solidFill>
                <a:latin typeface="Times New Roman" panose="02020603050405020304" pitchFamily="18" charset="0"/>
              </a:rPr>
              <a:t>Unit </a:t>
            </a:r>
            <a:r>
              <a:rPr lang="zh-CN" altLang="en-US" sz="6000" b="1" dirty="0">
                <a:solidFill>
                  <a:srgbClr val="003399"/>
                </a:solidFill>
                <a:latin typeface="Times New Roman" panose="02020603050405020304" pitchFamily="18" charset="0"/>
              </a:rPr>
              <a:t>3</a:t>
            </a:r>
            <a:r>
              <a:rPr lang="en-US" sz="6000" b="1" dirty="0">
                <a:solidFill>
                  <a:srgbClr val="003399"/>
                </a:solidFill>
                <a:latin typeface="Times New Roman" panose="02020603050405020304" pitchFamily="18" charset="0"/>
              </a:rPr>
              <a:t> </a:t>
            </a:r>
            <a:r>
              <a:rPr lang="zh-CN" altLang="en-US" sz="6000" b="1" dirty="0" smtClean="0">
                <a:solidFill>
                  <a:srgbClr val="003399"/>
                </a:solidFill>
                <a:latin typeface="Times New Roman" panose="02020603050405020304" pitchFamily="18" charset="0"/>
              </a:rPr>
              <a:t>Language </a:t>
            </a:r>
            <a:r>
              <a:rPr lang="zh-CN" altLang="en-US" sz="6000" b="1" dirty="0">
                <a:solidFill>
                  <a:srgbClr val="003399"/>
                </a:solidFill>
                <a:latin typeface="Times New Roman" panose="02020603050405020304" pitchFamily="18" charset="0"/>
              </a:rPr>
              <a:t>in use </a:t>
            </a:r>
          </a:p>
        </p:txBody>
      </p:sp>
      <p:sp>
        <p:nvSpPr>
          <p:cNvPr id="7" name="矩形 6"/>
          <p:cNvSpPr/>
          <p:nvPr/>
        </p:nvSpPr>
        <p:spPr>
          <a:xfrm>
            <a:off x="4305644" y="5486346"/>
            <a:ext cx="3554178" cy="532453"/>
          </a:xfrm>
          <a:prstGeom prst="rect">
            <a:avLst/>
          </a:prstGeom>
        </p:spPr>
        <p:txBody>
          <a:bodyPr wrap="none">
            <a:spAutoFit/>
          </a:bodyPr>
          <a:lstStyle/>
          <a:p>
            <a:pPr marL="342900" lvl="0" indent="-342900" algn="l" fontAlgn="base">
              <a:lnSpc>
                <a:spcPct val="110000"/>
              </a:lnSpc>
              <a:spcBef>
                <a:spcPct val="0"/>
              </a:spcBef>
              <a:spcAft>
                <a:spcPct val="0"/>
              </a:spcAft>
            </a:pPr>
            <a:r>
              <a:rPr lang="en-US" altLang="zh-CN" sz="26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600" b="1" kern="0" dirty="0">
              <a:solidFill>
                <a:srgbClr val="0033CC"/>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57200" y="457200"/>
            <a:ext cx="807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dirty="0">
                <a:solidFill>
                  <a:srgbClr val="333399"/>
                </a:solidFill>
                <a:latin typeface="Times New Roman" panose="02020603050405020304" pitchFamily="18" charset="0"/>
              </a:rPr>
              <a:t>5 Complete the sentences with the correct </a:t>
            </a:r>
            <a:r>
              <a:rPr lang="zh-CN" altLang="en-US" sz="3200" b="1" dirty="0">
                <a:solidFill>
                  <a:srgbClr val="333399"/>
                </a:solidFill>
                <a:latin typeface="Times New Roman" panose="02020603050405020304" pitchFamily="18" charset="0"/>
              </a:rPr>
              <a:t>  </a:t>
            </a:r>
          </a:p>
          <a:p>
            <a:r>
              <a:rPr lang="zh-CN" altLang="en-US" sz="3200" b="1" dirty="0">
                <a:solidFill>
                  <a:srgbClr val="333399"/>
                </a:solidFill>
                <a:latin typeface="Times New Roman" panose="02020603050405020304" pitchFamily="18" charset="0"/>
              </a:rPr>
              <a:t>   </a:t>
            </a:r>
            <a:r>
              <a:rPr lang="en-US" sz="3200" b="1" dirty="0">
                <a:solidFill>
                  <a:srgbClr val="333399"/>
                </a:solidFill>
                <a:latin typeface="Times New Roman" panose="02020603050405020304" pitchFamily="18" charset="0"/>
              </a:rPr>
              <a:t>form of the words in the box.</a:t>
            </a:r>
            <a:endParaRPr lang="zh-CN" altLang="en-US" sz="3200" b="1" dirty="0">
              <a:solidFill>
                <a:srgbClr val="333399"/>
              </a:solidFill>
              <a:latin typeface="Times New Roman" panose="02020603050405020304" pitchFamily="18" charset="0"/>
            </a:endParaRPr>
          </a:p>
        </p:txBody>
      </p:sp>
      <p:sp>
        <p:nvSpPr>
          <p:cNvPr id="12291" name="Rectangle 3"/>
          <p:cNvSpPr>
            <a:spLocks noChangeArrowheads="1"/>
          </p:cNvSpPr>
          <p:nvPr/>
        </p:nvSpPr>
        <p:spPr bwMode="auto">
          <a:xfrm>
            <a:off x="1524000" y="1524000"/>
            <a:ext cx="4972050" cy="579438"/>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zh-CN" dirty="0"/>
              <a:t>  </a:t>
            </a:r>
            <a:r>
              <a:rPr lang="zh-CN" altLang="zh-CN" sz="3200" b="1" dirty="0">
                <a:latin typeface="Times New Roman" panose="02020603050405020304" pitchFamily="18" charset="0"/>
                <a:cs typeface="Times New Roman" panose="02020603050405020304" pitchFamily="18" charset="0"/>
              </a:rPr>
              <a:t>few     good    much    small</a:t>
            </a:r>
          </a:p>
        </p:txBody>
      </p:sp>
      <p:sp>
        <p:nvSpPr>
          <p:cNvPr id="12292" name="Rectangle 4"/>
          <p:cNvSpPr>
            <a:spLocks noChangeArrowheads="1"/>
          </p:cNvSpPr>
          <p:nvPr/>
        </p:nvSpPr>
        <p:spPr bwMode="auto">
          <a:xfrm>
            <a:off x="228600" y="2133600"/>
            <a:ext cx="85344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zh-CN" sz="3200" b="1" dirty="0">
                <a:latin typeface="Times New Roman" panose="02020603050405020304" pitchFamily="18" charset="0"/>
                <a:cs typeface="Times New Roman" panose="02020603050405020304" pitchFamily="18" charset="0"/>
              </a:rPr>
              <a:t>1 We believe the schools in Arnwick are very   </a:t>
            </a:r>
          </a:p>
          <a:p>
            <a:r>
              <a:rPr lang="zh-CN" altLang="zh-CN" sz="3200" b="1" dirty="0">
                <a:latin typeface="Times New Roman" panose="02020603050405020304" pitchFamily="18" charset="0"/>
                <a:cs typeface="Times New Roman" panose="02020603050405020304" pitchFamily="18" charset="0"/>
              </a:rPr>
              <a:t>    good, and we are working to make them </a:t>
            </a:r>
          </a:p>
          <a:p>
            <a:r>
              <a:rPr lang="zh-CN" altLang="zh-CN" sz="3200" b="1" dirty="0">
                <a:latin typeface="Times New Roman" panose="02020603050405020304" pitchFamily="18" charset="0"/>
                <a:cs typeface="Times New Roman" panose="02020603050405020304" pitchFamily="18" charset="0"/>
              </a:rPr>
              <a:t>    even_______ .</a:t>
            </a:r>
          </a:p>
          <a:p>
            <a:pPr eaLnBrk="0" hangingPunct="0"/>
            <a:r>
              <a:rPr lang="zh-CN" altLang="zh-CN" sz="3200" b="1" dirty="0">
                <a:latin typeface="Times New Roman" panose="02020603050405020304" pitchFamily="18" charset="0"/>
                <a:cs typeface="Times New Roman" panose="02020603050405020304" pitchFamily="18" charset="0"/>
              </a:rPr>
              <a:t>2 Their flat is too large for two people. They   </a:t>
            </a:r>
          </a:p>
          <a:p>
            <a:pPr eaLnBrk="0" hangingPunct="0"/>
            <a:r>
              <a:rPr lang="zh-CN" altLang="zh-CN" sz="3200" b="1" dirty="0">
                <a:latin typeface="Times New Roman" panose="02020603050405020304" pitchFamily="18" charset="0"/>
                <a:cs typeface="Times New Roman" panose="02020603050405020304" pitchFamily="18" charset="0"/>
              </a:rPr>
              <a:t>    want to find a _______one.</a:t>
            </a:r>
          </a:p>
          <a:p>
            <a:pPr eaLnBrk="0" hangingPunct="0"/>
            <a:r>
              <a:rPr lang="zh-CN" altLang="zh-CN" sz="3200" b="1" dirty="0">
                <a:latin typeface="Times New Roman" panose="02020603050405020304" pitchFamily="18" charset="0"/>
                <a:cs typeface="Times New Roman" panose="02020603050405020304" pitchFamily="18" charset="0"/>
              </a:rPr>
              <a:t>3 Anna always talks about her ideas. I think she   </a:t>
            </a:r>
          </a:p>
          <a:p>
            <a:pPr eaLnBrk="0" hangingPunct="0"/>
            <a:r>
              <a:rPr lang="zh-CN" altLang="zh-CN" sz="3200" b="1" dirty="0">
                <a:latin typeface="Times New Roman" panose="02020603050405020304" pitchFamily="18" charset="0"/>
                <a:cs typeface="Times New Roman" panose="02020603050405020304" pitchFamily="18" charset="0"/>
              </a:rPr>
              <a:t>   needs to listen _______.</a:t>
            </a:r>
          </a:p>
          <a:p>
            <a:pPr eaLnBrk="0" hangingPunct="0"/>
            <a:r>
              <a:rPr lang="zh-CN" altLang="zh-CN" sz="3200" b="1" dirty="0">
                <a:latin typeface="Times New Roman" panose="02020603050405020304" pitchFamily="18" charset="0"/>
                <a:cs typeface="Times New Roman" panose="02020603050405020304" pitchFamily="18" charset="0"/>
              </a:rPr>
              <a:t>4 There are a lot of parks in this city. I think  </a:t>
            </a:r>
          </a:p>
          <a:p>
            <a:pPr eaLnBrk="0" hangingPunct="0"/>
            <a:r>
              <a:rPr lang="zh-CN" altLang="zh-CN" sz="3200" b="1" dirty="0">
                <a:latin typeface="Times New Roman" panose="02020603050405020304" pitchFamily="18" charset="0"/>
                <a:cs typeface="Times New Roman" panose="02020603050405020304" pitchFamily="18" charset="0"/>
              </a:rPr>
              <a:t>   there are _______parks in a lot of other cities.</a:t>
            </a:r>
          </a:p>
        </p:txBody>
      </p:sp>
      <p:sp>
        <p:nvSpPr>
          <p:cNvPr id="12293" name="Rectangle 5"/>
          <p:cNvSpPr>
            <a:spLocks noChangeArrowheads="1"/>
          </p:cNvSpPr>
          <p:nvPr/>
        </p:nvSpPr>
        <p:spPr bwMode="auto">
          <a:xfrm>
            <a:off x="1828800" y="3048000"/>
            <a:ext cx="12223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dirty="0">
                <a:solidFill>
                  <a:srgbClr val="FF0000"/>
                </a:solidFill>
                <a:latin typeface="Times New Roman" panose="02020603050405020304" pitchFamily="18" charset="0"/>
              </a:rPr>
              <a:t>better</a:t>
            </a:r>
          </a:p>
        </p:txBody>
      </p:sp>
      <p:sp>
        <p:nvSpPr>
          <p:cNvPr id="12294" name="Rectangle 6"/>
          <p:cNvSpPr>
            <a:spLocks noChangeArrowheads="1"/>
          </p:cNvSpPr>
          <p:nvPr/>
        </p:nvSpPr>
        <p:spPr bwMode="auto">
          <a:xfrm>
            <a:off x="3200400" y="4114800"/>
            <a:ext cx="1471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rPr>
              <a:t>smaller</a:t>
            </a:r>
          </a:p>
        </p:txBody>
      </p:sp>
      <p:sp>
        <p:nvSpPr>
          <p:cNvPr id="12295" name="Rectangle 7"/>
          <p:cNvSpPr>
            <a:spLocks noChangeArrowheads="1"/>
          </p:cNvSpPr>
          <p:nvPr/>
        </p:nvSpPr>
        <p:spPr bwMode="auto">
          <a:xfrm>
            <a:off x="3276600" y="5029200"/>
            <a:ext cx="1087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rPr>
              <a:t>more</a:t>
            </a:r>
          </a:p>
        </p:txBody>
      </p:sp>
      <p:sp>
        <p:nvSpPr>
          <p:cNvPr id="12296" name="Rectangle 8"/>
          <p:cNvSpPr>
            <a:spLocks noChangeArrowheads="1"/>
          </p:cNvSpPr>
          <p:nvPr/>
        </p:nvSpPr>
        <p:spPr bwMode="auto">
          <a:xfrm>
            <a:off x="2362200" y="6019800"/>
            <a:ext cx="1155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rPr>
              <a:t>fewer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wipe(down)">
                                      <p:cBhvr>
                                        <p:cTn id="7" dur="500"/>
                                        <p:tgtEl>
                                          <p:spTgt spid="12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294">
                                            <p:txEl>
                                              <p:pRg st="0" end="0"/>
                                            </p:txEl>
                                          </p:spTgt>
                                        </p:tgtEl>
                                        <p:attrNameLst>
                                          <p:attrName>style.visibility</p:attrName>
                                        </p:attrNameLst>
                                      </p:cBhvr>
                                      <p:to>
                                        <p:strVal val="visible"/>
                                      </p:to>
                                    </p:set>
                                    <p:animEffect transition="in" filter="wipe(down)">
                                      <p:cBhvr>
                                        <p:cTn id="12" dur="500"/>
                                        <p:tgtEl>
                                          <p:spTgt spid="122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295">
                                            <p:txEl>
                                              <p:pRg st="0" end="0"/>
                                            </p:txEl>
                                          </p:spTgt>
                                        </p:tgtEl>
                                        <p:attrNameLst>
                                          <p:attrName>style.visibility</p:attrName>
                                        </p:attrNameLst>
                                      </p:cBhvr>
                                      <p:to>
                                        <p:strVal val="visible"/>
                                      </p:to>
                                    </p:set>
                                    <p:animEffect transition="in" filter="wipe(down)">
                                      <p:cBhvr>
                                        <p:cTn id="17" dur="500"/>
                                        <p:tgtEl>
                                          <p:spTgt spid="1229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296">
                                            <p:txEl>
                                              <p:pRg st="0" end="0"/>
                                            </p:txEl>
                                          </p:spTgt>
                                        </p:tgtEl>
                                        <p:attrNameLst>
                                          <p:attrName>style.visibility</p:attrName>
                                        </p:attrNameLst>
                                      </p:cBhvr>
                                      <p:to>
                                        <p:strVal val="visible"/>
                                      </p:to>
                                    </p:set>
                                    <p:animEffect transition="in" filter="wipe(down)">
                                      <p:cBhvr>
                                        <p:cTn id="22" dur="500"/>
                                        <p:tgtEl>
                                          <p:spTgt spid="122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33400" y="304800"/>
            <a:ext cx="838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3200" b="1" dirty="0">
                <a:solidFill>
                  <a:srgbClr val="333399"/>
                </a:solidFill>
                <a:latin typeface="Times New Roman" panose="02020603050405020304" pitchFamily="18" charset="0"/>
              </a:rPr>
              <a:t>6 Complete the diagram showing population problems. Use the words in the box to help you.</a:t>
            </a:r>
          </a:p>
        </p:txBody>
      </p:sp>
      <p:sp>
        <p:nvSpPr>
          <p:cNvPr id="13315" name="Rectangle 3"/>
          <p:cNvSpPr>
            <a:spLocks noChangeArrowheads="1"/>
          </p:cNvSpPr>
          <p:nvPr/>
        </p:nvSpPr>
        <p:spPr bwMode="auto">
          <a:xfrm>
            <a:off x="533400" y="1447800"/>
            <a:ext cx="8001000" cy="1212850"/>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15000"/>
              </a:lnSpc>
            </a:pPr>
            <a:r>
              <a:rPr lang="zh-CN" altLang="zh-CN" sz="3200" b="1" dirty="0">
                <a:latin typeface="Times New Roman" panose="02020603050405020304" pitchFamily="18" charset="0"/>
                <a:cs typeface="Times New Roman" panose="02020603050405020304" pitchFamily="18" charset="0"/>
              </a:rPr>
              <a:t>air      city      country   hospital      increase   public      service         traffic             water</a:t>
            </a:r>
          </a:p>
        </p:txBody>
      </p:sp>
      <p:sp>
        <p:nvSpPr>
          <p:cNvPr id="13316" name="Rectangle 4"/>
          <p:cNvSpPr>
            <a:spLocks noChangeArrowheads="1"/>
          </p:cNvSpPr>
          <p:nvPr/>
        </p:nvSpPr>
        <p:spPr bwMode="auto">
          <a:xfrm>
            <a:off x="2438400" y="2819400"/>
            <a:ext cx="3886200" cy="579438"/>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dirty="0">
                <a:latin typeface="Times New Roman" panose="02020603050405020304" pitchFamily="18" charset="0"/>
                <a:cs typeface="Times New Roman" panose="02020603050405020304" pitchFamily="18" charset="0"/>
              </a:rPr>
              <a:t>Problems of Arnwick</a:t>
            </a:r>
          </a:p>
        </p:txBody>
      </p:sp>
      <p:sp>
        <p:nvSpPr>
          <p:cNvPr id="13317" name="Rectangle 5"/>
          <p:cNvSpPr>
            <a:spLocks noChangeArrowheads="1"/>
          </p:cNvSpPr>
          <p:nvPr/>
        </p:nvSpPr>
        <p:spPr bwMode="auto">
          <a:xfrm>
            <a:off x="1752600" y="5791200"/>
            <a:ext cx="6197600" cy="579438"/>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dirty="0">
                <a:latin typeface="Times New Roman" panose="02020603050405020304" pitchFamily="18" charset="0"/>
                <a:cs typeface="Times New Roman" panose="02020603050405020304" pitchFamily="18" charset="0"/>
              </a:rPr>
              <a:t>Problems: Population___________</a:t>
            </a:r>
          </a:p>
        </p:txBody>
      </p:sp>
      <p:sp>
        <p:nvSpPr>
          <p:cNvPr id="13318" name="Rectangle 6"/>
          <p:cNvSpPr>
            <a:spLocks noChangeArrowheads="1"/>
          </p:cNvSpPr>
          <p:nvPr/>
        </p:nvSpPr>
        <p:spPr bwMode="auto">
          <a:xfrm>
            <a:off x="2133600" y="4572000"/>
            <a:ext cx="4868863" cy="579438"/>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dirty="0">
                <a:latin typeface="Times New Roman" panose="02020603050405020304" pitchFamily="18" charset="0"/>
                <a:cs typeface="Times New Roman" panose="02020603050405020304" pitchFamily="18" charset="0"/>
              </a:rPr>
              <a:t>People arrive in _________</a:t>
            </a:r>
          </a:p>
        </p:txBody>
      </p:sp>
      <p:sp>
        <p:nvSpPr>
          <p:cNvPr id="13319" name="Line 7"/>
          <p:cNvSpPr>
            <a:spLocks noChangeShapeType="1"/>
          </p:cNvSpPr>
          <p:nvPr/>
        </p:nvSpPr>
        <p:spPr bwMode="auto">
          <a:xfrm>
            <a:off x="4267200" y="4191000"/>
            <a:ext cx="0" cy="381000"/>
          </a:xfrm>
          <a:prstGeom prst="line">
            <a:avLst/>
          </a:prstGeom>
          <a:noFill/>
          <a:ln w="38100" cmpd="sng">
            <a:solidFill>
              <a:srgbClr val="FF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20" name="Line 8"/>
          <p:cNvSpPr>
            <a:spLocks noChangeShapeType="1"/>
          </p:cNvSpPr>
          <p:nvPr/>
        </p:nvSpPr>
        <p:spPr bwMode="auto">
          <a:xfrm>
            <a:off x="4191000" y="5257800"/>
            <a:ext cx="0" cy="381000"/>
          </a:xfrm>
          <a:prstGeom prst="line">
            <a:avLst/>
          </a:prstGeom>
          <a:noFill/>
          <a:ln w="38100" cmpd="sng">
            <a:solidFill>
              <a:srgbClr val="FF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21" name="Line 9"/>
          <p:cNvSpPr>
            <a:spLocks noChangeShapeType="1"/>
          </p:cNvSpPr>
          <p:nvPr/>
        </p:nvSpPr>
        <p:spPr bwMode="auto">
          <a:xfrm>
            <a:off x="4191000" y="6400800"/>
            <a:ext cx="0" cy="381000"/>
          </a:xfrm>
          <a:prstGeom prst="line">
            <a:avLst/>
          </a:prstGeom>
          <a:noFill/>
          <a:ln w="38100" cmpd="sng">
            <a:solidFill>
              <a:srgbClr val="FF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22" name="Rectangle 10"/>
          <p:cNvSpPr>
            <a:spLocks noChangeArrowheads="1"/>
          </p:cNvSpPr>
          <p:nvPr/>
        </p:nvSpPr>
        <p:spPr bwMode="auto">
          <a:xfrm>
            <a:off x="5181600" y="4572000"/>
            <a:ext cx="1458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cs typeface="Times New Roman" panose="02020603050405020304" pitchFamily="18" charset="0"/>
              </a:rPr>
              <a:t>the city</a:t>
            </a:r>
          </a:p>
        </p:txBody>
      </p:sp>
      <p:sp>
        <p:nvSpPr>
          <p:cNvPr id="13323" name="Rectangle 11"/>
          <p:cNvSpPr>
            <a:spLocks noChangeArrowheads="1"/>
          </p:cNvSpPr>
          <p:nvPr/>
        </p:nvSpPr>
        <p:spPr bwMode="auto">
          <a:xfrm>
            <a:off x="5715000" y="5791200"/>
            <a:ext cx="17668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cs typeface="Times New Roman" panose="02020603050405020304" pitchFamily="18" charset="0"/>
              </a:rPr>
              <a:t>increases</a:t>
            </a:r>
          </a:p>
        </p:txBody>
      </p:sp>
      <p:sp>
        <p:nvSpPr>
          <p:cNvPr id="13324" name="Rectangle 12"/>
          <p:cNvSpPr>
            <a:spLocks noChangeArrowheads="1"/>
          </p:cNvSpPr>
          <p:nvPr/>
        </p:nvSpPr>
        <p:spPr bwMode="auto">
          <a:xfrm>
            <a:off x="2209800" y="3581400"/>
            <a:ext cx="4743450" cy="579438"/>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dirty="0">
                <a:latin typeface="Times New Roman" panose="02020603050405020304" pitchFamily="18" charset="0"/>
                <a:cs typeface="Times New Roman" panose="02020603050405020304" pitchFamily="18" charset="0"/>
              </a:rPr>
              <a:t>People move from_______</a:t>
            </a:r>
          </a:p>
        </p:txBody>
      </p:sp>
      <p:sp>
        <p:nvSpPr>
          <p:cNvPr id="13325" name="Rectangle 13"/>
          <p:cNvSpPr>
            <a:spLocks noChangeArrowheads="1"/>
          </p:cNvSpPr>
          <p:nvPr/>
        </p:nvSpPr>
        <p:spPr bwMode="auto">
          <a:xfrm>
            <a:off x="5486400" y="3581400"/>
            <a:ext cx="2859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cs typeface="Times New Roman" panose="02020603050405020304" pitchFamily="18" charset="0"/>
              </a:rPr>
              <a:t>the countryside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25"/>
                                        </p:tgtEl>
                                        <p:attrNameLst>
                                          <p:attrName>style.visibility</p:attrName>
                                        </p:attrNameLst>
                                      </p:cBhvr>
                                      <p:to>
                                        <p:strVal val="visible"/>
                                      </p:to>
                                    </p:set>
                                    <p:animEffect transition="in" filter="wipe(down)">
                                      <p:cBhvr>
                                        <p:cTn id="7" dur="500"/>
                                        <p:tgtEl>
                                          <p:spTgt spid="133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22"/>
                                        </p:tgtEl>
                                        <p:attrNameLst>
                                          <p:attrName>style.visibility</p:attrName>
                                        </p:attrNameLst>
                                      </p:cBhvr>
                                      <p:to>
                                        <p:strVal val="visible"/>
                                      </p:to>
                                    </p:set>
                                    <p:animEffect transition="in" filter="wipe(down)">
                                      <p:cBhvr>
                                        <p:cTn id="12" dur="500"/>
                                        <p:tgtEl>
                                          <p:spTgt spid="133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323"/>
                                        </p:tgtEl>
                                        <p:attrNameLst>
                                          <p:attrName>style.visibility</p:attrName>
                                        </p:attrNameLst>
                                      </p:cBhvr>
                                      <p:to>
                                        <p:strVal val="visible"/>
                                      </p:to>
                                    </p:set>
                                    <p:animEffect transition="in" filter="wipe(down)">
                                      <p:cBhvr>
                                        <p:cTn id="17" dur="5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autoUpdateAnimBg="0"/>
      <p:bldP spid="13323" grpId="0" autoUpdateAnimBg="0"/>
      <p:bldP spid="1332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914400"/>
            <a:ext cx="4552950" cy="2528888"/>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latin typeface="Times New Roman" panose="02020603050405020304" pitchFamily="18" charset="0"/>
                <a:cs typeface="Times New Roman" panose="02020603050405020304" pitchFamily="18" charset="0"/>
              </a:rPr>
              <a:t>Environmental problems</a:t>
            </a:r>
          </a:p>
          <a:p>
            <a:r>
              <a:rPr lang="zh-CN" altLang="zh-CN" sz="3200" b="1">
                <a:latin typeface="Times New Roman" panose="02020603050405020304" pitchFamily="18" charset="0"/>
                <a:cs typeface="Times New Roman" panose="02020603050405020304" pitchFamily="18" charset="0"/>
              </a:rPr>
              <a:t>Example:_____________</a:t>
            </a:r>
          </a:p>
          <a:p>
            <a:r>
              <a:rPr lang="zh-CN" altLang="zh-CN" sz="3200" b="1">
                <a:latin typeface="Times New Roman" panose="02020603050405020304" pitchFamily="18" charset="0"/>
                <a:cs typeface="Times New Roman" panose="02020603050405020304" pitchFamily="18" charset="0"/>
              </a:rPr>
              <a:t>                _____________</a:t>
            </a:r>
          </a:p>
          <a:p>
            <a:r>
              <a:rPr lang="zh-CN" altLang="zh-CN" sz="3200" b="1">
                <a:latin typeface="Times New Roman" panose="02020603050405020304" pitchFamily="18" charset="0"/>
                <a:cs typeface="Times New Roman" panose="02020603050405020304" pitchFamily="18" charset="0"/>
              </a:rPr>
              <a:t>               ______________</a:t>
            </a:r>
          </a:p>
          <a:p>
            <a:r>
              <a:rPr lang="zh-CN" altLang="zh-CN" sz="3200" b="1">
                <a:latin typeface="Times New Roman" panose="02020603050405020304" pitchFamily="18" charset="0"/>
                <a:cs typeface="Times New Roman" panose="02020603050405020304" pitchFamily="18" charset="0"/>
              </a:rPr>
              <a:t>               ______________</a:t>
            </a:r>
          </a:p>
        </p:txBody>
      </p:sp>
      <p:sp>
        <p:nvSpPr>
          <p:cNvPr id="14339" name="Rectangle 3"/>
          <p:cNvSpPr>
            <a:spLocks noChangeArrowheads="1"/>
          </p:cNvSpPr>
          <p:nvPr/>
        </p:nvSpPr>
        <p:spPr bwMode="auto">
          <a:xfrm>
            <a:off x="5638800" y="1371600"/>
            <a:ext cx="3232150" cy="204152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latin typeface="Times New Roman" panose="02020603050405020304" pitchFamily="18" charset="0"/>
                <a:cs typeface="Times New Roman" panose="02020603050405020304" pitchFamily="18" charset="0"/>
              </a:rPr>
              <a:t>Health problems</a:t>
            </a:r>
          </a:p>
          <a:p>
            <a:r>
              <a:rPr lang="zh-CN" altLang="zh-CN" sz="3200" b="1">
                <a:latin typeface="Times New Roman" panose="02020603050405020304" pitchFamily="18" charset="0"/>
                <a:cs typeface="Times New Roman" panose="02020603050405020304" pitchFamily="18" charset="0"/>
              </a:rPr>
              <a:t>Example:</a:t>
            </a:r>
          </a:p>
          <a:p>
            <a:r>
              <a:rPr lang="zh-CN" altLang="zh-CN" sz="3200" b="1">
                <a:latin typeface="Times New Roman" panose="02020603050405020304" pitchFamily="18" charset="0"/>
                <a:cs typeface="Times New Roman" panose="02020603050405020304" pitchFamily="18" charset="0"/>
              </a:rPr>
              <a:t>_______________</a:t>
            </a:r>
          </a:p>
          <a:p>
            <a:r>
              <a:rPr lang="zh-CN" altLang="zh-CN" sz="3200" b="1">
                <a:latin typeface="Times New Roman" panose="02020603050405020304" pitchFamily="18" charset="0"/>
                <a:cs typeface="Times New Roman" panose="02020603050405020304" pitchFamily="18" charset="0"/>
              </a:rPr>
              <a:t>_______________</a:t>
            </a:r>
          </a:p>
        </p:txBody>
      </p:sp>
      <p:sp>
        <p:nvSpPr>
          <p:cNvPr id="14340" name="Rectangle 4"/>
          <p:cNvSpPr>
            <a:spLocks noChangeArrowheads="1"/>
          </p:cNvSpPr>
          <p:nvPr/>
        </p:nvSpPr>
        <p:spPr bwMode="auto">
          <a:xfrm>
            <a:off x="1447800" y="3733800"/>
            <a:ext cx="7086600" cy="2528888"/>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3200" b="1">
                <a:latin typeface="Times New Roman" panose="02020603050405020304" pitchFamily="18" charset="0"/>
                <a:cs typeface="Times New Roman" panose="02020603050405020304" pitchFamily="18" charset="0"/>
              </a:rPr>
              <a:t>Problems for the government</a:t>
            </a:r>
          </a:p>
          <a:p>
            <a:r>
              <a:rPr lang="zh-CN" altLang="zh-CN" sz="3200" b="1">
                <a:latin typeface="Times New Roman" panose="02020603050405020304" pitchFamily="18" charset="0"/>
                <a:cs typeface="Times New Roman" panose="02020603050405020304" pitchFamily="18" charset="0"/>
              </a:rPr>
              <a:t>Examples:</a:t>
            </a:r>
          </a:p>
          <a:p>
            <a:r>
              <a:rPr lang="zh-CN" altLang="zh-CN" sz="3200" b="1">
                <a:latin typeface="Times New Roman" panose="02020603050405020304" pitchFamily="18" charset="0"/>
                <a:cs typeface="Times New Roman" panose="02020603050405020304" pitchFamily="18" charset="0"/>
              </a:rPr>
              <a:t>_________________________________</a:t>
            </a:r>
          </a:p>
          <a:p>
            <a:r>
              <a:rPr lang="zh-CN" altLang="zh-CN" sz="3200" b="1">
                <a:latin typeface="Times New Roman" panose="02020603050405020304" pitchFamily="18" charset="0"/>
                <a:cs typeface="Times New Roman" panose="02020603050405020304" pitchFamily="18" charset="0"/>
              </a:rPr>
              <a:t>_________________________________</a:t>
            </a:r>
          </a:p>
          <a:p>
            <a:r>
              <a:rPr lang="zh-CN" altLang="zh-CN" sz="3200" b="1">
                <a:latin typeface="Times New Roman" panose="02020603050405020304" pitchFamily="18" charset="0"/>
                <a:cs typeface="Times New Roman" panose="02020603050405020304" pitchFamily="18" charset="0"/>
              </a:rPr>
              <a:t>_________________________________</a:t>
            </a:r>
          </a:p>
        </p:txBody>
      </p:sp>
      <p:sp>
        <p:nvSpPr>
          <p:cNvPr id="14341" name="Rectangle 5"/>
          <p:cNvSpPr>
            <a:spLocks noChangeArrowheads="1"/>
          </p:cNvSpPr>
          <p:nvPr/>
        </p:nvSpPr>
        <p:spPr bwMode="auto">
          <a:xfrm>
            <a:off x="228600" y="381000"/>
            <a:ext cx="692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4000" b="1">
                <a:solidFill>
                  <a:srgbClr val="FF0000"/>
                </a:solidFill>
                <a:ea typeface="华文行楷" panose="02010800040101010101" pitchFamily="2" charset="-122"/>
              </a:rPr>
              <a:t>①</a:t>
            </a:r>
          </a:p>
        </p:txBody>
      </p:sp>
      <p:sp>
        <p:nvSpPr>
          <p:cNvPr id="14342" name="Rectangle 6"/>
          <p:cNvSpPr>
            <a:spLocks noChangeArrowheads="1"/>
          </p:cNvSpPr>
          <p:nvPr/>
        </p:nvSpPr>
        <p:spPr bwMode="auto">
          <a:xfrm>
            <a:off x="2286000" y="1447800"/>
            <a:ext cx="298132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cs typeface="Times New Roman" panose="02020603050405020304" pitchFamily="18" charset="0"/>
              </a:rPr>
              <a:t>air pollution</a:t>
            </a:r>
          </a:p>
          <a:p>
            <a:r>
              <a:rPr lang="zh-CN" altLang="zh-CN" sz="3200" b="1">
                <a:solidFill>
                  <a:srgbClr val="FF0000"/>
                </a:solidFill>
                <a:latin typeface="Times New Roman" panose="02020603050405020304" pitchFamily="18" charset="0"/>
                <a:cs typeface="Times New Roman" panose="02020603050405020304" pitchFamily="18" charset="0"/>
              </a:rPr>
              <a:t>water pollution</a:t>
            </a:r>
          </a:p>
          <a:p>
            <a:r>
              <a:rPr lang="zh-CN" altLang="zh-CN" sz="3200" b="1">
                <a:solidFill>
                  <a:srgbClr val="FF0000"/>
                </a:solidFill>
                <a:latin typeface="Times New Roman" panose="02020603050405020304" pitchFamily="18" charset="0"/>
                <a:cs typeface="Times New Roman" panose="02020603050405020304" pitchFamily="18" charset="0"/>
              </a:rPr>
              <a:t>too much traffic</a:t>
            </a:r>
          </a:p>
          <a:p>
            <a:r>
              <a:rPr lang="zh-CN" altLang="zh-CN" sz="3200" b="1">
                <a:solidFill>
                  <a:srgbClr val="FF0000"/>
                </a:solidFill>
                <a:latin typeface="Times New Roman" panose="02020603050405020304" pitchFamily="18" charset="0"/>
                <a:cs typeface="Times New Roman" panose="02020603050405020304" pitchFamily="18" charset="0"/>
              </a:rPr>
              <a:t>rubbish</a:t>
            </a:r>
          </a:p>
        </p:txBody>
      </p:sp>
      <p:sp>
        <p:nvSpPr>
          <p:cNvPr id="14343" name="Rectangle 7"/>
          <p:cNvSpPr>
            <a:spLocks noChangeArrowheads="1"/>
          </p:cNvSpPr>
          <p:nvPr/>
        </p:nvSpPr>
        <p:spPr bwMode="auto">
          <a:xfrm>
            <a:off x="609600" y="3733800"/>
            <a:ext cx="692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4000" b="1">
                <a:solidFill>
                  <a:srgbClr val="FF0000"/>
                </a:solidFill>
                <a:ea typeface="华文行楷" panose="02010800040101010101" pitchFamily="2" charset="-122"/>
              </a:rPr>
              <a:t>③</a:t>
            </a:r>
          </a:p>
        </p:txBody>
      </p:sp>
      <p:sp>
        <p:nvSpPr>
          <p:cNvPr id="14344" name="Rectangle 8"/>
          <p:cNvSpPr>
            <a:spLocks noChangeArrowheads="1"/>
          </p:cNvSpPr>
          <p:nvPr/>
        </p:nvSpPr>
        <p:spPr bwMode="auto">
          <a:xfrm>
            <a:off x="5715000" y="685800"/>
            <a:ext cx="692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4000" b="1">
                <a:solidFill>
                  <a:srgbClr val="FF0000"/>
                </a:solidFill>
                <a:ea typeface="华文行楷" panose="02010800040101010101" pitchFamily="2" charset="-122"/>
              </a:rPr>
              <a:t>②</a:t>
            </a:r>
          </a:p>
        </p:txBody>
      </p:sp>
      <p:sp>
        <p:nvSpPr>
          <p:cNvPr id="14345" name="Rectangle 9"/>
          <p:cNvSpPr>
            <a:spLocks noChangeArrowheads="1"/>
          </p:cNvSpPr>
          <p:nvPr/>
        </p:nvSpPr>
        <p:spPr bwMode="auto">
          <a:xfrm>
            <a:off x="5943600" y="2362200"/>
            <a:ext cx="22145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cs typeface="Times New Roman" panose="02020603050405020304" pitchFamily="18" charset="0"/>
              </a:rPr>
              <a:t>not enough </a:t>
            </a:r>
          </a:p>
          <a:p>
            <a:r>
              <a:rPr lang="zh-CN" altLang="zh-CN" sz="3200" b="1">
                <a:solidFill>
                  <a:srgbClr val="FF0000"/>
                </a:solidFill>
                <a:latin typeface="Times New Roman" panose="02020603050405020304" pitchFamily="18" charset="0"/>
                <a:cs typeface="Times New Roman" panose="02020603050405020304" pitchFamily="18" charset="0"/>
              </a:rPr>
              <a:t>hospitals</a:t>
            </a:r>
          </a:p>
        </p:txBody>
      </p:sp>
      <p:sp>
        <p:nvSpPr>
          <p:cNvPr id="14346" name="Rectangle 10"/>
          <p:cNvSpPr>
            <a:spLocks noChangeArrowheads="1"/>
          </p:cNvSpPr>
          <p:nvPr/>
        </p:nvSpPr>
        <p:spPr bwMode="auto">
          <a:xfrm>
            <a:off x="1752600" y="4724400"/>
            <a:ext cx="6132513"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cs typeface="Times New Roman" panose="02020603050405020304" pitchFamily="18" charset="0"/>
              </a:rPr>
              <a:t>need more schools and buses</a:t>
            </a:r>
          </a:p>
          <a:p>
            <a:r>
              <a:rPr lang="zh-CN" altLang="zh-CN" sz="3200" b="1">
                <a:solidFill>
                  <a:srgbClr val="FF0000"/>
                </a:solidFill>
                <a:latin typeface="Times New Roman" panose="02020603050405020304" pitchFamily="18" charset="0"/>
                <a:cs typeface="Times New Roman" panose="02020603050405020304" pitchFamily="18" charset="0"/>
              </a:rPr>
              <a:t>need better public services</a:t>
            </a:r>
          </a:p>
          <a:p>
            <a:r>
              <a:rPr lang="zh-CN" altLang="zh-CN" sz="3200" b="1">
                <a:solidFill>
                  <a:srgbClr val="FF0000"/>
                </a:solidFill>
                <a:latin typeface="Times New Roman" panose="02020603050405020304" pitchFamily="18" charset="0"/>
                <a:cs typeface="Times New Roman" panose="02020603050405020304" pitchFamily="18" charset="0"/>
              </a:rPr>
              <a:t>need more police to protect people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randombar(horizontal)">
                                      <p:cBhvr>
                                        <p:cTn id="7" dur="5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wipe(down)">
                                      <p:cBhvr>
                                        <p:cTn id="12" dur="5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344"/>
                                        </p:tgtEl>
                                        <p:attrNameLst>
                                          <p:attrName>style.visibility</p:attrName>
                                        </p:attrNameLst>
                                      </p:cBhvr>
                                      <p:to>
                                        <p:strVal val="visible"/>
                                      </p:to>
                                    </p:set>
                                    <p:anim calcmode="lin" valueType="num">
                                      <p:cBhvr additive="base">
                                        <p:cTn id="17" dur="500" fill="hold"/>
                                        <p:tgtEl>
                                          <p:spTgt spid="14344"/>
                                        </p:tgtEl>
                                        <p:attrNameLst>
                                          <p:attrName>ppt_x</p:attrName>
                                        </p:attrNameLst>
                                      </p:cBhvr>
                                      <p:tavLst>
                                        <p:tav tm="0">
                                          <p:val>
                                            <p:strVal val="#ppt_x"/>
                                          </p:val>
                                        </p:tav>
                                        <p:tav tm="100000">
                                          <p:val>
                                            <p:strVal val="#ppt_x"/>
                                          </p:val>
                                        </p:tav>
                                      </p:tavLst>
                                    </p:anim>
                                    <p:anim calcmode="lin" valueType="num">
                                      <p:cBhvr additive="base">
                                        <p:cTn id="18"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339"/>
                                        </p:tgtEl>
                                        <p:attrNameLst>
                                          <p:attrName>style.visibility</p:attrName>
                                        </p:attrNameLst>
                                      </p:cBhvr>
                                      <p:to>
                                        <p:strVal val="visible"/>
                                      </p:to>
                                    </p:set>
                                    <p:animEffect transition="in" filter="wipe(down)">
                                      <p:cBhvr>
                                        <p:cTn id="23" dur="500"/>
                                        <p:tgtEl>
                                          <p:spTgt spid="143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343"/>
                                        </p:tgtEl>
                                        <p:attrNameLst>
                                          <p:attrName>style.visibility</p:attrName>
                                        </p:attrNameLst>
                                      </p:cBhvr>
                                      <p:to>
                                        <p:strVal val="visible"/>
                                      </p:to>
                                    </p:set>
                                    <p:animEffect transition="in" filter="wipe(down)">
                                      <p:cBhvr>
                                        <p:cTn id="28" dur="500"/>
                                        <p:tgtEl>
                                          <p:spTgt spid="1434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340"/>
                                        </p:tgtEl>
                                        <p:attrNameLst>
                                          <p:attrName>style.visibility</p:attrName>
                                        </p:attrNameLst>
                                      </p:cBhvr>
                                      <p:to>
                                        <p:strVal val="visible"/>
                                      </p:to>
                                    </p:set>
                                    <p:animEffect transition="in" filter="wipe(down)">
                                      <p:cBhvr>
                                        <p:cTn id="33" dur="500"/>
                                        <p:tgtEl>
                                          <p:spTgt spid="143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342"/>
                                        </p:tgtEl>
                                        <p:attrNameLst>
                                          <p:attrName>style.visibility</p:attrName>
                                        </p:attrNameLst>
                                      </p:cBhvr>
                                      <p:to>
                                        <p:strVal val="visible"/>
                                      </p:to>
                                    </p:set>
                                    <p:animEffect transition="in" filter="wipe(down)">
                                      <p:cBhvr>
                                        <p:cTn id="38" dur="500"/>
                                        <p:tgtEl>
                                          <p:spTgt spid="1434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345"/>
                                        </p:tgtEl>
                                        <p:attrNameLst>
                                          <p:attrName>style.visibility</p:attrName>
                                        </p:attrNameLst>
                                      </p:cBhvr>
                                      <p:to>
                                        <p:strVal val="visible"/>
                                      </p:to>
                                    </p:set>
                                    <p:animEffect transition="in" filter="wipe(down)">
                                      <p:cBhvr>
                                        <p:cTn id="43" dur="500"/>
                                        <p:tgtEl>
                                          <p:spTgt spid="1434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346"/>
                                        </p:tgtEl>
                                        <p:attrNameLst>
                                          <p:attrName>style.visibility</p:attrName>
                                        </p:attrNameLst>
                                      </p:cBhvr>
                                      <p:to>
                                        <p:strVal val="visible"/>
                                      </p:to>
                                    </p:set>
                                    <p:animEffect transition="in" filter="wipe(down)">
                                      <p:cBhvr>
                                        <p:cTn id="48"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autoUpdateAnimBg="0"/>
      <p:bldP spid="14339" grpId="0" animBg="1" autoUpdateAnimBg="0"/>
      <p:bldP spid="14340" grpId="0" animBg="1" autoUpdateAnimBg="0"/>
      <p:bldP spid="14341" grpId="0" autoUpdateAnimBg="0"/>
      <p:bldP spid="14342" grpId="0" autoUpdateAnimBg="0"/>
      <p:bldP spid="14343" grpId="0" autoUpdateAnimBg="0"/>
      <p:bldP spid="14344" grpId="0" autoUpdateAnimBg="0"/>
      <p:bldP spid="14345" grpId="0" autoUpdateAnimBg="0"/>
      <p:bldP spid="1434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28600" y="609600"/>
            <a:ext cx="891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333399"/>
                </a:solidFill>
                <a:latin typeface="Times New Roman" panose="02020603050405020304" pitchFamily="18" charset="0"/>
              </a:rPr>
              <a:t>7 </a:t>
            </a:r>
            <a:r>
              <a:rPr lang="en-US" sz="3200" b="1">
                <a:solidFill>
                  <a:srgbClr val="333399"/>
                </a:solidFill>
                <a:latin typeface="Times New Roman" panose="02020603050405020304" pitchFamily="18" charset="0"/>
              </a:rPr>
              <a:t>Complete the passage with </a:t>
            </a:r>
            <a:r>
              <a:rPr lang="zh-CN" altLang="en-US" sz="3200" b="1">
                <a:solidFill>
                  <a:srgbClr val="333399"/>
                </a:solidFill>
                <a:latin typeface="Times New Roman" panose="02020603050405020304" pitchFamily="18" charset="0"/>
              </a:rPr>
              <a:t>the words in the box.</a:t>
            </a:r>
          </a:p>
        </p:txBody>
      </p:sp>
      <p:sp>
        <p:nvSpPr>
          <p:cNvPr id="15363" name="Rectangle 3"/>
          <p:cNvSpPr>
            <a:spLocks noChangeArrowheads="1"/>
          </p:cNvSpPr>
          <p:nvPr/>
        </p:nvSpPr>
        <p:spPr bwMode="auto">
          <a:xfrm>
            <a:off x="990600" y="1600200"/>
            <a:ext cx="6964363" cy="10668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zh-CN" sz="3200" b="1"/>
              <a:t> </a:t>
            </a:r>
            <a:r>
              <a:rPr lang="zh-CN" altLang="zh-CN" sz="3200" b="1">
                <a:latin typeface="Times New Roman" panose="02020603050405020304" pitchFamily="18" charset="0"/>
                <a:cs typeface="Times New Roman" panose="02020603050405020304" pitchFamily="18" charset="0"/>
              </a:rPr>
              <a:t>countryside 	pollution   population   </a:t>
            </a:r>
          </a:p>
          <a:p>
            <a:r>
              <a:rPr lang="zh-CN" altLang="zh-CN" sz="3200" b="1">
                <a:latin typeface="Times New Roman" panose="02020603050405020304" pitchFamily="18" charset="0"/>
                <a:cs typeface="Times New Roman" panose="02020603050405020304" pitchFamily="18" charset="0"/>
              </a:rPr>
              <a:t> space                traffic</a:t>
            </a:r>
          </a:p>
        </p:txBody>
      </p:sp>
      <p:sp>
        <p:nvSpPr>
          <p:cNvPr id="15364" name="Rectangle 4"/>
          <p:cNvSpPr>
            <a:spLocks noChangeArrowheads="1"/>
          </p:cNvSpPr>
          <p:nvPr/>
        </p:nvSpPr>
        <p:spPr bwMode="auto">
          <a:xfrm>
            <a:off x="304800" y="2819400"/>
            <a:ext cx="8686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40000"/>
              </a:lnSpc>
            </a:pPr>
            <a:r>
              <a:rPr lang="zh-CN" altLang="zh-CN" sz="3200" b="1">
                <a:latin typeface="Times New Roman" panose="02020603050405020304" pitchFamily="18" charset="0"/>
                <a:cs typeface="Times New Roman" panose="02020603050405020304" pitchFamily="18" charset="0"/>
              </a:rPr>
              <a:t>Our world is facing many problems. Two of the biggest are increasing population and pollution.</a:t>
            </a:r>
          </a:p>
          <a:p>
            <a:pPr eaLnBrk="0" hangingPunct="0">
              <a:lnSpc>
                <a:spcPct val="140000"/>
              </a:lnSpc>
            </a:pPr>
            <a:r>
              <a:rPr lang="zh-CN" altLang="zh-CN" sz="3200" b="1">
                <a:latin typeface="Times New Roman" panose="02020603050405020304" pitchFamily="18" charset="0"/>
                <a:cs typeface="Times New Roman" panose="02020603050405020304" pitchFamily="18" charset="0"/>
              </a:rPr>
              <a:t>       The (1) _____________of the world is increasing quickly. Why is this happening? Because more babies are born every year and </a:t>
            </a:r>
          </a:p>
        </p:txBody>
      </p:sp>
      <p:sp>
        <p:nvSpPr>
          <p:cNvPr id="15365" name="Rectangle 5"/>
          <p:cNvSpPr>
            <a:spLocks noChangeArrowheads="1"/>
          </p:cNvSpPr>
          <p:nvPr/>
        </p:nvSpPr>
        <p:spPr bwMode="auto">
          <a:xfrm>
            <a:off x="2743200" y="4267200"/>
            <a:ext cx="20558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cs typeface="Times New Roman" panose="02020603050405020304" pitchFamily="18" charset="0"/>
              </a:rPr>
              <a:t>population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ppt_x"/>
                                          </p:val>
                                        </p:tav>
                                        <p:tav tm="100000">
                                          <p:val>
                                            <p:strVal val="#ppt_x"/>
                                          </p:val>
                                        </p:tav>
                                      </p:tavLst>
                                    </p:anim>
                                    <p:anim calcmode="lin" valueType="num">
                                      <p:cBhvr additive="base">
                                        <p:cTn id="8"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81000" y="152400"/>
            <a:ext cx="8305800" cy="645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45000"/>
              </a:lnSpc>
            </a:pPr>
            <a:r>
              <a:rPr lang="zh-CN" altLang="zh-CN" sz="3200" b="1">
                <a:latin typeface="Times New Roman" panose="02020603050405020304" pitchFamily="18" charset="0"/>
                <a:cs typeface="Times New Roman" panose="02020603050405020304" pitchFamily="18" charset="0"/>
              </a:rPr>
              <a:t>people also live longer. Many people are leaving the(2) _________   to work in the cities, but there is not enough (3) __________for</a:t>
            </a:r>
          </a:p>
          <a:p>
            <a:pPr eaLnBrk="0" hangingPunct="0">
              <a:lnSpc>
                <a:spcPct val="145000"/>
              </a:lnSpc>
            </a:pPr>
            <a:r>
              <a:rPr lang="zh-CN" altLang="zh-CN" sz="3200" b="1">
                <a:latin typeface="Times New Roman" panose="02020603050405020304" pitchFamily="18" charset="0"/>
                <a:cs typeface="Times New Roman" panose="02020603050405020304" pitchFamily="18" charset="0"/>
              </a:rPr>
              <a:t>so many people.</a:t>
            </a:r>
          </a:p>
          <a:p>
            <a:pPr eaLnBrk="0" hangingPunct="0">
              <a:lnSpc>
                <a:spcPct val="145000"/>
              </a:lnSpc>
            </a:pPr>
            <a:r>
              <a:rPr lang="zh-CN" altLang="zh-CN" sz="3200" b="1">
                <a:latin typeface="Times New Roman" panose="02020603050405020304" pitchFamily="18" charset="0"/>
                <a:cs typeface="Times New Roman" panose="02020603050405020304" pitchFamily="18" charset="0"/>
              </a:rPr>
              <a:t>       Another huge problem for the world is</a:t>
            </a:r>
          </a:p>
          <a:p>
            <a:pPr eaLnBrk="0" hangingPunct="0">
              <a:lnSpc>
                <a:spcPct val="145000"/>
              </a:lnSpc>
            </a:pPr>
            <a:r>
              <a:rPr lang="zh-CN" altLang="zh-CN" sz="3200" b="1">
                <a:latin typeface="Times New Roman" panose="02020603050405020304" pitchFamily="18" charset="0"/>
                <a:cs typeface="Times New Roman" panose="02020603050405020304" pitchFamily="18" charset="0"/>
              </a:rPr>
              <a:t> (4)__________. There is so much (5) ________</a:t>
            </a:r>
          </a:p>
          <a:p>
            <a:pPr eaLnBrk="0" hangingPunct="0">
              <a:lnSpc>
                <a:spcPct val="145000"/>
              </a:lnSpc>
            </a:pPr>
            <a:r>
              <a:rPr lang="zh-CN" altLang="zh-CN" sz="3200" b="1">
                <a:latin typeface="Times New Roman" panose="02020603050405020304" pitchFamily="18" charset="0"/>
                <a:cs typeface="Times New Roman" panose="02020603050405020304" pitchFamily="18" charset="0"/>
              </a:rPr>
              <a:t>on the roads that in some cities the air is heavily polluted. We must work harder to protect our world.</a:t>
            </a:r>
          </a:p>
        </p:txBody>
      </p:sp>
      <p:sp>
        <p:nvSpPr>
          <p:cNvPr id="16387" name="Rectangle 3"/>
          <p:cNvSpPr>
            <a:spLocks noChangeArrowheads="1"/>
          </p:cNvSpPr>
          <p:nvPr/>
        </p:nvSpPr>
        <p:spPr bwMode="auto">
          <a:xfrm>
            <a:off x="2743200" y="990600"/>
            <a:ext cx="2216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cs typeface="Times New Roman" panose="02020603050405020304" pitchFamily="18" charset="0"/>
              </a:rPr>
              <a:t>countryside</a:t>
            </a:r>
          </a:p>
        </p:txBody>
      </p:sp>
      <p:sp>
        <p:nvSpPr>
          <p:cNvPr id="16388" name="Rectangle 4"/>
          <p:cNvSpPr>
            <a:spLocks noChangeArrowheads="1"/>
          </p:cNvSpPr>
          <p:nvPr/>
        </p:nvSpPr>
        <p:spPr bwMode="auto">
          <a:xfrm>
            <a:off x="5257800" y="1676400"/>
            <a:ext cx="1133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cs typeface="Times New Roman" panose="02020603050405020304" pitchFamily="18" charset="0"/>
              </a:rPr>
              <a:t>space</a:t>
            </a:r>
          </a:p>
        </p:txBody>
      </p:sp>
      <p:sp>
        <p:nvSpPr>
          <p:cNvPr id="16389" name="Rectangle 5"/>
          <p:cNvSpPr>
            <a:spLocks noChangeArrowheads="1"/>
          </p:cNvSpPr>
          <p:nvPr/>
        </p:nvSpPr>
        <p:spPr bwMode="auto">
          <a:xfrm>
            <a:off x="1066800" y="3810000"/>
            <a:ext cx="17399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cs typeface="Times New Roman" panose="02020603050405020304" pitchFamily="18" charset="0"/>
              </a:rPr>
              <a:t>pollution</a:t>
            </a:r>
          </a:p>
        </p:txBody>
      </p:sp>
      <p:sp>
        <p:nvSpPr>
          <p:cNvPr id="16390" name="Rectangle 6"/>
          <p:cNvSpPr>
            <a:spLocks noChangeArrowheads="1"/>
          </p:cNvSpPr>
          <p:nvPr/>
        </p:nvSpPr>
        <p:spPr bwMode="auto">
          <a:xfrm>
            <a:off x="7162800" y="3886200"/>
            <a:ext cx="1266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cs typeface="Times New Roman" panose="02020603050405020304" pitchFamily="18" charset="0"/>
              </a:rPr>
              <a:t>traffic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ppt_x"/>
                                          </p:val>
                                        </p:tav>
                                        <p:tav tm="100000">
                                          <p:val>
                                            <p:strVal val="#ppt_x"/>
                                          </p:val>
                                        </p:tav>
                                      </p:tavLst>
                                    </p:anim>
                                    <p:anim calcmode="lin" valueType="num">
                                      <p:cBhvr additive="base">
                                        <p:cTn id="8"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additive="base">
                                        <p:cTn id="13" dur="500" fill="hold"/>
                                        <p:tgtEl>
                                          <p:spTgt spid="16388"/>
                                        </p:tgtEl>
                                        <p:attrNameLst>
                                          <p:attrName>ppt_x</p:attrName>
                                        </p:attrNameLst>
                                      </p:cBhvr>
                                      <p:tavLst>
                                        <p:tav tm="0">
                                          <p:val>
                                            <p:strVal val="#ppt_x"/>
                                          </p:val>
                                        </p:tav>
                                        <p:tav tm="100000">
                                          <p:val>
                                            <p:strVal val="#ppt_x"/>
                                          </p:val>
                                        </p:tav>
                                      </p:tavLst>
                                    </p:anim>
                                    <p:anim calcmode="lin" valueType="num">
                                      <p:cBhvr additive="base">
                                        <p:cTn id="14"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9"/>
                                        </p:tgtEl>
                                        <p:attrNameLst>
                                          <p:attrName>style.visibility</p:attrName>
                                        </p:attrNameLst>
                                      </p:cBhvr>
                                      <p:to>
                                        <p:strVal val="visible"/>
                                      </p:to>
                                    </p:set>
                                    <p:anim calcmode="lin" valueType="num">
                                      <p:cBhvr additive="base">
                                        <p:cTn id="19" dur="500" fill="hold"/>
                                        <p:tgtEl>
                                          <p:spTgt spid="16389"/>
                                        </p:tgtEl>
                                        <p:attrNameLst>
                                          <p:attrName>ppt_x</p:attrName>
                                        </p:attrNameLst>
                                      </p:cBhvr>
                                      <p:tavLst>
                                        <p:tav tm="0">
                                          <p:val>
                                            <p:strVal val="#ppt_x"/>
                                          </p:val>
                                        </p:tav>
                                        <p:tav tm="100000">
                                          <p:val>
                                            <p:strVal val="#ppt_x"/>
                                          </p:val>
                                        </p:tav>
                                      </p:tavLst>
                                    </p:anim>
                                    <p:anim calcmode="lin" valueType="num">
                                      <p:cBhvr additive="base">
                                        <p:cTn id="20"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90"/>
                                        </p:tgtEl>
                                        <p:attrNameLst>
                                          <p:attrName>style.visibility</p:attrName>
                                        </p:attrNameLst>
                                      </p:cBhvr>
                                      <p:to>
                                        <p:strVal val="visible"/>
                                      </p:to>
                                    </p:set>
                                    <p:anim calcmode="lin" valueType="num">
                                      <p:cBhvr additive="base">
                                        <p:cTn id="25" dur="500" fill="hold"/>
                                        <p:tgtEl>
                                          <p:spTgt spid="16390"/>
                                        </p:tgtEl>
                                        <p:attrNameLst>
                                          <p:attrName>ppt_x</p:attrName>
                                        </p:attrNameLst>
                                      </p:cBhvr>
                                      <p:tavLst>
                                        <p:tav tm="0">
                                          <p:val>
                                            <p:strVal val="#ppt_x"/>
                                          </p:val>
                                        </p:tav>
                                        <p:tav tm="100000">
                                          <p:val>
                                            <p:strVal val="#ppt_x"/>
                                          </p:val>
                                        </p:tav>
                                      </p:tavLst>
                                    </p:anim>
                                    <p:anim calcmode="lin" valueType="num">
                                      <p:cBhvr additive="base">
                                        <p:cTn id="26"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P spid="16388" grpId="0" autoUpdateAnimBg="0"/>
      <p:bldP spid="16389" grpId="0" autoUpdateAnimBg="0"/>
      <p:bldP spid="1639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1000" y="1676400"/>
            <a:ext cx="8610600" cy="10668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zh-CN" sz="3200" b="1">
                <a:latin typeface="Times New Roman" panose="02020603050405020304" pitchFamily="18" charset="0"/>
                <a:cs typeface="Times New Roman" panose="02020603050405020304" pitchFamily="18" charset="0"/>
              </a:rPr>
              <a:t>all over the world     closed down    in the future      </a:t>
            </a:r>
          </a:p>
          <a:p>
            <a:r>
              <a:rPr lang="zh-CN" altLang="zh-CN" sz="3200" b="1">
                <a:latin typeface="Times New Roman" panose="02020603050405020304" pitchFamily="18" charset="0"/>
                <a:cs typeface="Times New Roman" panose="02020603050405020304" pitchFamily="18" charset="0"/>
              </a:rPr>
              <a:t> it takes       not</a:t>
            </a:r>
            <a:r>
              <a:rPr lang="zh-CN" altLang="zh-CN" sz="3200" b="1">
                <a:latin typeface="Arial" panose="020B0604020202020204"/>
                <a:cs typeface="Times New Roman" panose="02020603050405020304" pitchFamily="18" charset="0"/>
              </a:rPr>
              <a:t>…</a:t>
            </a:r>
            <a:r>
              <a:rPr lang="zh-CN" altLang="zh-CN" sz="3200" b="1">
                <a:latin typeface="Times New Roman" panose="02020603050405020304" pitchFamily="18" charset="0"/>
                <a:cs typeface="Times New Roman" panose="02020603050405020304" pitchFamily="18" charset="0"/>
              </a:rPr>
              <a:t> any more	</a:t>
            </a:r>
          </a:p>
        </p:txBody>
      </p:sp>
      <p:sp>
        <p:nvSpPr>
          <p:cNvPr id="17411" name="Rectangle 3"/>
          <p:cNvSpPr>
            <a:spLocks noChangeArrowheads="1"/>
          </p:cNvSpPr>
          <p:nvPr/>
        </p:nvSpPr>
        <p:spPr bwMode="auto">
          <a:xfrm>
            <a:off x="304800" y="381000"/>
            <a:ext cx="81899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333399"/>
                </a:solidFill>
                <a:latin typeface="Times New Roman" panose="02020603050405020304" pitchFamily="18" charset="0"/>
                <a:cs typeface="Times New Roman" panose="02020603050405020304" pitchFamily="18" charset="0"/>
              </a:rPr>
              <a:t>8</a:t>
            </a:r>
            <a:r>
              <a:rPr lang="zh-CN" altLang="zh-CN">
                <a:latin typeface="Times New Roman" panose="02020603050405020304" pitchFamily="18" charset="0"/>
                <a:cs typeface="Times New Roman" panose="02020603050405020304" pitchFamily="18" charset="0"/>
              </a:rPr>
              <a:t> </a:t>
            </a:r>
            <a:r>
              <a:rPr lang="zh-CN" altLang="zh-CN" sz="3200" b="1">
                <a:solidFill>
                  <a:srgbClr val="333399"/>
                </a:solidFill>
                <a:latin typeface="Times New Roman" panose="02020603050405020304" pitchFamily="18" charset="0"/>
                <a:cs typeface="Times New Roman" panose="02020603050405020304" pitchFamily="18" charset="0"/>
              </a:rPr>
              <a:t>Complete the sentences with the expressions </a:t>
            </a:r>
          </a:p>
          <a:p>
            <a:r>
              <a:rPr lang="zh-CN" altLang="zh-CN" sz="3200" b="1">
                <a:solidFill>
                  <a:srgbClr val="333399"/>
                </a:solidFill>
                <a:latin typeface="Times New Roman" panose="02020603050405020304" pitchFamily="18" charset="0"/>
                <a:cs typeface="Times New Roman" panose="02020603050405020304" pitchFamily="18" charset="0"/>
              </a:rPr>
              <a:t>    in the box.</a:t>
            </a:r>
          </a:p>
        </p:txBody>
      </p:sp>
      <p:sp>
        <p:nvSpPr>
          <p:cNvPr id="17412" name="Rectangle 4"/>
          <p:cNvSpPr>
            <a:spLocks noChangeArrowheads="1"/>
          </p:cNvSpPr>
          <p:nvPr/>
        </p:nvSpPr>
        <p:spPr bwMode="auto">
          <a:xfrm>
            <a:off x="228600" y="2466975"/>
            <a:ext cx="8534400" cy="503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45000"/>
              </a:lnSpc>
            </a:pPr>
            <a:r>
              <a:rPr lang="zh-CN" altLang="zh-CN" sz="3200" b="1">
                <a:latin typeface="Times New Roman" panose="02020603050405020304" pitchFamily="18" charset="0"/>
                <a:cs typeface="Times New Roman" panose="02020603050405020304" pitchFamily="18" charset="0"/>
              </a:rPr>
              <a:t>1 Growing population is a problem___________</a:t>
            </a:r>
          </a:p>
          <a:p>
            <a:pPr>
              <a:lnSpc>
                <a:spcPct val="145000"/>
              </a:lnSpc>
            </a:pPr>
            <a:r>
              <a:rPr lang="zh-CN" altLang="zh-CN" sz="3200" b="1">
                <a:latin typeface="Times New Roman" panose="02020603050405020304" pitchFamily="18" charset="0"/>
                <a:cs typeface="Times New Roman" panose="02020603050405020304" pitchFamily="18" charset="0"/>
              </a:rPr>
              <a:t>    _____________.</a:t>
            </a:r>
            <a:endParaRPr lang="zh-CN" altLang="zh-CN" sz="3200" b="1"/>
          </a:p>
          <a:p>
            <a:pPr eaLnBrk="0" hangingPunct="0">
              <a:lnSpc>
                <a:spcPct val="145000"/>
              </a:lnSpc>
            </a:pPr>
            <a:r>
              <a:rPr lang="zh-CN" altLang="zh-CN" sz="3200" b="1">
                <a:latin typeface="Times New Roman" panose="02020603050405020304" pitchFamily="18" charset="0"/>
                <a:cs typeface="Times New Roman" panose="02020603050405020304" pitchFamily="18" charset="0"/>
              </a:rPr>
              <a:t>2 The population of China may grow more   </a:t>
            </a:r>
          </a:p>
          <a:p>
            <a:pPr eaLnBrk="0" hangingPunct="0">
              <a:lnSpc>
                <a:spcPct val="145000"/>
              </a:lnSpc>
            </a:pPr>
            <a:r>
              <a:rPr lang="zh-CN" altLang="zh-CN" sz="3200" b="1">
                <a:latin typeface="Times New Roman" panose="02020603050405020304" pitchFamily="18" charset="0"/>
                <a:cs typeface="Times New Roman" panose="02020603050405020304" pitchFamily="18" charset="0"/>
              </a:rPr>
              <a:t>   slowly </a:t>
            </a:r>
            <a:r>
              <a:rPr lang="zh-CN" altLang="zh-CN" sz="3200" b="1" u="sng">
                <a:latin typeface="Times New Roman" panose="02020603050405020304" pitchFamily="18" charset="0"/>
                <a:cs typeface="Times New Roman" panose="02020603050405020304" pitchFamily="18" charset="0"/>
              </a:rPr>
              <a:t>                                 </a:t>
            </a:r>
            <a:r>
              <a:rPr lang="zh-CN" altLang="zh-CN" sz="3200" b="1">
                <a:latin typeface="Times New Roman" panose="02020603050405020304" pitchFamily="18" charset="0"/>
                <a:cs typeface="Times New Roman" panose="02020603050405020304" pitchFamily="18" charset="0"/>
              </a:rPr>
              <a:t>.                                                                                                  </a:t>
            </a:r>
            <a:endParaRPr lang="zh-CN" altLang="zh-CN" sz="3200" b="1"/>
          </a:p>
          <a:p>
            <a:pPr eaLnBrk="0" hangingPunct="0">
              <a:lnSpc>
                <a:spcPct val="145000"/>
              </a:lnSpc>
            </a:pPr>
            <a:r>
              <a:rPr lang="zh-CN" altLang="zh-CN" sz="3200" b="1">
                <a:latin typeface="Times New Roman" panose="02020603050405020304" pitchFamily="18" charset="0"/>
                <a:cs typeface="Times New Roman" panose="02020603050405020304" pitchFamily="18" charset="0"/>
              </a:rPr>
              <a:t>3 The supermarket </a:t>
            </a:r>
            <a:r>
              <a:rPr lang="zh-CN" altLang="zh-CN" sz="3200" b="1" u="sng">
                <a:latin typeface="Times New Roman" panose="02020603050405020304" pitchFamily="18" charset="0"/>
                <a:cs typeface="Times New Roman" panose="02020603050405020304" pitchFamily="18" charset="0"/>
              </a:rPr>
              <a:t>                        </a:t>
            </a:r>
            <a:r>
              <a:rPr lang="zh-CN" altLang="zh-CN" sz="3200" b="1">
                <a:latin typeface="Times New Roman" panose="02020603050405020304" pitchFamily="18" charset="0"/>
                <a:cs typeface="Times New Roman" panose="02020603050405020304" pitchFamily="18" charset="0"/>
              </a:rPr>
              <a:t> when a  </a:t>
            </a:r>
          </a:p>
          <a:p>
            <a:pPr eaLnBrk="0" hangingPunct="0">
              <a:lnSpc>
                <a:spcPct val="145000"/>
              </a:lnSpc>
            </a:pPr>
            <a:r>
              <a:rPr lang="zh-CN" altLang="zh-CN" sz="3200" b="1">
                <a:latin typeface="Times New Roman" panose="02020603050405020304" pitchFamily="18" charset="0"/>
                <a:cs typeface="Times New Roman" panose="02020603050405020304" pitchFamily="18" charset="0"/>
              </a:rPr>
              <a:t>    bigger one opened in the town.</a:t>
            </a:r>
            <a:endParaRPr lang="zh-CN" altLang="zh-CN" sz="3200" b="1"/>
          </a:p>
          <a:p>
            <a:pPr eaLnBrk="0" hangingPunct="0">
              <a:lnSpc>
                <a:spcPct val="145000"/>
              </a:lnSpc>
            </a:pPr>
            <a:endParaRPr lang="zh-CN" altLang="zh-CN" sz="3200" b="1">
              <a:latin typeface="Times New Roman" panose="02020603050405020304" pitchFamily="18" charset="0"/>
              <a:cs typeface="Times New Roman" panose="02020603050405020304" pitchFamily="18" charset="0"/>
            </a:endParaRPr>
          </a:p>
        </p:txBody>
      </p:sp>
      <p:sp>
        <p:nvSpPr>
          <p:cNvPr id="17413" name="Rectangle 5"/>
          <p:cNvSpPr>
            <a:spLocks noChangeArrowheads="1"/>
          </p:cNvSpPr>
          <p:nvPr/>
        </p:nvSpPr>
        <p:spPr bwMode="auto">
          <a:xfrm>
            <a:off x="6477000" y="2667000"/>
            <a:ext cx="14827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cs typeface="Times New Roman" panose="02020603050405020304" pitchFamily="18" charset="0"/>
              </a:rPr>
              <a:t>all over</a:t>
            </a:r>
          </a:p>
        </p:txBody>
      </p:sp>
      <p:sp>
        <p:nvSpPr>
          <p:cNvPr id="17414" name="Rectangle 6"/>
          <p:cNvSpPr>
            <a:spLocks noChangeArrowheads="1"/>
          </p:cNvSpPr>
          <p:nvPr/>
        </p:nvSpPr>
        <p:spPr bwMode="auto">
          <a:xfrm>
            <a:off x="990600" y="3276600"/>
            <a:ext cx="1843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cs typeface="Times New Roman" panose="02020603050405020304" pitchFamily="18" charset="0"/>
              </a:rPr>
              <a:t>the world</a:t>
            </a:r>
          </a:p>
        </p:txBody>
      </p:sp>
      <p:sp>
        <p:nvSpPr>
          <p:cNvPr id="17415" name="Rectangle 7"/>
          <p:cNvSpPr>
            <a:spLocks noChangeArrowheads="1"/>
          </p:cNvSpPr>
          <p:nvPr/>
        </p:nvSpPr>
        <p:spPr bwMode="auto">
          <a:xfrm>
            <a:off x="1981200" y="4724400"/>
            <a:ext cx="2349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cs typeface="Times New Roman" panose="02020603050405020304" pitchFamily="18" charset="0"/>
              </a:rPr>
              <a:t>in the future</a:t>
            </a:r>
          </a:p>
        </p:txBody>
      </p:sp>
      <p:sp>
        <p:nvSpPr>
          <p:cNvPr id="17416" name="Rectangle 8"/>
          <p:cNvSpPr>
            <a:spLocks noChangeArrowheads="1"/>
          </p:cNvSpPr>
          <p:nvPr/>
        </p:nvSpPr>
        <p:spPr bwMode="auto">
          <a:xfrm>
            <a:off x="3810000" y="5410200"/>
            <a:ext cx="2295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cs typeface="Times New Roman" panose="02020603050405020304" pitchFamily="18" charset="0"/>
              </a:rPr>
              <a:t>closed down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ppt_x"/>
                                          </p:val>
                                        </p:tav>
                                        <p:tav tm="100000">
                                          <p:val>
                                            <p:strVal val="#ppt_x"/>
                                          </p:val>
                                        </p:tav>
                                      </p:tavLst>
                                    </p:anim>
                                    <p:anim calcmode="lin" valueType="num">
                                      <p:cBhvr additive="base">
                                        <p:cTn id="8" dur="500" fill="hold"/>
                                        <p:tgtEl>
                                          <p:spTgt spid="174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14"/>
                                        </p:tgtEl>
                                        <p:attrNameLst>
                                          <p:attrName>style.visibility</p:attrName>
                                        </p:attrNameLst>
                                      </p:cBhvr>
                                      <p:to>
                                        <p:strVal val="visible"/>
                                      </p:to>
                                    </p:set>
                                    <p:anim calcmode="lin" valueType="num">
                                      <p:cBhvr additive="base">
                                        <p:cTn id="11" dur="500" fill="hold"/>
                                        <p:tgtEl>
                                          <p:spTgt spid="17414"/>
                                        </p:tgtEl>
                                        <p:attrNameLst>
                                          <p:attrName>ppt_x</p:attrName>
                                        </p:attrNameLst>
                                      </p:cBhvr>
                                      <p:tavLst>
                                        <p:tav tm="0">
                                          <p:val>
                                            <p:strVal val="#ppt_x"/>
                                          </p:val>
                                        </p:tav>
                                        <p:tav tm="100000">
                                          <p:val>
                                            <p:strVal val="#ppt_x"/>
                                          </p:val>
                                        </p:tav>
                                      </p:tavLst>
                                    </p:anim>
                                    <p:anim calcmode="lin" valueType="num">
                                      <p:cBhvr additive="base">
                                        <p:cTn id="12"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415"/>
                                        </p:tgtEl>
                                        <p:attrNameLst>
                                          <p:attrName>style.visibility</p:attrName>
                                        </p:attrNameLst>
                                      </p:cBhvr>
                                      <p:to>
                                        <p:strVal val="visible"/>
                                      </p:to>
                                    </p:set>
                                    <p:anim calcmode="lin" valueType="num">
                                      <p:cBhvr additive="base">
                                        <p:cTn id="17" dur="500" fill="hold"/>
                                        <p:tgtEl>
                                          <p:spTgt spid="17415"/>
                                        </p:tgtEl>
                                        <p:attrNameLst>
                                          <p:attrName>ppt_x</p:attrName>
                                        </p:attrNameLst>
                                      </p:cBhvr>
                                      <p:tavLst>
                                        <p:tav tm="0">
                                          <p:val>
                                            <p:strVal val="#ppt_x"/>
                                          </p:val>
                                        </p:tav>
                                        <p:tav tm="100000">
                                          <p:val>
                                            <p:strVal val="#ppt_x"/>
                                          </p:val>
                                        </p:tav>
                                      </p:tavLst>
                                    </p:anim>
                                    <p:anim calcmode="lin" valueType="num">
                                      <p:cBhvr additive="base">
                                        <p:cTn id="18"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416"/>
                                        </p:tgtEl>
                                        <p:attrNameLst>
                                          <p:attrName>style.visibility</p:attrName>
                                        </p:attrNameLst>
                                      </p:cBhvr>
                                      <p:to>
                                        <p:strVal val="visible"/>
                                      </p:to>
                                    </p:set>
                                    <p:anim calcmode="lin" valueType="num">
                                      <p:cBhvr additive="base">
                                        <p:cTn id="23" dur="500" fill="hold"/>
                                        <p:tgtEl>
                                          <p:spTgt spid="17416"/>
                                        </p:tgtEl>
                                        <p:attrNameLst>
                                          <p:attrName>ppt_x</p:attrName>
                                        </p:attrNameLst>
                                      </p:cBhvr>
                                      <p:tavLst>
                                        <p:tav tm="0">
                                          <p:val>
                                            <p:strVal val="#ppt_x"/>
                                          </p:val>
                                        </p:tav>
                                        <p:tav tm="100000">
                                          <p:val>
                                            <p:strVal val="#ppt_x"/>
                                          </p:val>
                                        </p:tav>
                                      </p:tavLst>
                                    </p:anim>
                                    <p:anim calcmode="lin" valueType="num">
                                      <p:cBhvr additive="base">
                                        <p:cTn id="24" dur="500" fill="hold"/>
                                        <p:tgtEl>
                                          <p:spTgt spid="174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utoUpdateAnimBg="0"/>
      <p:bldP spid="17415" grpId="0" autoUpdateAnimBg="0"/>
      <p:bldP spid="1741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 y="1143000"/>
            <a:ext cx="82296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50000"/>
              </a:lnSpc>
            </a:pPr>
            <a:r>
              <a:rPr lang="zh-CN" altLang="zh-CN" sz="3200" b="1">
                <a:latin typeface="Times New Roman" panose="02020603050405020304" pitchFamily="18" charset="0"/>
                <a:cs typeface="Times New Roman" panose="02020603050405020304" pitchFamily="18" charset="0"/>
              </a:rPr>
              <a:t>4 Usually</a:t>
            </a:r>
            <a:r>
              <a:rPr lang="zh-CN" altLang="zh-CN" sz="3200" b="1" u="sng">
                <a:latin typeface="Times New Roman" panose="02020603050405020304" pitchFamily="18" charset="0"/>
                <a:cs typeface="Times New Roman" panose="02020603050405020304" pitchFamily="18" charset="0"/>
              </a:rPr>
              <a:t>                </a:t>
            </a:r>
            <a:r>
              <a:rPr lang="zh-CN" altLang="zh-CN" sz="3200" b="1">
                <a:latin typeface="Times New Roman" panose="02020603050405020304" pitchFamily="18" charset="0"/>
                <a:cs typeface="Times New Roman" panose="02020603050405020304" pitchFamily="18" charset="0"/>
              </a:rPr>
              <a:t>an hour to get there by bus.</a:t>
            </a:r>
            <a:endParaRPr lang="zh-CN" altLang="zh-CN" sz="3200" b="1"/>
          </a:p>
          <a:p>
            <a:pPr eaLnBrk="0" hangingPunct="0">
              <a:lnSpc>
                <a:spcPct val="150000"/>
              </a:lnSpc>
            </a:pPr>
            <a:r>
              <a:rPr lang="zh-CN" altLang="zh-CN" sz="3200" b="1">
                <a:latin typeface="Times New Roman" panose="02020603050405020304" pitchFamily="18" charset="0"/>
                <a:cs typeface="Times New Roman" panose="02020603050405020304" pitchFamily="18" charset="0"/>
              </a:rPr>
              <a:t>5 The town had a lot of population in the past    </a:t>
            </a:r>
          </a:p>
          <a:p>
            <a:pPr eaLnBrk="0" hangingPunct="0">
              <a:lnSpc>
                <a:spcPct val="150000"/>
              </a:lnSpc>
            </a:pPr>
            <a:r>
              <a:rPr lang="zh-CN" altLang="zh-CN" sz="3200" b="1">
                <a:latin typeface="Times New Roman" panose="02020603050405020304" pitchFamily="18" charset="0"/>
                <a:cs typeface="Times New Roman" panose="02020603050405020304" pitchFamily="18" charset="0"/>
              </a:rPr>
              <a:t>   but it is </a:t>
            </a:r>
            <a:r>
              <a:rPr lang="zh-CN" altLang="zh-CN" sz="3200" b="1" u="sng">
                <a:latin typeface="Times New Roman" panose="02020603050405020304" pitchFamily="18" charset="0"/>
                <a:cs typeface="Times New Roman" panose="02020603050405020304" pitchFamily="18" charset="0"/>
              </a:rPr>
              <a:t>            </a:t>
            </a:r>
            <a:r>
              <a:rPr lang="zh-CN" altLang="zh-CN" sz="3200" b="1">
                <a:latin typeface="Times New Roman" panose="02020603050405020304" pitchFamily="18" charset="0"/>
                <a:cs typeface="Times New Roman" panose="02020603050405020304" pitchFamily="18" charset="0"/>
              </a:rPr>
              <a:t> a problem </a:t>
            </a:r>
            <a:r>
              <a:rPr lang="zh-CN" altLang="zh-CN" sz="3200" b="1" u="sng">
                <a:latin typeface="Times New Roman" panose="02020603050405020304" pitchFamily="18" charset="0"/>
                <a:cs typeface="Times New Roman" panose="02020603050405020304" pitchFamily="18" charset="0"/>
              </a:rPr>
              <a:t>                </a:t>
            </a:r>
            <a:r>
              <a:rPr lang="zh-CN" altLang="zh-CN" sz="3200" b="1">
                <a:latin typeface="Times New Roman" panose="02020603050405020304" pitchFamily="18" charset="0"/>
                <a:cs typeface="Times New Roman" panose="02020603050405020304" pitchFamily="18" charset="0"/>
              </a:rPr>
              <a:t>.</a:t>
            </a:r>
          </a:p>
        </p:txBody>
      </p:sp>
      <p:sp>
        <p:nvSpPr>
          <p:cNvPr id="18435" name="Rectangle 3"/>
          <p:cNvSpPr>
            <a:spLocks noChangeArrowheads="1"/>
          </p:cNvSpPr>
          <p:nvPr/>
        </p:nvSpPr>
        <p:spPr bwMode="auto">
          <a:xfrm>
            <a:off x="2286000" y="1295400"/>
            <a:ext cx="14366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cs typeface="Times New Roman" panose="02020603050405020304" pitchFamily="18" charset="0"/>
              </a:rPr>
              <a:t>it takes</a:t>
            </a:r>
          </a:p>
        </p:txBody>
      </p:sp>
      <p:sp>
        <p:nvSpPr>
          <p:cNvPr id="18436" name="Rectangle 4"/>
          <p:cNvSpPr>
            <a:spLocks noChangeArrowheads="1"/>
          </p:cNvSpPr>
          <p:nvPr/>
        </p:nvSpPr>
        <p:spPr bwMode="auto">
          <a:xfrm>
            <a:off x="2514600" y="2743200"/>
            <a:ext cx="4822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cs typeface="Times New Roman" panose="02020603050405020304" pitchFamily="18" charset="0"/>
              </a:rPr>
              <a:t>not                        any more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ppt_x"/>
                                          </p:val>
                                        </p:tav>
                                        <p:tav tm="100000">
                                          <p:val>
                                            <p:strVal val="#ppt_x"/>
                                          </p:val>
                                        </p:tav>
                                      </p:tavLst>
                                    </p:anim>
                                    <p:anim calcmode="lin" valueType="num">
                                      <p:cBhvr additive="base">
                                        <p:cTn id="8"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6"/>
                                        </p:tgtEl>
                                        <p:attrNameLst>
                                          <p:attrName>style.visibility</p:attrName>
                                        </p:attrNameLst>
                                      </p:cBhvr>
                                      <p:to>
                                        <p:strVal val="visible"/>
                                      </p:to>
                                    </p:set>
                                    <p:anim calcmode="lin" valueType="num">
                                      <p:cBhvr additive="base">
                                        <p:cTn id="13" dur="500" fill="hold"/>
                                        <p:tgtEl>
                                          <p:spTgt spid="18436"/>
                                        </p:tgtEl>
                                        <p:attrNameLst>
                                          <p:attrName>ppt_x</p:attrName>
                                        </p:attrNameLst>
                                      </p:cBhvr>
                                      <p:tavLst>
                                        <p:tav tm="0">
                                          <p:val>
                                            <p:strVal val="#ppt_x"/>
                                          </p:val>
                                        </p:tav>
                                        <p:tav tm="100000">
                                          <p:val>
                                            <p:strVal val="#ppt_x"/>
                                          </p:val>
                                        </p:tav>
                                      </p:tavLst>
                                    </p:anim>
                                    <p:anim calcmode="lin" valueType="num">
                                      <p:cBhvr additive="base">
                                        <p:cTn id="14"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62000" y="762000"/>
            <a:ext cx="68786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333399"/>
                </a:solidFill>
                <a:latin typeface="Times New Roman" panose="02020603050405020304" pitchFamily="18" charset="0"/>
                <a:cs typeface="Times New Roman" panose="02020603050405020304" pitchFamily="18" charset="0"/>
              </a:rPr>
              <a:t>9 Listen and choose the best summary.</a:t>
            </a:r>
          </a:p>
        </p:txBody>
      </p:sp>
      <p:pic>
        <p:nvPicPr>
          <p:cNvPr id="19459" name="Picture 3" descr="00132">
            <a:hlinkClick r:id="rId2" action="ppaction://hlinkfile"/>
          </p:cNvPr>
          <p:cNvPicPr>
            <a:picLocks noChangeAspect="1" noChangeArrowheads="1"/>
          </p:cNvPicPr>
          <p:nvPr/>
        </p:nvPicPr>
        <p:blipFill>
          <a:blip r:embed="rId3" cstate="email"/>
          <a:srcRect/>
          <a:stretch>
            <a:fillRect/>
          </a:stretch>
        </p:blipFill>
        <p:spPr bwMode="auto">
          <a:xfrm>
            <a:off x="7772400" y="762000"/>
            <a:ext cx="8382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ChangeArrowheads="1"/>
          </p:cNvSpPr>
          <p:nvPr/>
        </p:nvSpPr>
        <p:spPr bwMode="auto">
          <a:xfrm>
            <a:off x="381000" y="1371600"/>
            <a:ext cx="80772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nSpc>
                <a:spcPct val="150000"/>
              </a:lnSpc>
              <a:buFont typeface="Arial" panose="020B0604020202020204" pitchFamily="34" charset="0"/>
              <a:buAutoNum type="alphaLcParenR"/>
            </a:pPr>
            <a:r>
              <a:rPr lang="en-US" sz="3200" b="1" dirty="0">
                <a:latin typeface="Times New Roman" panose="02020603050405020304" pitchFamily="18" charset="0"/>
                <a:cs typeface="Times New Roman" panose="02020603050405020304" pitchFamily="18" charset="0"/>
              </a:rPr>
              <a:t>It is cheaper to share a car than to have a </a:t>
            </a:r>
            <a:r>
              <a:rPr lang="zh-CN" altLang="en-US" sz="3200" b="1" dirty="0">
                <a:latin typeface="Times New Roman" panose="02020603050405020304" pitchFamily="18" charset="0"/>
                <a:cs typeface="Times New Roman" panose="02020603050405020304" pitchFamily="18" charset="0"/>
              </a:rPr>
              <a:t>  </a:t>
            </a:r>
          </a:p>
          <a:p>
            <a:pPr marL="342900" indent="-342900">
              <a:lnSpc>
                <a:spcPct val="150000"/>
              </a:lnSpc>
            </a:pPr>
            <a:r>
              <a:rPr lang="zh-CN" altLang="en-US"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personal car.</a:t>
            </a:r>
          </a:p>
          <a:p>
            <a:pPr marL="342900" indent="-342900">
              <a:lnSpc>
                <a:spcPct val="150000"/>
              </a:lnSpc>
            </a:pPr>
            <a:r>
              <a:rPr lang="en-US" sz="3200" b="1" dirty="0">
                <a:latin typeface="Times New Roman" panose="02020603050405020304" pitchFamily="18" charset="0"/>
                <a:cs typeface="Times New Roman" panose="02020603050405020304" pitchFamily="18" charset="0"/>
              </a:rPr>
              <a:t>b) People in a car club do not often take </a:t>
            </a:r>
            <a:r>
              <a:rPr lang="zh-CN" altLang="en-US"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buses, trains or the underground.</a:t>
            </a:r>
          </a:p>
          <a:p>
            <a:pPr marL="342900" indent="-342900">
              <a:lnSpc>
                <a:spcPct val="150000"/>
              </a:lnSpc>
            </a:pPr>
            <a:r>
              <a:rPr lang="en-US" sz="3200" b="1" dirty="0">
                <a:latin typeface="Times New Roman" panose="02020603050405020304" pitchFamily="18" charset="0"/>
                <a:cs typeface="Times New Roman" panose="02020603050405020304" pitchFamily="18" charset="0"/>
              </a:rPr>
              <a:t>c) There are no car clubs in the US.</a:t>
            </a:r>
          </a:p>
          <a:p>
            <a:pPr marL="342900" indent="-342900">
              <a:lnSpc>
                <a:spcPct val="150000"/>
              </a:lnSpc>
            </a:pPr>
            <a:r>
              <a:rPr lang="en-US" sz="3200" b="1" dirty="0">
                <a:latin typeface="Times New Roman" panose="02020603050405020304" pitchFamily="18" charset="0"/>
                <a:cs typeface="Times New Roman" panose="02020603050405020304" pitchFamily="18" charset="0"/>
              </a:rPr>
              <a:t>d) Joining car clubs is good for you and for the city.</a:t>
            </a:r>
          </a:p>
          <a:p>
            <a:pPr marL="342900" indent="-342900">
              <a:lnSpc>
                <a:spcPct val="150000"/>
              </a:lnSpc>
            </a:pPr>
            <a:endParaRPr lang="zh-CN" altLang="en-US" sz="3200" b="1" dirty="0">
              <a:latin typeface="Times New Roman" panose="02020603050405020304" pitchFamily="18" charset="0"/>
              <a:cs typeface="Times New Roman" panose="02020603050405020304" pitchFamily="18" charset="0"/>
            </a:endParaRPr>
          </a:p>
        </p:txBody>
      </p:sp>
      <p:sp>
        <p:nvSpPr>
          <p:cNvPr id="19461" name="Rectangle 5"/>
          <p:cNvSpPr>
            <a:spLocks noChangeArrowheads="1"/>
          </p:cNvSpPr>
          <p:nvPr/>
        </p:nvSpPr>
        <p:spPr bwMode="auto">
          <a:xfrm>
            <a:off x="304800" y="5257800"/>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a:solidFill>
                  <a:srgbClr val="FF0000"/>
                </a:solidFill>
                <a:ea typeface="华文行楷" panose="02010800040101010101" pitchFamily="2" charset="-122"/>
              </a:rPr>
              <a:t>√</a:t>
            </a:r>
            <a:endParaRPr lang="zh-CN" altLang="en-US" sz="3600" b="1">
              <a:solidFill>
                <a:srgbClr val="FF0000"/>
              </a:solidFill>
              <a:ea typeface="华文行楷" panose="0201080004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 calcmode="lin" valueType="num">
                                      <p:cBhvr additive="base">
                                        <p:cTn id="7" dur="500" fill="hold"/>
                                        <p:tgtEl>
                                          <p:spTgt spid="194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04800" y="533400"/>
            <a:ext cx="8269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333399"/>
                </a:solidFill>
                <a:latin typeface="Times New Roman" panose="02020603050405020304" pitchFamily="18" charset="0"/>
                <a:cs typeface="Times New Roman" panose="02020603050405020304" pitchFamily="18" charset="0"/>
              </a:rPr>
              <a:t>10 Listen again and choose the correct answer.</a:t>
            </a:r>
          </a:p>
        </p:txBody>
      </p:sp>
      <p:sp>
        <p:nvSpPr>
          <p:cNvPr id="20483" name="Rectangle 3"/>
          <p:cNvSpPr>
            <a:spLocks noChangeArrowheads="1"/>
          </p:cNvSpPr>
          <p:nvPr/>
        </p:nvSpPr>
        <p:spPr bwMode="auto">
          <a:xfrm>
            <a:off x="381000" y="1600200"/>
            <a:ext cx="85344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25000"/>
              </a:lnSpc>
            </a:pPr>
            <a:r>
              <a:rPr lang="zh-CN" altLang="zh-CN" sz="3200" b="1">
                <a:latin typeface="Times New Roman" panose="02020603050405020304" pitchFamily="18" charset="0"/>
                <a:cs typeface="Times New Roman" panose="02020603050405020304" pitchFamily="18" charset="0"/>
              </a:rPr>
              <a:t>1 Joining a car </a:t>
            </a:r>
            <a:r>
              <a:rPr lang="zh-CN" altLang="zh-CN" sz="3200" b="1">
                <a:solidFill>
                  <a:schemeClr val="hlink"/>
                </a:solidFill>
                <a:latin typeface="Times New Roman" panose="02020603050405020304" pitchFamily="18" charset="0"/>
                <a:cs typeface="Times New Roman" panose="02020603050405020304" pitchFamily="18" charset="0"/>
              </a:rPr>
              <a:t>club is cheaper / more expensive</a:t>
            </a:r>
            <a:r>
              <a:rPr lang="zh-CN" altLang="zh-CN" sz="3200" b="1">
                <a:latin typeface="Times New Roman" panose="02020603050405020304" pitchFamily="18" charset="0"/>
                <a:cs typeface="Times New Roman" panose="02020603050405020304" pitchFamily="18" charset="0"/>
              </a:rPr>
              <a:t>  </a:t>
            </a:r>
          </a:p>
          <a:p>
            <a:pPr>
              <a:lnSpc>
                <a:spcPct val="125000"/>
              </a:lnSpc>
            </a:pPr>
            <a:r>
              <a:rPr lang="zh-CN" altLang="zh-CN" sz="3200" b="1">
                <a:latin typeface="Times New Roman" panose="02020603050405020304" pitchFamily="18" charset="0"/>
                <a:cs typeface="Times New Roman" panose="02020603050405020304" pitchFamily="18" charset="0"/>
              </a:rPr>
              <a:t>   than having a personal car.</a:t>
            </a:r>
          </a:p>
          <a:p>
            <a:pPr eaLnBrk="0" hangingPunct="0">
              <a:lnSpc>
                <a:spcPct val="125000"/>
              </a:lnSpc>
            </a:pPr>
            <a:r>
              <a:rPr lang="zh-CN" altLang="zh-CN" sz="3200" b="1">
                <a:latin typeface="Times New Roman" panose="02020603050405020304" pitchFamily="18" charset="0"/>
                <a:cs typeface="Times New Roman" panose="02020603050405020304" pitchFamily="18" charset="0"/>
              </a:rPr>
              <a:t>2 People in car clubs </a:t>
            </a:r>
            <a:r>
              <a:rPr lang="zh-CN" altLang="zh-CN" sz="3200" b="1">
                <a:solidFill>
                  <a:schemeClr val="hlink"/>
                </a:solidFill>
                <a:latin typeface="Times New Roman" panose="02020603050405020304" pitchFamily="18" charset="0"/>
                <a:cs typeface="Times New Roman" panose="02020603050405020304" pitchFamily="18" charset="0"/>
              </a:rPr>
              <a:t>pay for / do not pay for</a:t>
            </a:r>
            <a:r>
              <a:rPr lang="zh-CN" altLang="zh-CN" sz="3200" b="1">
                <a:latin typeface="Times New Roman" panose="02020603050405020304" pitchFamily="18" charset="0"/>
                <a:cs typeface="Times New Roman" panose="02020603050405020304" pitchFamily="18" charset="0"/>
              </a:rPr>
              <a:t> a   </a:t>
            </a:r>
          </a:p>
          <a:p>
            <a:pPr eaLnBrk="0" hangingPunct="0">
              <a:lnSpc>
                <a:spcPct val="125000"/>
              </a:lnSpc>
            </a:pPr>
            <a:r>
              <a:rPr lang="zh-CN" altLang="zh-CN" sz="3200" b="1">
                <a:latin typeface="Times New Roman" panose="02020603050405020304" pitchFamily="18" charset="0"/>
                <a:cs typeface="Times New Roman" panose="02020603050405020304" pitchFamily="18" charset="0"/>
              </a:rPr>
              <a:t>   car when they drive.</a:t>
            </a:r>
          </a:p>
          <a:p>
            <a:pPr eaLnBrk="0" hangingPunct="0">
              <a:lnSpc>
                <a:spcPct val="125000"/>
              </a:lnSpc>
            </a:pPr>
            <a:r>
              <a:rPr lang="zh-CN" altLang="zh-CN" sz="3200" b="1">
                <a:latin typeface="Times New Roman" panose="02020603050405020304" pitchFamily="18" charset="0"/>
                <a:cs typeface="Times New Roman" panose="02020603050405020304" pitchFamily="18" charset="0"/>
              </a:rPr>
              <a:t>3 People in car clubs </a:t>
            </a:r>
            <a:r>
              <a:rPr lang="zh-CN" altLang="zh-CN" sz="3200" b="1">
                <a:solidFill>
                  <a:schemeClr val="hlink"/>
                </a:solidFill>
                <a:latin typeface="Times New Roman" panose="02020603050405020304" pitchFamily="18" charset="0"/>
                <a:cs typeface="Times New Roman" panose="02020603050405020304" pitchFamily="18" charset="0"/>
              </a:rPr>
              <a:t>sometimes / never</a:t>
            </a:r>
            <a:r>
              <a:rPr lang="zh-CN" altLang="zh-CN" sz="3200" b="1">
                <a:latin typeface="Times New Roman" panose="02020603050405020304" pitchFamily="18" charset="0"/>
                <a:cs typeface="Times New Roman" panose="02020603050405020304" pitchFamily="18" charset="0"/>
              </a:rPr>
              <a:t> take a  </a:t>
            </a:r>
          </a:p>
          <a:p>
            <a:pPr eaLnBrk="0" hangingPunct="0">
              <a:lnSpc>
                <a:spcPct val="125000"/>
              </a:lnSpc>
            </a:pPr>
            <a:r>
              <a:rPr lang="zh-CN" altLang="zh-CN" sz="3200" b="1">
                <a:latin typeface="Times New Roman" panose="02020603050405020304" pitchFamily="18" charset="0"/>
                <a:cs typeface="Times New Roman" panose="02020603050405020304" pitchFamily="18" charset="0"/>
              </a:rPr>
              <a:t>   bus or ride a bike.</a:t>
            </a:r>
          </a:p>
          <a:p>
            <a:pPr eaLnBrk="0" hangingPunct="0">
              <a:lnSpc>
                <a:spcPct val="125000"/>
              </a:lnSpc>
            </a:pPr>
            <a:r>
              <a:rPr lang="zh-CN" altLang="zh-CN" sz="3200" b="1">
                <a:latin typeface="Times New Roman" panose="02020603050405020304" pitchFamily="18" charset="0"/>
                <a:cs typeface="Times New Roman" panose="02020603050405020304" pitchFamily="18" charset="0"/>
              </a:rPr>
              <a:t>4 People in car clubs probably </a:t>
            </a:r>
            <a:r>
              <a:rPr lang="zh-CN" altLang="zh-CN" sz="3200" b="1">
                <a:solidFill>
                  <a:schemeClr val="hlink"/>
                </a:solidFill>
                <a:latin typeface="Times New Roman" panose="02020603050405020304" pitchFamily="18" charset="0"/>
                <a:cs typeface="Times New Roman" panose="02020603050405020304" pitchFamily="18" charset="0"/>
              </a:rPr>
              <a:t>are / are not</a:t>
            </a:r>
            <a:r>
              <a:rPr lang="zh-CN" altLang="zh-CN" sz="3200" b="1">
                <a:latin typeface="Times New Roman" panose="02020603050405020304" pitchFamily="18" charset="0"/>
                <a:cs typeface="Times New Roman" panose="02020603050405020304" pitchFamily="18" charset="0"/>
              </a:rPr>
              <a:t>  </a:t>
            </a:r>
          </a:p>
          <a:p>
            <a:pPr eaLnBrk="0" hangingPunct="0">
              <a:lnSpc>
                <a:spcPct val="125000"/>
              </a:lnSpc>
            </a:pPr>
            <a:r>
              <a:rPr lang="zh-CN" altLang="zh-CN" sz="3200" b="1">
                <a:latin typeface="Times New Roman" panose="02020603050405020304" pitchFamily="18" charset="0"/>
                <a:cs typeface="Times New Roman" panose="02020603050405020304" pitchFamily="18" charset="0"/>
              </a:rPr>
              <a:t>   healthier.</a:t>
            </a:r>
          </a:p>
        </p:txBody>
      </p:sp>
      <p:pic>
        <p:nvPicPr>
          <p:cNvPr id="20484" name="Picture 4" descr="00132">
            <a:hlinkClick r:id="rId2" action="ppaction://hlinkfile"/>
          </p:cNvPr>
          <p:cNvPicPr>
            <a:picLocks noChangeAspect="1" noChangeArrowheads="1"/>
          </p:cNvPicPr>
          <p:nvPr/>
        </p:nvPicPr>
        <p:blipFill>
          <a:blip r:embed="rId3" cstate="email"/>
          <a:srcRect/>
          <a:stretch>
            <a:fillRect/>
          </a:stretch>
        </p:blipFill>
        <p:spPr bwMode="auto">
          <a:xfrm>
            <a:off x="7543800" y="990600"/>
            <a:ext cx="8382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Oval 5"/>
          <p:cNvSpPr>
            <a:spLocks noChangeArrowheads="1"/>
          </p:cNvSpPr>
          <p:nvPr/>
        </p:nvSpPr>
        <p:spPr bwMode="auto">
          <a:xfrm>
            <a:off x="3962400" y="1600200"/>
            <a:ext cx="1371600" cy="762000"/>
          </a:xfrm>
          <a:prstGeom prst="ellipse">
            <a:avLst/>
          </a:prstGeom>
          <a:solidFill>
            <a:schemeClr val="accent1">
              <a:alpha val="0"/>
            </a:schemeClr>
          </a:solidFill>
          <a:ln w="381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6" name="Oval 6"/>
          <p:cNvSpPr>
            <a:spLocks noChangeArrowheads="1"/>
          </p:cNvSpPr>
          <p:nvPr/>
        </p:nvSpPr>
        <p:spPr bwMode="auto">
          <a:xfrm>
            <a:off x="4038600" y="2971800"/>
            <a:ext cx="1371600" cy="762000"/>
          </a:xfrm>
          <a:prstGeom prst="ellipse">
            <a:avLst/>
          </a:prstGeom>
          <a:solidFill>
            <a:schemeClr val="accent1">
              <a:alpha val="0"/>
            </a:schemeClr>
          </a:solidFill>
          <a:ln w="381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7" name="Oval 7"/>
          <p:cNvSpPr>
            <a:spLocks noChangeArrowheads="1"/>
          </p:cNvSpPr>
          <p:nvPr/>
        </p:nvSpPr>
        <p:spPr bwMode="auto">
          <a:xfrm>
            <a:off x="4343400" y="4038600"/>
            <a:ext cx="1371600" cy="762000"/>
          </a:xfrm>
          <a:prstGeom prst="ellipse">
            <a:avLst/>
          </a:prstGeom>
          <a:solidFill>
            <a:schemeClr val="accent1">
              <a:alpha val="0"/>
            </a:schemeClr>
          </a:solidFill>
          <a:ln w="381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8" name="Oval 8"/>
          <p:cNvSpPr>
            <a:spLocks noChangeArrowheads="1"/>
          </p:cNvSpPr>
          <p:nvPr/>
        </p:nvSpPr>
        <p:spPr bwMode="auto">
          <a:xfrm>
            <a:off x="5410200" y="5334000"/>
            <a:ext cx="1371600" cy="762000"/>
          </a:xfrm>
          <a:prstGeom prst="ellipse">
            <a:avLst/>
          </a:prstGeom>
          <a:solidFill>
            <a:schemeClr val="accent1">
              <a:alpha val="0"/>
            </a:schemeClr>
          </a:solidFill>
          <a:ln w="381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additive="base">
                                        <p:cTn id="7" dur="500" fill="hold"/>
                                        <p:tgtEl>
                                          <p:spTgt spid="20485"/>
                                        </p:tgtEl>
                                        <p:attrNameLst>
                                          <p:attrName>ppt_x</p:attrName>
                                        </p:attrNameLst>
                                      </p:cBhvr>
                                      <p:tavLst>
                                        <p:tav tm="0">
                                          <p:val>
                                            <p:strVal val="#ppt_x"/>
                                          </p:val>
                                        </p:tav>
                                        <p:tav tm="100000">
                                          <p:val>
                                            <p:strVal val="#ppt_x"/>
                                          </p:val>
                                        </p:tav>
                                      </p:tavLst>
                                    </p:anim>
                                    <p:anim calcmode="lin" valueType="num">
                                      <p:cBhvr additive="base">
                                        <p:cTn id="8"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6"/>
                                        </p:tgtEl>
                                        <p:attrNameLst>
                                          <p:attrName>style.visibility</p:attrName>
                                        </p:attrNameLst>
                                      </p:cBhvr>
                                      <p:to>
                                        <p:strVal val="visible"/>
                                      </p:to>
                                    </p:set>
                                    <p:anim calcmode="lin" valueType="num">
                                      <p:cBhvr additive="base">
                                        <p:cTn id="13" dur="500" fill="hold"/>
                                        <p:tgtEl>
                                          <p:spTgt spid="20486"/>
                                        </p:tgtEl>
                                        <p:attrNameLst>
                                          <p:attrName>ppt_x</p:attrName>
                                        </p:attrNameLst>
                                      </p:cBhvr>
                                      <p:tavLst>
                                        <p:tav tm="0">
                                          <p:val>
                                            <p:strVal val="#ppt_x"/>
                                          </p:val>
                                        </p:tav>
                                        <p:tav tm="100000">
                                          <p:val>
                                            <p:strVal val="#ppt_x"/>
                                          </p:val>
                                        </p:tav>
                                      </p:tavLst>
                                    </p:anim>
                                    <p:anim calcmode="lin" valueType="num">
                                      <p:cBhvr additive="base">
                                        <p:cTn id="14"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7"/>
                                        </p:tgtEl>
                                        <p:attrNameLst>
                                          <p:attrName>style.visibility</p:attrName>
                                        </p:attrNameLst>
                                      </p:cBhvr>
                                      <p:to>
                                        <p:strVal val="visible"/>
                                      </p:to>
                                    </p:set>
                                    <p:anim calcmode="lin" valueType="num">
                                      <p:cBhvr additive="base">
                                        <p:cTn id="19" dur="500" fill="hold"/>
                                        <p:tgtEl>
                                          <p:spTgt spid="20487"/>
                                        </p:tgtEl>
                                        <p:attrNameLst>
                                          <p:attrName>ppt_x</p:attrName>
                                        </p:attrNameLst>
                                      </p:cBhvr>
                                      <p:tavLst>
                                        <p:tav tm="0">
                                          <p:val>
                                            <p:strVal val="#ppt_x"/>
                                          </p:val>
                                        </p:tav>
                                        <p:tav tm="100000">
                                          <p:val>
                                            <p:strVal val="#ppt_x"/>
                                          </p:val>
                                        </p:tav>
                                      </p:tavLst>
                                    </p:anim>
                                    <p:anim calcmode="lin" valueType="num">
                                      <p:cBhvr additive="base">
                                        <p:cTn id="20"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8"/>
                                        </p:tgtEl>
                                        <p:attrNameLst>
                                          <p:attrName>style.visibility</p:attrName>
                                        </p:attrNameLst>
                                      </p:cBhvr>
                                      <p:to>
                                        <p:strVal val="visible"/>
                                      </p:to>
                                    </p:set>
                                    <p:anim calcmode="lin" valueType="num">
                                      <p:cBhvr additive="base">
                                        <p:cTn id="25" dur="500" fill="hold"/>
                                        <p:tgtEl>
                                          <p:spTgt spid="20488"/>
                                        </p:tgtEl>
                                        <p:attrNameLst>
                                          <p:attrName>ppt_x</p:attrName>
                                        </p:attrNameLst>
                                      </p:cBhvr>
                                      <p:tavLst>
                                        <p:tav tm="0">
                                          <p:val>
                                            <p:strVal val="#ppt_x"/>
                                          </p:val>
                                        </p:tav>
                                        <p:tav tm="100000">
                                          <p:val>
                                            <p:strVal val="#ppt_x"/>
                                          </p:val>
                                        </p:tav>
                                      </p:tavLst>
                                    </p:anim>
                                    <p:anim calcmode="lin" valueType="num">
                                      <p:cBhvr additive="base">
                                        <p:cTn id="26"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animBg="1"/>
      <p:bldP spid="20487" grpId="0" animBg="1"/>
      <p:bldP spid="2048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09600" y="685800"/>
            <a:ext cx="76120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333399"/>
                </a:solidFill>
                <a:latin typeface="Times New Roman" panose="02020603050405020304" pitchFamily="18" charset="0"/>
                <a:cs typeface="Times New Roman" panose="02020603050405020304" pitchFamily="18" charset="0"/>
              </a:rPr>
              <a:t>11 Work in pairs and discuss this question.</a:t>
            </a:r>
          </a:p>
        </p:txBody>
      </p:sp>
      <p:sp>
        <p:nvSpPr>
          <p:cNvPr id="21507" name="Rectangle 3"/>
          <p:cNvSpPr>
            <a:spLocks noChangeArrowheads="1"/>
          </p:cNvSpPr>
          <p:nvPr/>
        </p:nvSpPr>
        <p:spPr bwMode="auto">
          <a:xfrm>
            <a:off x="609600" y="1600200"/>
            <a:ext cx="853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zh-CN" sz="3200" b="1">
                <a:latin typeface="Times New Roman" panose="02020603050405020304" pitchFamily="18" charset="0"/>
                <a:cs typeface="Times New Roman" panose="02020603050405020304" pitchFamily="18" charset="0"/>
              </a:rPr>
              <a:t>Do you think car clubs would be popular in China? Why / Why not?</a:t>
            </a:r>
          </a:p>
        </p:txBody>
      </p:sp>
      <p:pic>
        <p:nvPicPr>
          <p:cNvPr id="21508" name="Picture 482" descr="C:\Documents and Settings\ssr\Local Settings\Temporary Internet Files\Content.IE5\GG62C3HW\MC900445096[1].wmf"/>
          <p:cNvPicPr>
            <a:picLocks noChangeAspect="1" noChangeArrowheads="1"/>
          </p:cNvPicPr>
          <p:nvPr/>
        </p:nvPicPr>
        <p:blipFill>
          <a:blip r:embed="rId2" cstate="email"/>
          <a:srcRect/>
          <a:stretch>
            <a:fillRect/>
          </a:stretch>
        </p:blipFill>
        <p:spPr bwMode="auto">
          <a:xfrm>
            <a:off x="609600" y="5181600"/>
            <a:ext cx="13112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图片 5" descr="QQ截图20130729142007.jpg"/>
          <p:cNvPicPr>
            <a:picLocks noChangeAspect="1" noChangeArrowheads="1"/>
          </p:cNvPicPr>
          <p:nvPr/>
        </p:nvPicPr>
        <p:blipFill>
          <a:blip r:embed="rId3" cstate="email"/>
          <a:srcRect/>
          <a:stretch>
            <a:fillRect/>
          </a:stretch>
        </p:blipFill>
        <p:spPr bwMode="auto">
          <a:xfrm>
            <a:off x="6553200" y="2438400"/>
            <a:ext cx="155098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6"/>
          <p:cNvSpPr>
            <a:spLocks noChangeArrowheads="1"/>
          </p:cNvSpPr>
          <p:nvPr/>
        </p:nvSpPr>
        <p:spPr bwMode="auto">
          <a:xfrm>
            <a:off x="838200" y="3048000"/>
            <a:ext cx="480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chemeClr val="hlink"/>
                </a:solidFill>
                <a:latin typeface="Times New Roman" panose="02020603050405020304" pitchFamily="18" charset="0"/>
                <a:cs typeface="Times New Roman" panose="02020603050405020304" pitchFamily="18" charset="0"/>
              </a:rPr>
              <a:t>In my opinion, car clubs</a:t>
            </a:r>
            <a:r>
              <a:rPr lang="zh-CN" altLang="zh-CN" sz="3200" b="1">
                <a:solidFill>
                  <a:schemeClr val="hlink"/>
                </a:solidFill>
                <a:latin typeface="Arial" panose="020B0604020202020204"/>
                <a:cs typeface="Times New Roman" panose="02020603050405020304" pitchFamily="18" charset="0"/>
              </a:rPr>
              <a:t>…</a:t>
            </a:r>
            <a:endParaRPr lang="zh-CN" altLang="zh-CN" sz="3200" b="1">
              <a:solidFill>
                <a:schemeClr val="hlink"/>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04800" y="1905000"/>
            <a:ext cx="8689975" cy="3019425"/>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en-US" sz="3200" b="1" dirty="0">
                <a:latin typeface="Times New Roman" panose="02020603050405020304" pitchFamily="18" charset="0"/>
              </a:rPr>
              <a:t>Beijing is </a:t>
            </a:r>
            <a:r>
              <a:rPr lang="en-US" sz="3200" b="1" dirty="0">
                <a:solidFill>
                  <a:srgbClr val="FF0000"/>
                </a:solidFill>
                <a:latin typeface="Times New Roman" panose="02020603050405020304" pitchFamily="18" charset="0"/>
              </a:rPr>
              <a:t>a </a:t>
            </a:r>
            <a:r>
              <a:rPr lang="en-US" sz="3200" b="1" dirty="0">
                <a:latin typeface="Times New Roman" panose="02020603050405020304" pitchFamily="18" charset="0"/>
              </a:rPr>
              <a:t>huge city. </a:t>
            </a:r>
          </a:p>
          <a:p>
            <a:pPr>
              <a:lnSpc>
                <a:spcPct val="150000"/>
              </a:lnSpc>
            </a:pPr>
            <a:r>
              <a:rPr lang="en-US" sz="3200" b="1" dirty="0">
                <a:latin typeface="Times New Roman" panose="02020603050405020304" pitchFamily="18" charset="0"/>
              </a:rPr>
              <a:t>It takes </a:t>
            </a:r>
            <a:r>
              <a:rPr lang="en-US" sz="3200" b="1" dirty="0">
                <a:solidFill>
                  <a:srgbClr val="FF0000"/>
                </a:solidFill>
                <a:latin typeface="Times New Roman" panose="02020603050405020304" pitchFamily="18" charset="0"/>
              </a:rPr>
              <a:t>an</a:t>
            </a:r>
            <a:r>
              <a:rPr lang="en-US" sz="3200" b="1" dirty="0">
                <a:latin typeface="Times New Roman" panose="02020603050405020304" pitchFamily="18" charset="0"/>
              </a:rPr>
              <a:t> hour to get there by bus.</a:t>
            </a:r>
          </a:p>
          <a:p>
            <a:pPr>
              <a:lnSpc>
                <a:spcPct val="150000"/>
              </a:lnSpc>
            </a:pPr>
            <a:r>
              <a:rPr lang="en-US" sz="3200" b="1" dirty="0">
                <a:latin typeface="Times New Roman" panose="02020603050405020304" pitchFamily="18" charset="0"/>
              </a:rPr>
              <a:t>That’s almost </a:t>
            </a:r>
            <a:r>
              <a:rPr lang="en-US" sz="3200" b="1" dirty="0">
                <a:solidFill>
                  <a:srgbClr val="FF0000"/>
                </a:solidFill>
                <a:latin typeface="Times New Roman" panose="02020603050405020304" pitchFamily="18" charset="0"/>
              </a:rPr>
              <a:t>one fifth</a:t>
            </a:r>
            <a:r>
              <a:rPr lang="en-US" sz="3200" b="1" dirty="0">
                <a:latin typeface="Times New Roman" panose="02020603050405020304" pitchFamily="18" charset="0"/>
              </a:rPr>
              <a:t> of the world’s population.</a:t>
            </a:r>
          </a:p>
          <a:p>
            <a:pPr>
              <a:lnSpc>
                <a:spcPct val="150000"/>
              </a:lnSpc>
            </a:pPr>
            <a:r>
              <a:rPr lang="en-US" sz="3200" b="1" dirty="0">
                <a:latin typeface="Times New Roman" panose="02020603050405020304" pitchFamily="18" charset="0"/>
              </a:rPr>
              <a:t>That makes over </a:t>
            </a:r>
            <a:r>
              <a:rPr lang="en-US" sz="3200" b="1" dirty="0">
                <a:solidFill>
                  <a:srgbClr val="FF0000"/>
                </a:solidFill>
                <a:latin typeface="Times New Roman" panose="02020603050405020304" pitchFamily="18" charset="0"/>
              </a:rPr>
              <a:t>131.4 million</a:t>
            </a:r>
            <a:r>
              <a:rPr lang="en-US" sz="3200" b="1" dirty="0">
                <a:latin typeface="Times New Roman" panose="02020603050405020304" pitchFamily="18" charset="0"/>
              </a:rPr>
              <a:t> births a year.</a:t>
            </a:r>
            <a:endParaRPr lang="zh-CN" altLang="en-US" sz="3200" b="1" dirty="0">
              <a:latin typeface="Times New Roman" panose="02020603050405020304" pitchFamily="18" charset="0"/>
            </a:endParaRPr>
          </a:p>
        </p:txBody>
      </p:sp>
      <p:sp>
        <p:nvSpPr>
          <p:cNvPr id="4099" name="Rectangle 3"/>
          <p:cNvSpPr>
            <a:spLocks noChangeArrowheads="1"/>
          </p:cNvSpPr>
          <p:nvPr/>
        </p:nvSpPr>
        <p:spPr bwMode="auto">
          <a:xfrm>
            <a:off x="2590800" y="739775"/>
            <a:ext cx="4205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a:solidFill>
                  <a:srgbClr val="333399"/>
                </a:solidFill>
                <a:latin typeface="Times New Roman" panose="02020603050405020304" pitchFamily="18" charset="0"/>
              </a:rPr>
              <a:t>Language practice</a:t>
            </a: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228600" y="1295400"/>
            <a:ext cx="8640763"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WordArt 3"/>
          <p:cNvSpPr>
            <a:spLocks noChangeArrowheads="1" noChangeShapeType="1"/>
          </p:cNvSpPr>
          <p:nvPr/>
        </p:nvSpPr>
        <p:spPr bwMode="auto">
          <a:xfrm>
            <a:off x="2532856" y="381080"/>
            <a:ext cx="4032250" cy="887333"/>
          </a:xfrm>
          <a:prstGeom prst="rect">
            <a:avLst/>
          </a:prstGeom>
        </p:spPr>
        <p:txBody>
          <a:bodyPr wrap="none" fromWordArt="1">
            <a:prstTxWarp prst="textPlain">
              <a:avLst>
                <a:gd name="adj" fmla="val 50000"/>
              </a:avLst>
            </a:prstTxWarp>
          </a:bodyPr>
          <a:lstStyle/>
          <a:p>
            <a:pPr algn="ctr"/>
            <a:r>
              <a:rPr lang="en-US" altLang="zh-CN" sz="3600" b="1" kern="10" dirty="0">
                <a:ln w="12700" cmpd="sng">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a:cs typeface="Times"/>
              </a:rPr>
              <a:t>Around the world</a:t>
            </a:r>
            <a:endParaRPr lang="zh-CN" altLang="en-US" sz="3600" b="1" kern="10" dirty="0">
              <a:ln w="12700" cmpd="sng">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a:cs typeface="Times"/>
            </a:endParaRPr>
          </a:p>
        </p:txBody>
      </p:sp>
      <p:sp>
        <p:nvSpPr>
          <p:cNvPr id="22532" name="Rectangle 4"/>
          <p:cNvSpPr>
            <a:spLocks noChangeArrowheads="1"/>
          </p:cNvSpPr>
          <p:nvPr/>
        </p:nvSpPr>
        <p:spPr bwMode="auto">
          <a:xfrm>
            <a:off x="533400" y="1600200"/>
            <a:ext cx="8135938" cy="45751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15000"/>
              </a:lnSpc>
            </a:pPr>
            <a:r>
              <a:rPr lang="zh-CN" altLang="zh-CN" sz="3200" b="1" dirty="0">
                <a:latin typeface="Times New Roman" panose="02020603050405020304" pitchFamily="18" charset="0"/>
              </a:rPr>
              <a:t>                  </a:t>
            </a:r>
            <a:r>
              <a:rPr lang="zh-CN" altLang="zh-CN" sz="3200" b="1" dirty="0">
                <a:solidFill>
                  <a:schemeClr val="hlink"/>
                </a:solidFill>
                <a:latin typeface="Times New Roman" panose="02020603050405020304" pitchFamily="18" charset="0"/>
              </a:rPr>
              <a:t>World population and water</a:t>
            </a:r>
          </a:p>
          <a:p>
            <a:pPr>
              <a:lnSpc>
                <a:spcPct val="115000"/>
              </a:lnSpc>
            </a:pPr>
            <a:r>
              <a:rPr lang="zh-CN" altLang="zh-CN" sz="3200" b="1" dirty="0">
                <a:latin typeface="Times New Roman" panose="02020603050405020304" pitchFamily="18" charset="0"/>
              </a:rPr>
              <a:t>   With more and more people in the world, more and more water is used. In fact, water use is growing more than twice as fast as the world’s population! As a result, getting good, clean water is becoming a problem in many places. A lot of water is polluted and in many areas people have to walk a long way </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09600" y="533400"/>
            <a:ext cx="7772400" cy="289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pPr>
            <a:r>
              <a:rPr lang="zh-CN" altLang="zh-CN" sz="3200" b="1">
                <a:latin typeface="Times New Roman" panose="02020603050405020304" pitchFamily="18" charset="0"/>
              </a:rPr>
              <a:t>to get clean for daily use. More than 3.4 million people die each year from drinking and washing with polluted water. So let’s do everything we can to stop the pollution and save water.</a:t>
            </a:r>
          </a:p>
        </p:txBody>
      </p:sp>
      <p:pic>
        <p:nvPicPr>
          <p:cNvPr id="23555" name="Picture 3" descr="Unit 3-11"/>
          <p:cNvPicPr>
            <a:picLocks noChangeAspect="1" noChangeArrowheads="1"/>
          </p:cNvPicPr>
          <p:nvPr/>
        </p:nvPicPr>
        <p:blipFill>
          <a:blip r:embed="rId2"/>
          <a:srcRect/>
          <a:stretch>
            <a:fillRect/>
          </a:stretch>
        </p:blipFill>
        <p:spPr bwMode="auto">
          <a:xfrm>
            <a:off x="152400" y="3429000"/>
            <a:ext cx="8991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81000" y="1219200"/>
            <a:ext cx="8763000" cy="53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ct val="135000"/>
              </a:lnSpc>
            </a:pPr>
            <a:r>
              <a:rPr lang="zh-CN" altLang="zh-CN" sz="3200" b="1" dirty="0">
                <a:solidFill>
                  <a:srgbClr val="333399"/>
                </a:solidFill>
                <a:latin typeface="Times New Roman" panose="02020603050405020304" pitchFamily="18" charset="0"/>
                <a:cs typeface="Times New Roman" panose="02020603050405020304" pitchFamily="18" charset="0"/>
              </a:rPr>
              <a:t>12 Work in groups. Prepare to make your graph.</a:t>
            </a:r>
            <a:endParaRPr lang="zh-CN" altLang="zh-CN" sz="3200" b="1" dirty="0">
              <a:solidFill>
                <a:srgbClr val="333399"/>
              </a:solidFill>
              <a:latin typeface="Times New Roman" panose="02020603050405020304" pitchFamily="18" charset="0"/>
            </a:endParaRPr>
          </a:p>
          <a:p>
            <a:pPr eaLnBrk="0" hangingPunct="0">
              <a:lnSpc>
                <a:spcPct val="135000"/>
              </a:lnSpc>
              <a:buFont typeface="Wingdings" panose="05000000000000000000" pitchFamily="2" charset="2"/>
              <a:buChar char="Ø"/>
            </a:pPr>
            <a:r>
              <a:rPr lang="zh-CN" altLang="zh-CN" sz="3200" b="1" dirty="0">
                <a:solidFill>
                  <a:srgbClr val="000000"/>
                </a:solidFill>
                <a:latin typeface="Times New Roman" panose="02020603050405020304" pitchFamily="18" charset="0"/>
                <a:cs typeface="Times New Roman" panose="02020603050405020304" pitchFamily="18" charset="0"/>
              </a:rPr>
              <a:t> </a:t>
            </a:r>
            <a:r>
              <a:rPr lang="zh-CN" altLang="zh-CN" sz="3200" b="1" dirty="0">
                <a:solidFill>
                  <a:srgbClr val="000000"/>
                </a:solidFill>
                <a:latin typeface="Times New Roman" panose="02020603050405020304" pitchFamily="18" charset="0"/>
              </a:rPr>
              <a:t>Choose a country or town which interests you.    </a:t>
            </a:r>
          </a:p>
          <a:p>
            <a:pPr eaLnBrk="0" hangingPunct="0">
              <a:lnSpc>
                <a:spcPct val="135000"/>
              </a:lnSpc>
              <a:buFont typeface="Wingdings" panose="05000000000000000000" pitchFamily="2" charset="2"/>
              <a:buNone/>
            </a:pPr>
            <a:r>
              <a:rPr lang="zh-CN" altLang="zh-CN" sz="3200" b="1" dirty="0">
                <a:solidFill>
                  <a:srgbClr val="000000"/>
                </a:solidFill>
                <a:latin typeface="Times New Roman" panose="02020603050405020304" pitchFamily="18" charset="0"/>
              </a:rPr>
              <a:t>     It could be your hometown.</a:t>
            </a:r>
          </a:p>
          <a:p>
            <a:pPr eaLnBrk="0" hangingPunct="0">
              <a:lnSpc>
                <a:spcPct val="135000"/>
              </a:lnSpc>
              <a:buFont typeface="Wingdings" panose="05000000000000000000" pitchFamily="2" charset="2"/>
              <a:buChar char="Ø"/>
            </a:pPr>
            <a:r>
              <a:rPr lang="zh-CN" altLang="zh-CN" sz="3200" b="1" dirty="0">
                <a:solidFill>
                  <a:srgbClr val="000000"/>
                </a:solidFill>
                <a:latin typeface="Times New Roman" panose="02020603050405020304" pitchFamily="18" charset="0"/>
              </a:rPr>
              <a:t>Decide the time you want to look at— for   </a:t>
            </a:r>
          </a:p>
          <a:p>
            <a:pPr eaLnBrk="0" hangingPunct="0">
              <a:lnSpc>
                <a:spcPct val="135000"/>
              </a:lnSpc>
              <a:buFont typeface="Wingdings" panose="05000000000000000000" pitchFamily="2" charset="2"/>
              <a:buNone/>
            </a:pPr>
            <a:r>
              <a:rPr lang="zh-CN" altLang="zh-CN" sz="3200" b="1" dirty="0">
                <a:solidFill>
                  <a:srgbClr val="000000"/>
                </a:solidFill>
                <a:latin typeface="Times New Roman" panose="02020603050405020304" pitchFamily="18" charset="0"/>
              </a:rPr>
              <a:t>    example, now, ten years ago and ten years  </a:t>
            </a:r>
          </a:p>
          <a:p>
            <a:pPr eaLnBrk="0" hangingPunct="0">
              <a:lnSpc>
                <a:spcPct val="135000"/>
              </a:lnSpc>
              <a:buFont typeface="Wingdings" panose="05000000000000000000" pitchFamily="2" charset="2"/>
              <a:buNone/>
            </a:pPr>
            <a:r>
              <a:rPr lang="zh-CN" altLang="zh-CN" sz="3200" b="1" dirty="0">
                <a:solidFill>
                  <a:srgbClr val="000000"/>
                </a:solidFill>
                <a:latin typeface="Times New Roman" panose="02020603050405020304" pitchFamily="18" charset="0"/>
              </a:rPr>
              <a:t>     from now.</a:t>
            </a:r>
          </a:p>
          <a:p>
            <a:pPr eaLnBrk="0" hangingPunct="0">
              <a:lnSpc>
                <a:spcPct val="135000"/>
              </a:lnSpc>
              <a:buFont typeface="Wingdings" panose="05000000000000000000" pitchFamily="2" charset="2"/>
              <a:buChar char="Ø"/>
            </a:pPr>
            <a:r>
              <a:rPr lang="zh-CN" altLang="zh-CN" sz="3200" b="1" dirty="0">
                <a:solidFill>
                  <a:srgbClr val="000000"/>
                </a:solidFill>
                <a:latin typeface="Times New Roman" panose="02020603050405020304" pitchFamily="18" charset="0"/>
              </a:rPr>
              <a:t>Research the population of your place in those </a:t>
            </a:r>
          </a:p>
          <a:p>
            <a:pPr eaLnBrk="0" hangingPunct="0">
              <a:lnSpc>
                <a:spcPct val="135000"/>
              </a:lnSpc>
              <a:buFont typeface="Wingdings" panose="05000000000000000000" pitchFamily="2" charset="2"/>
              <a:buNone/>
            </a:pPr>
            <a:r>
              <a:rPr lang="zh-CN" altLang="zh-CN" sz="3200" b="1" dirty="0">
                <a:solidFill>
                  <a:srgbClr val="000000"/>
                </a:solidFill>
                <a:latin typeface="Times New Roman" panose="02020603050405020304" pitchFamily="18" charset="0"/>
              </a:rPr>
              <a:t>   years. Write your notes carefully.</a:t>
            </a:r>
          </a:p>
        </p:txBody>
      </p:sp>
      <p:sp>
        <p:nvSpPr>
          <p:cNvPr id="24579" name="Rectangle 3"/>
          <p:cNvSpPr>
            <a:spLocks noChangeArrowheads="1"/>
          </p:cNvSpPr>
          <p:nvPr/>
        </p:nvSpPr>
        <p:spPr bwMode="auto">
          <a:xfrm>
            <a:off x="685800" y="457200"/>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zh-CN" sz="3600" b="1">
                <a:solidFill>
                  <a:srgbClr val="333399"/>
                </a:solidFill>
                <a:latin typeface="Times New Roman" panose="02020603050405020304" pitchFamily="18" charset="0"/>
                <a:cs typeface="Times New Roman" panose="02020603050405020304" pitchFamily="18" charset="0"/>
              </a:rPr>
              <a:t>Module task: making a graph</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33400" y="762000"/>
            <a:ext cx="4298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600" b="1">
                <a:solidFill>
                  <a:srgbClr val="333399"/>
                </a:solidFill>
                <a:latin typeface="Times New Roman" panose="02020603050405020304" pitchFamily="18" charset="0"/>
                <a:cs typeface="Times New Roman" panose="02020603050405020304" pitchFamily="18" charset="0"/>
              </a:rPr>
              <a:t>13 Make your graph.</a:t>
            </a:r>
          </a:p>
        </p:txBody>
      </p:sp>
      <p:sp>
        <p:nvSpPr>
          <p:cNvPr id="25603" name="Rectangle 3"/>
          <p:cNvSpPr>
            <a:spLocks noChangeArrowheads="1"/>
          </p:cNvSpPr>
          <p:nvPr/>
        </p:nvSpPr>
        <p:spPr bwMode="auto">
          <a:xfrm>
            <a:off x="381000" y="1752600"/>
            <a:ext cx="8382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35000"/>
              </a:lnSpc>
              <a:buFont typeface="Wingdings" panose="05000000000000000000" pitchFamily="2" charset="2"/>
              <a:buChar char="Ø"/>
            </a:pPr>
            <a:r>
              <a:rPr lang="zh-CN" altLang="zh-CN" sz="3200" b="1">
                <a:solidFill>
                  <a:srgbClr val="000000"/>
                </a:solidFill>
                <a:latin typeface="Times New Roman" panose="02020603050405020304" pitchFamily="18" charset="0"/>
              </a:rPr>
              <a:t>Decide how you want to make your graph.</a:t>
            </a:r>
          </a:p>
          <a:p>
            <a:pPr eaLnBrk="0" hangingPunct="0">
              <a:lnSpc>
                <a:spcPct val="135000"/>
              </a:lnSpc>
              <a:buFont typeface="Wingdings" panose="05000000000000000000" pitchFamily="2" charset="2"/>
              <a:buChar char="Ø"/>
            </a:pPr>
            <a:r>
              <a:rPr lang="zh-CN" altLang="zh-CN" sz="3200" b="1">
                <a:solidFill>
                  <a:srgbClr val="000000"/>
                </a:solidFill>
                <a:latin typeface="Times New Roman" panose="02020603050405020304" pitchFamily="18" charset="0"/>
              </a:rPr>
              <a:t>Draw it and colour it. You can also make it   </a:t>
            </a:r>
          </a:p>
          <a:p>
            <a:pPr eaLnBrk="0" hangingPunct="0">
              <a:lnSpc>
                <a:spcPct val="135000"/>
              </a:lnSpc>
              <a:buFont typeface="Wingdings" panose="05000000000000000000" pitchFamily="2" charset="2"/>
              <a:buNone/>
            </a:pPr>
            <a:r>
              <a:rPr lang="zh-CN" altLang="zh-CN" sz="3200" b="1">
                <a:solidFill>
                  <a:srgbClr val="000000"/>
                </a:solidFill>
                <a:latin typeface="Times New Roman" panose="02020603050405020304" pitchFamily="18" charset="0"/>
              </a:rPr>
              <a:t>   on the computer.</a:t>
            </a:r>
          </a:p>
          <a:p>
            <a:pPr eaLnBrk="0" hangingPunct="0">
              <a:lnSpc>
                <a:spcPct val="135000"/>
              </a:lnSpc>
              <a:buFont typeface="Wingdings" panose="05000000000000000000" pitchFamily="2" charset="2"/>
              <a:buChar char="Ø"/>
            </a:pPr>
            <a:r>
              <a:rPr lang="zh-CN" altLang="zh-CN" sz="3200" b="1">
                <a:solidFill>
                  <a:srgbClr val="000000"/>
                </a:solidFill>
                <a:latin typeface="Times New Roman" panose="02020603050405020304" pitchFamily="18" charset="0"/>
              </a:rPr>
              <a:t>Label it clearly.</a:t>
            </a:r>
          </a:p>
          <a:p>
            <a:pPr eaLnBrk="0" hangingPunct="0">
              <a:lnSpc>
                <a:spcPct val="135000"/>
              </a:lnSpc>
              <a:buFont typeface="Wingdings" panose="05000000000000000000" pitchFamily="2" charset="2"/>
              <a:buChar char="Ø"/>
            </a:pPr>
            <a:endParaRPr lang="zh-CN" altLang="zh-CN" sz="3200" b="1">
              <a:solidFill>
                <a:srgbClr val="000000"/>
              </a:solidFill>
              <a:latin typeface="Times New Roman" panose="02020603050405020304" pitchFamily="18" charset="0"/>
            </a:endParaRPr>
          </a:p>
        </p:txBody>
      </p:sp>
      <p:pic>
        <p:nvPicPr>
          <p:cNvPr id="25604" name="Picture 3"/>
          <p:cNvPicPr>
            <a:picLocks noChangeAspect="1" noChangeArrowheads="1"/>
          </p:cNvPicPr>
          <p:nvPr/>
        </p:nvPicPr>
        <p:blipFill>
          <a:blip r:embed="rId2"/>
          <a:srcRect/>
          <a:stretch>
            <a:fillRect/>
          </a:stretch>
        </p:blipFill>
        <p:spPr bwMode="auto">
          <a:xfrm>
            <a:off x="7010400" y="4495800"/>
            <a:ext cx="18272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4450" y="1435100"/>
            <a:ext cx="90995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zh-CN" altLang="en-US" sz="3600" b="1">
                <a:solidFill>
                  <a:srgbClr val="333399"/>
                </a:solidFill>
                <a:latin typeface="Times New Roman" panose="02020603050405020304" pitchFamily="18" charset="0"/>
                <a:cs typeface="Times New Roman" panose="02020603050405020304" pitchFamily="18" charset="0"/>
              </a:rPr>
              <a:t>14 </a:t>
            </a:r>
            <a:r>
              <a:rPr lang="en-US" sz="3600" b="1">
                <a:solidFill>
                  <a:srgbClr val="333399"/>
                </a:solidFill>
                <a:latin typeface="Times New Roman" panose="02020603050405020304" pitchFamily="18" charset="0"/>
                <a:cs typeface="Times New Roman" panose="02020603050405020304" pitchFamily="18" charset="0"/>
              </a:rPr>
              <a:t>Write a paragraph to describe your graph.</a:t>
            </a:r>
          </a:p>
          <a:p>
            <a:pPr>
              <a:lnSpc>
                <a:spcPct val="120000"/>
              </a:lnSpc>
            </a:pPr>
            <a:r>
              <a:rPr lang="zh-CN" altLang="en-US" sz="3600" b="1">
                <a:solidFill>
                  <a:srgbClr val="333399"/>
                </a:solidFill>
                <a:latin typeface="Times New Roman" panose="02020603050405020304" pitchFamily="18" charset="0"/>
                <a:cs typeface="Times New Roman" panose="02020603050405020304" pitchFamily="18" charset="0"/>
              </a:rPr>
              <a:t>     Then </a:t>
            </a:r>
            <a:r>
              <a:rPr lang="en-US" sz="3600" b="1">
                <a:solidFill>
                  <a:srgbClr val="333399"/>
                </a:solidFill>
                <a:latin typeface="Times New Roman" panose="02020603050405020304" pitchFamily="18" charset="0"/>
                <a:cs typeface="Times New Roman" panose="02020603050405020304" pitchFamily="18" charset="0"/>
              </a:rPr>
              <a:t>Present your graph to the class.</a:t>
            </a:r>
          </a:p>
        </p:txBody>
      </p:sp>
      <p:sp>
        <p:nvSpPr>
          <p:cNvPr id="26627" name="Rectangle 3"/>
          <p:cNvSpPr>
            <a:spLocks noChangeArrowheads="1"/>
          </p:cNvSpPr>
          <p:nvPr/>
        </p:nvSpPr>
        <p:spPr bwMode="auto">
          <a:xfrm>
            <a:off x="3124200" y="533400"/>
            <a:ext cx="25892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4400" b="1">
                <a:solidFill>
                  <a:srgbClr val="333399"/>
                </a:solidFill>
                <a:latin typeface="Times New Roman" panose="02020603050405020304" pitchFamily="18" charset="0"/>
                <a:cs typeface="Times New Roman" panose="02020603050405020304" pitchFamily="18" charset="0"/>
              </a:rPr>
              <a:t>Pair work</a:t>
            </a:r>
          </a:p>
        </p:txBody>
      </p:sp>
      <p:pic>
        <p:nvPicPr>
          <p:cNvPr id="26628" name="Picture 4" descr="201008~1"/>
          <p:cNvPicPr>
            <a:picLocks noChangeAspect="1" noChangeArrowheads="1"/>
          </p:cNvPicPr>
          <p:nvPr/>
        </p:nvPicPr>
        <p:blipFill>
          <a:blip r:embed="rId2"/>
          <a:srcRect/>
          <a:stretch>
            <a:fillRect/>
          </a:stretch>
        </p:blipFill>
        <p:spPr bwMode="auto">
          <a:xfrm>
            <a:off x="533400" y="2971800"/>
            <a:ext cx="8077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52516" y="1295400"/>
            <a:ext cx="8957901" cy="5213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lnSpc>
                <a:spcPct val="130000"/>
              </a:lnSpc>
            </a:pPr>
            <a:r>
              <a:rPr lang="zh-CN" altLang="zh-CN" sz="3200" b="1" dirty="0">
                <a:latin typeface="Times New Roman" panose="02020603050405020304" pitchFamily="18" charset="0"/>
                <a:cs typeface="Times New Roman" panose="02020603050405020304" pitchFamily="18" charset="0"/>
              </a:rPr>
              <a:t>Beijing is a </a:t>
            </a:r>
            <a:r>
              <a:rPr lang="zh-CN" altLang="zh-CN" sz="3200" b="1" dirty="0">
                <a:solidFill>
                  <a:srgbClr val="FF0000"/>
                </a:solidFill>
                <a:latin typeface="Times New Roman" panose="02020603050405020304" pitchFamily="18" charset="0"/>
                <a:cs typeface="Times New Roman" panose="02020603050405020304" pitchFamily="18" charset="0"/>
              </a:rPr>
              <a:t>huge </a:t>
            </a:r>
            <a:r>
              <a:rPr lang="zh-CN" altLang="zh-CN" sz="3200" b="1" dirty="0">
                <a:latin typeface="Times New Roman" panose="02020603050405020304" pitchFamily="18" charset="0"/>
                <a:cs typeface="Times New Roman" panose="02020603050405020304" pitchFamily="18" charset="0"/>
              </a:rPr>
              <a:t>city. </a:t>
            </a:r>
          </a:p>
          <a:p>
            <a:pPr marL="342900" indent="-342900">
              <a:lnSpc>
                <a:spcPct val="130000"/>
              </a:lnSpc>
            </a:pPr>
            <a:r>
              <a:rPr lang="zh-CN" sz="3200" b="1" dirty="0" smtClean="0">
                <a:latin typeface="Times New Roman" panose="02020603050405020304" pitchFamily="18" charset="0"/>
                <a:cs typeface="Times New Roman" panose="02020603050405020304" pitchFamily="18" charset="0"/>
              </a:rPr>
              <a:t>北</a:t>
            </a:r>
            <a:r>
              <a:rPr lang="zh-CN" sz="3200" b="1" dirty="0">
                <a:latin typeface="Times New Roman" panose="02020603050405020304" pitchFamily="18" charset="0"/>
                <a:cs typeface="Times New Roman" panose="02020603050405020304" pitchFamily="18" charset="0"/>
              </a:rPr>
              <a:t>京是一个大都市。</a:t>
            </a:r>
          </a:p>
          <a:p>
            <a:pPr marL="342900" indent="-342900">
              <a:lnSpc>
                <a:spcPct val="130000"/>
              </a:lnSpc>
            </a:pPr>
            <a:r>
              <a:rPr lang="zh-CN" altLang="zh-CN" sz="3200" b="1" dirty="0" smtClean="0">
                <a:solidFill>
                  <a:schemeClr val="hlink"/>
                </a:solidFill>
                <a:latin typeface="Times New Roman" panose="02020603050405020304" pitchFamily="18" charset="0"/>
                <a:cs typeface="Times New Roman" panose="02020603050405020304" pitchFamily="18" charset="0"/>
              </a:rPr>
              <a:t>huge </a:t>
            </a:r>
            <a:r>
              <a:rPr lang="zh-CN" sz="3200" b="1" dirty="0">
                <a:solidFill>
                  <a:schemeClr val="hlink"/>
                </a:solidFill>
                <a:latin typeface="Times New Roman" panose="02020603050405020304" pitchFamily="18" charset="0"/>
                <a:cs typeface="Times New Roman" panose="02020603050405020304" pitchFamily="18" charset="0"/>
              </a:rPr>
              <a:t>在这里表示“大，巨大”。另外表示“大”</a:t>
            </a:r>
          </a:p>
          <a:p>
            <a:pPr marL="342900" indent="-342900">
              <a:lnSpc>
                <a:spcPct val="130000"/>
              </a:lnSpc>
            </a:pPr>
            <a:r>
              <a:rPr lang="zh-CN" sz="3200" b="1" dirty="0">
                <a:solidFill>
                  <a:schemeClr val="hlink"/>
                </a:solidFill>
                <a:latin typeface="Times New Roman" panose="02020603050405020304" pitchFamily="18" charset="0"/>
                <a:cs typeface="Times New Roman" panose="02020603050405020304" pitchFamily="18" charset="0"/>
              </a:rPr>
              <a:t>的还有“ </a:t>
            </a:r>
            <a:r>
              <a:rPr lang="zh-CN" altLang="zh-CN" sz="3200" b="1" dirty="0">
                <a:solidFill>
                  <a:schemeClr val="hlink"/>
                </a:solidFill>
                <a:latin typeface="Times New Roman" panose="02020603050405020304" pitchFamily="18" charset="0"/>
                <a:cs typeface="Times New Roman" panose="02020603050405020304" pitchFamily="18" charset="0"/>
              </a:rPr>
              <a:t>big, tall, vast, large, great” </a:t>
            </a:r>
            <a:r>
              <a:rPr lang="zh-CN" sz="3200" b="1" dirty="0">
                <a:solidFill>
                  <a:schemeClr val="hlink"/>
                </a:solidFill>
                <a:latin typeface="Times New Roman" panose="02020603050405020304" pitchFamily="18" charset="0"/>
                <a:cs typeface="Times New Roman" panose="02020603050405020304" pitchFamily="18" charset="0"/>
              </a:rPr>
              <a:t>等。</a:t>
            </a:r>
          </a:p>
          <a:p>
            <a:pPr marL="342900" indent="-342900">
              <a:lnSpc>
                <a:spcPct val="130000"/>
              </a:lnSpc>
            </a:pPr>
            <a:r>
              <a:rPr lang="zh-CN" sz="3200" b="1" dirty="0">
                <a:solidFill>
                  <a:schemeClr val="hlink"/>
                </a:solidFill>
                <a:latin typeface="Times New Roman" panose="02020603050405020304" pitchFamily="18" charset="0"/>
                <a:cs typeface="Times New Roman" panose="02020603050405020304" pitchFamily="18" charset="0"/>
              </a:rPr>
              <a:t> </a:t>
            </a:r>
            <a:r>
              <a:rPr lang="zh-CN" sz="3200" b="1" dirty="0">
                <a:latin typeface="Times New Roman" panose="02020603050405020304" pitchFamily="18" charset="0"/>
                <a:cs typeface="Times New Roman" panose="02020603050405020304" pitchFamily="18" charset="0"/>
              </a:rPr>
              <a:t>⑴说人、动物、树木等</a:t>
            </a:r>
            <a:r>
              <a:rPr lang="zh-CN" sz="3200" b="1" dirty="0">
                <a:solidFill>
                  <a:srgbClr val="CC00FF"/>
                </a:solidFill>
                <a:latin typeface="Times New Roman" panose="02020603050405020304" pitchFamily="18" charset="0"/>
                <a:cs typeface="Times New Roman" panose="02020603050405020304" pitchFamily="18" charset="0"/>
              </a:rPr>
              <a:t>有生命</a:t>
            </a:r>
            <a:r>
              <a:rPr lang="zh-CN" sz="3200" b="1" dirty="0">
                <a:latin typeface="Times New Roman" panose="02020603050405020304" pitchFamily="18" charset="0"/>
                <a:cs typeface="Times New Roman" panose="02020603050405020304" pitchFamily="18" charset="0"/>
              </a:rPr>
              <a:t>的东西，主要</a:t>
            </a:r>
          </a:p>
          <a:p>
            <a:pPr marL="342900" indent="-342900">
              <a:lnSpc>
                <a:spcPct val="130000"/>
              </a:lnSpc>
            </a:pPr>
            <a:r>
              <a:rPr lang="zh-CN" sz="3200" b="1" dirty="0">
                <a:latin typeface="Times New Roman" panose="02020603050405020304" pitchFamily="18" charset="0"/>
                <a:cs typeface="Times New Roman" panose="02020603050405020304" pitchFamily="18" charset="0"/>
              </a:rPr>
              <a:t>     用</a:t>
            </a:r>
            <a:r>
              <a:rPr lang="zh-CN" altLang="zh-CN" sz="3200" b="1" dirty="0">
                <a:solidFill>
                  <a:srgbClr val="CC00FF"/>
                </a:solidFill>
                <a:latin typeface="Times New Roman" panose="02020603050405020304" pitchFamily="18" charset="0"/>
                <a:cs typeface="Times New Roman" panose="02020603050405020304" pitchFamily="18" charset="0"/>
              </a:rPr>
              <a:t>tall</a:t>
            </a:r>
            <a:r>
              <a:rPr lang="zh-CN" sz="3200" b="1" dirty="0">
                <a:latin typeface="Times New Roman" panose="02020603050405020304" pitchFamily="18" charset="0"/>
                <a:cs typeface="Times New Roman" panose="02020603050405020304" pitchFamily="18" charset="0"/>
              </a:rPr>
              <a:t>不用</a:t>
            </a:r>
            <a:r>
              <a:rPr lang="zh-CN" altLang="zh-CN" sz="3200" b="1" dirty="0">
                <a:latin typeface="Times New Roman" panose="02020603050405020304" pitchFamily="18" charset="0"/>
                <a:cs typeface="Times New Roman" panose="02020603050405020304" pitchFamily="18" charset="0"/>
              </a:rPr>
              <a:t>high</a:t>
            </a:r>
          </a:p>
          <a:p>
            <a:pPr marL="342900" indent="-342900">
              <a:lnSpc>
                <a:spcPct val="130000"/>
              </a:lnSpc>
            </a:pPr>
            <a:r>
              <a:rPr lang="zh-CN" sz="3200" b="1" dirty="0">
                <a:latin typeface="Times New Roman" panose="02020603050405020304" pitchFamily="18" charset="0"/>
                <a:cs typeface="Times New Roman" panose="02020603050405020304" pitchFamily="18" charset="0"/>
              </a:rPr>
              <a:t>例如  </a:t>
            </a:r>
            <a:r>
              <a:rPr lang="zh-CN" altLang="zh-CN" sz="3200" b="1" dirty="0">
                <a:latin typeface="Times New Roman" panose="02020603050405020304" pitchFamily="18" charset="0"/>
                <a:cs typeface="Times New Roman" panose="02020603050405020304" pitchFamily="18" charset="0"/>
              </a:rPr>
              <a:t>a tall woman </a:t>
            </a:r>
            <a:r>
              <a:rPr lang="zh-CN" sz="3200" b="1" dirty="0">
                <a:latin typeface="Times New Roman" panose="02020603050405020304" pitchFamily="18" charset="0"/>
                <a:cs typeface="Times New Roman" panose="02020603050405020304" pitchFamily="18" charset="0"/>
              </a:rPr>
              <a:t>一个高个子妇女</a:t>
            </a:r>
          </a:p>
          <a:p>
            <a:pPr marL="342900" indent="-342900">
              <a:lnSpc>
                <a:spcPct val="130000"/>
              </a:lnSpc>
            </a:pPr>
            <a:r>
              <a:rPr lang="zh-CN" sz="3200" b="1" dirty="0">
                <a:latin typeface="Times New Roman" panose="02020603050405020304" pitchFamily="18" charset="0"/>
                <a:cs typeface="Times New Roman" panose="02020603050405020304" pitchFamily="18" charset="0"/>
              </a:rPr>
              <a:t>          </a:t>
            </a:r>
            <a:r>
              <a:rPr lang="zh-CN" altLang="zh-CN" sz="3200" b="1" dirty="0">
                <a:latin typeface="Times New Roman" panose="02020603050405020304" pitchFamily="18" charset="0"/>
                <a:cs typeface="Times New Roman" panose="02020603050405020304" pitchFamily="18" charset="0"/>
              </a:rPr>
              <a:t>a tall horse </a:t>
            </a:r>
            <a:r>
              <a:rPr lang="zh-CN" sz="3200" b="1" dirty="0">
                <a:latin typeface="Times New Roman" panose="02020603050405020304" pitchFamily="18" charset="0"/>
                <a:cs typeface="Times New Roman" panose="02020603050405020304" pitchFamily="18" charset="0"/>
              </a:rPr>
              <a:t>一个高大的马 </a:t>
            </a:r>
          </a:p>
        </p:txBody>
      </p:sp>
      <p:sp>
        <p:nvSpPr>
          <p:cNvPr id="27651" name="TextBox 3"/>
          <p:cNvSpPr txBox="1">
            <a:spLocks noChangeArrowheads="1"/>
          </p:cNvSpPr>
          <p:nvPr/>
        </p:nvSpPr>
        <p:spPr bwMode="auto">
          <a:xfrm>
            <a:off x="2051050" y="404813"/>
            <a:ext cx="4465638"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8510" tIns="59255" rIns="118510" bIns="59255">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sz="4700" b="1" dirty="0">
                <a:solidFill>
                  <a:srgbClr val="000099"/>
                </a:solidFill>
                <a:latin typeface="Times New Roman" panose="02020603050405020304" pitchFamily="18" charset="0"/>
              </a:rPr>
              <a:t>Language points</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04800" y="762000"/>
            <a:ext cx="8343900" cy="46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5000"/>
              </a:lnSpc>
            </a:pPr>
            <a:r>
              <a:rPr lang="zh-CN" altLang="zh-CN" sz="3200" b="1" dirty="0">
                <a:latin typeface="Times New Roman" panose="02020603050405020304" pitchFamily="18" charset="0"/>
                <a:cs typeface="Times New Roman" panose="02020603050405020304" pitchFamily="18" charset="0"/>
              </a:rPr>
              <a:t>⑵</a:t>
            </a:r>
            <a:r>
              <a:rPr lang="zh-CN" sz="3200" b="1" dirty="0">
                <a:solidFill>
                  <a:srgbClr val="CC00FF"/>
                </a:solidFill>
                <a:latin typeface="Times New Roman" panose="02020603050405020304" pitchFamily="18" charset="0"/>
                <a:cs typeface="Times New Roman" panose="02020603050405020304" pitchFamily="18" charset="0"/>
              </a:rPr>
              <a:t>说一个不与地面接触的人和物的高时</a:t>
            </a:r>
            <a:r>
              <a:rPr lang="zh-CN" sz="3200" b="1" dirty="0">
                <a:latin typeface="Times New Roman" panose="02020603050405020304" pitchFamily="18" charset="0"/>
                <a:cs typeface="Times New Roman" panose="02020603050405020304" pitchFamily="18" charset="0"/>
              </a:rPr>
              <a:t>，要用</a:t>
            </a:r>
          </a:p>
          <a:p>
            <a:pPr>
              <a:lnSpc>
                <a:spcPct val="135000"/>
              </a:lnSpc>
            </a:pPr>
            <a:r>
              <a:rPr lang="zh-CN" sz="3200" b="1" dirty="0">
                <a:latin typeface="Times New Roman" panose="02020603050405020304" pitchFamily="18" charset="0"/>
                <a:cs typeface="Times New Roman" panose="02020603050405020304" pitchFamily="18" charset="0"/>
              </a:rPr>
              <a:t>   </a:t>
            </a:r>
            <a:r>
              <a:rPr lang="zh-CN" sz="3200" b="1" dirty="0">
                <a:solidFill>
                  <a:srgbClr val="CC00FF"/>
                </a:solidFill>
                <a:latin typeface="Times New Roman" panose="02020603050405020304" pitchFamily="18" charset="0"/>
                <a:cs typeface="Times New Roman" panose="02020603050405020304" pitchFamily="18" charset="0"/>
              </a:rPr>
              <a:t> </a:t>
            </a:r>
            <a:r>
              <a:rPr lang="zh-CN" altLang="zh-CN" sz="3200" b="1" dirty="0">
                <a:solidFill>
                  <a:srgbClr val="CC00FF"/>
                </a:solidFill>
                <a:latin typeface="Times New Roman" panose="02020603050405020304" pitchFamily="18" charset="0"/>
                <a:cs typeface="Times New Roman" panose="02020603050405020304" pitchFamily="18" charset="0"/>
              </a:rPr>
              <a:t>high</a:t>
            </a:r>
            <a:r>
              <a:rPr lang="zh-CN" sz="3200" b="1" dirty="0">
                <a:latin typeface="Times New Roman" panose="02020603050405020304" pitchFamily="18" charset="0"/>
                <a:cs typeface="Times New Roman" panose="02020603050405020304" pitchFamily="18" charset="0"/>
              </a:rPr>
              <a:t>，而不用</a:t>
            </a:r>
            <a:r>
              <a:rPr lang="zh-CN" altLang="zh-CN" sz="3200" b="1" dirty="0">
                <a:latin typeface="Times New Roman" panose="02020603050405020304" pitchFamily="18" charset="0"/>
                <a:cs typeface="Times New Roman" panose="02020603050405020304" pitchFamily="18" charset="0"/>
              </a:rPr>
              <a:t>tall</a:t>
            </a:r>
            <a:r>
              <a:rPr lang="zh-CN" sz="3200" b="1" dirty="0">
                <a:latin typeface="Times New Roman" panose="02020603050405020304" pitchFamily="18" charset="0"/>
                <a:cs typeface="Times New Roman" panose="02020603050405020304" pitchFamily="18" charset="0"/>
              </a:rPr>
              <a:t>。比如人站在桌子上时，</a:t>
            </a:r>
          </a:p>
          <a:p>
            <a:pPr>
              <a:lnSpc>
                <a:spcPct val="135000"/>
              </a:lnSpc>
            </a:pPr>
            <a:r>
              <a:rPr lang="zh-CN" sz="3200" b="1" dirty="0">
                <a:latin typeface="Times New Roman" panose="02020603050405020304" pitchFamily="18" charset="0"/>
                <a:cs typeface="Times New Roman" panose="02020603050405020304" pitchFamily="18" charset="0"/>
              </a:rPr>
              <a:t>  飞机飞上天时。例如</a:t>
            </a:r>
          </a:p>
          <a:p>
            <a:pPr>
              <a:lnSpc>
                <a:spcPct val="135000"/>
              </a:lnSpc>
            </a:pPr>
            <a:r>
              <a:rPr lang="zh-CN" sz="3200" b="1" dirty="0">
                <a:latin typeface="Times New Roman" panose="02020603050405020304" pitchFamily="18" charset="0"/>
                <a:cs typeface="Times New Roman" panose="02020603050405020304" pitchFamily="18" charset="0"/>
              </a:rPr>
              <a:t>    </a:t>
            </a:r>
            <a:r>
              <a:rPr lang="zh-CN" altLang="zh-CN" sz="3200" b="1" dirty="0">
                <a:latin typeface="Times New Roman" panose="02020603050405020304" pitchFamily="18" charset="0"/>
                <a:cs typeface="Times New Roman" panose="02020603050405020304" pitchFamily="18" charset="0"/>
              </a:rPr>
              <a:t>He is high up in the tree.  </a:t>
            </a:r>
          </a:p>
          <a:p>
            <a:pPr>
              <a:lnSpc>
                <a:spcPct val="135000"/>
              </a:lnSpc>
            </a:pPr>
            <a:r>
              <a:rPr lang="zh-CN" altLang="zh-CN" sz="3200" b="1" dirty="0">
                <a:latin typeface="Times New Roman" panose="02020603050405020304" pitchFamily="18" charset="0"/>
                <a:cs typeface="Times New Roman" panose="02020603050405020304" pitchFamily="18" charset="0"/>
              </a:rPr>
              <a:t>   </a:t>
            </a:r>
            <a:r>
              <a:rPr lang="zh-CN" sz="3200" b="1" dirty="0">
                <a:latin typeface="Times New Roman" panose="02020603050405020304" pitchFamily="18" charset="0"/>
                <a:cs typeface="Times New Roman" panose="02020603050405020304" pitchFamily="18" charset="0"/>
              </a:rPr>
              <a:t>他高高地爬在树上。  </a:t>
            </a:r>
          </a:p>
          <a:p>
            <a:pPr>
              <a:lnSpc>
                <a:spcPct val="135000"/>
              </a:lnSpc>
            </a:pPr>
            <a:r>
              <a:rPr lang="zh-CN" sz="3200" b="1" dirty="0">
                <a:latin typeface="Times New Roman" panose="02020603050405020304" pitchFamily="18" charset="0"/>
                <a:cs typeface="Times New Roman" panose="02020603050405020304" pitchFamily="18" charset="0"/>
              </a:rPr>
              <a:t>   </a:t>
            </a:r>
            <a:r>
              <a:rPr lang="zh-CN" altLang="zh-CN" sz="3200" b="1" dirty="0">
                <a:latin typeface="Times New Roman" panose="02020603050405020304" pitchFamily="18" charset="0"/>
                <a:cs typeface="Times New Roman" panose="02020603050405020304" pitchFamily="18" charset="0"/>
              </a:rPr>
              <a:t>The plane is so high in the sky.  </a:t>
            </a:r>
          </a:p>
          <a:p>
            <a:pPr>
              <a:lnSpc>
                <a:spcPct val="135000"/>
              </a:lnSpc>
            </a:pPr>
            <a:r>
              <a:rPr lang="zh-CN" altLang="zh-CN" sz="3200" b="1" dirty="0">
                <a:latin typeface="Times New Roman" panose="02020603050405020304" pitchFamily="18" charset="0"/>
                <a:cs typeface="Times New Roman" panose="02020603050405020304" pitchFamily="18" charset="0"/>
              </a:rPr>
              <a:t>   </a:t>
            </a:r>
            <a:r>
              <a:rPr lang="zh-CN" sz="3200" b="1" dirty="0">
                <a:latin typeface="Times New Roman" panose="02020603050405020304" pitchFamily="18" charset="0"/>
                <a:cs typeface="Times New Roman" panose="02020603050405020304" pitchFamily="18" charset="0"/>
              </a:rPr>
              <a:t>飞机在空中这么高。</a:t>
            </a: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81000" y="762000"/>
            <a:ext cx="84582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zh-CN" sz="3200" b="1" dirty="0">
                <a:latin typeface="Times New Roman" panose="02020603050405020304" pitchFamily="18" charset="0"/>
                <a:cs typeface="Times New Roman" panose="02020603050405020304" pitchFamily="18" charset="0"/>
              </a:rPr>
              <a:t>⑶ </a:t>
            </a:r>
            <a:r>
              <a:rPr lang="zh-CN" sz="3200" b="1" dirty="0">
                <a:latin typeface="Times New Roman" panose="02020603050405020304" pitchFamily="18" charset="0"/>
                <a:cs typeface="Times New Roman" panose="02020603050405020304" pitchFamily="18" charset="0"/>
              </a:rPr>
              <a:t>指建筑物、山时要</a:t>
            </a:r>
            <a:r>
              <a:rPr lang="zh-CN" altLang="zh-CN" sz="3200" b="1" dirty="0">
                <a:latin typeface="Times New Roman" panose="02020603050405020304" pitchFamily="18" charset="0"/>
                <a:cs typeface="Times New Roman" panose="02020603050405020304" pitchFamily="18" charset="0"/>
              </a:rPr>
              <a:t>tall</a:t>
            </a:r>
            <a:r>
              <a:rPr lang="zh-CN" sz="3200" b="1" dirty="0">
                <a:latin typeface="Times New Roman" panose="02020603050405020304" pitchFamily="18" charset="0"/>
                <a:cs typeface="Times New Roman" panose="02020603050405020304" pitchFamily="18" charset="0"/>
              </a:rPr>
              <a:t>或</a:t>
            </a:r>
            <a:r>
              <a:rPr lang="zh-CN" altLang="zh-CN" sz="3200" b="1" dirty="0">
                <a:latin typeface="Times New Roman" panose="02020603050405020304" pitchFamily="18" charset="0"/>
                <a:cs typeface="Times New Roman" panose="02020603050405020304" pitchFamily="18" charset="0"/>
              </a:rPr>
              <a:t>high</a:t>
            </a:r>
            <a:r>
              <a:rPr lang="zh-CN" sz="3200" b="1" dirty="0">
                <a:latin typeface="Times New Roman" panose="02020603050405020304" pitchFamily="18" charset="0"/>
                <a:cs typeface="Times New Roman" panose="02020603050405020304" pitchFamily="18" charset="0"/>
              </a:rPr>
              <a:t>都可以，不过</a:t>
            </a:r>
          </a:p>
          <a:p>
            <a:pPr>
              <a:lnSpc>
                <a:spcPct val="150000"/>
              </a:lnSpc>
            </a:pPr>
            <a:r>
              <a:rPr lang="zh-CN" sz="3200" b="1" dirty="0">
                <a:latin typeface="Times New Roman" panose="02020603050405020304" pitchFamily="18" charset="0"/>
                <a:cs typeface="Times New Roman" panose="02020603050405020304" pitchFamily="18" charset="0"/>
              </a:rPr>
              <a:t>     </a:t>
            </a:r>
            <a:r>
              <a:rPr lang="zh-CN" altLang="zh-CN" sz="3200" b="1" dirty="0">
                <a:latin typeface="Times New Roman" panose="02020603050405020304" pitchFamily="18" charset="0"/>
                <a:cs typeface="Times New Roman" panose="02020603050405020304" pitchFamily="18" charset="0"/>
              </a:rPr>
              <a:t>high</a:t>
            </a:r>
            <a:r>
              <a:rPr lang="zh-CN" sz="3200" b="1" dirty="0">
                <a:latin typeface="Times New Roman" panose="02020603050405020304" pitchFamily="18" charset="0"/>
                <a:cs typeface="Times New Roman" panose="02020603050405020304" pitchFamily="18" charset="0"/>
              </a:rPr>
              <a:t>的程度比</a:t>
            </a:r>
            <a:r>
              <a:rPr lang="zh-CN" altLang="zh-CN" sz="3200" b="1" dirty="0">
                <a:latin typeface="Times New Roman" panose="02020603050405020304" pitchFamily="18" charset="0"/>
                <a:cs typeface="Times New Roman" panose="02020603050405020304" pitchFamily="18" charset="0"/>
              </a:rPr>
              <a:t>tall</a:t>
            </a:r>
            <a:r>
              <a:rPr lang="zh-CN" sz="3200" b="1" dirty="0">
                <a:latin typeface="Times New Roman" panose="02020603050405020304" pitchFamily="18" charset="0"/>
                <a:cs typeface="Times New Roman" panose="02020603050405020304" pitchFamily="18" charset="0"/>
              </a:rPr>
              <a:t>高。  </a:t>
            </a:r>
          </a:p>
          <a:p>
            <a:pPr>
              <a:lnSpc>
                <a:spcPct val="150000"/>
              </a:lnSpc>
            </a:pPr>
            <a:r>
              <a:rPr lang="zh-CN" sz="3200" b="1" dirty="0">
                <a:latin typeface="Times New Roman" panose="02020603050405020304" pitchFamily="18" charset="0"/>
                <a:cs typeface="Times New Roman" panose="02020603050405020304" pitchFamily="18" charset="0"/>
              </a:rPr>
              <a:t>⑷ </a:t>
            </a:r>
            <a:r>
              <a:rPr lang="zh-CN" altLang="zh-CN" sz="3200" b="1" dirty="0">
                <a:latin typeface="Times New Roman" panose="02020603050405020304" pitchFamily="18" charset="0"/>
                <a:cs typeface="Times New Roman" panose="02020603050405020304" pitchFamily="18" charset="0"/>
              </a:rPr>
              <a:t>high</a:t>
            </a:r>
            <a:r>
              <a:rPr lang="zh-CN" sz="3200" b="1" dirty="0">
                <a:latin typeface="Times New Roman" panose="02020603050405020304" pitchFamily="18" charset="0"/>
                <a:cs typeface="Times New Roman" panose="02020603050405020304" pitchFamily="18" charset="0"/>
              </a:rPr>
              <a:t>可作副词，</a:t>
            </a:r>
            <a:r>
              <a:rPr lang="zh-CN" altLang="zh-CN" sz="3200" b="1" dirty="0">
                <a:latin typeface="Times New Roman" panose="02020603050405020304" pitchFamily="18" charset="0"/>
                <a:cs typeface="Times New Roman" panose="02020603050405020304" pitchFamily="18" charset="0"/>
              </a:rPr>
              <a:t>tall</a:t>
            </a:r>
            <a:r>
              <a:rPr lang="zh-CN" sz="3200" b="1" dirty="0">
                <a:latin typeface="Times New Roman" panose="02020603050405020304" pitchFamily="18" charset="0"/>
                <a:cs typeface="Times New Roman" panose="02020603050405020304" pitchFamily="18" charset="0"/>
              </a:rPr>
              <a:t>不能。  </a:t>
            </a:r>
          </a:p>
          <a:p>
            <a:pPr>
              <a:lnSpc>
                <a:spcPct val="150000"/>
              </a:lnSpc>
            </a:pPr>
            <a:r>
              <a:rPr lang="zh-CN" sz="3200" b="1" dirty="0">
                <a:latin typeface="Times New Roman" panose="02020603050405020304" pitchFamily="18" charset="0"/>
                <a:cs typeface="Times New Roman" panose="02020603050405020304" pitchFamily="18" charset="0"/>
              </a:rPr>
              <a:t>⑸ </a:t>
            </a:r>
            <a:r>
              <a:rPr lang="zh-CN" altLang="zh-CN" sz="3200" b="1" dirty="0">
                <a:latin typeface="Times New Roman" panose="02020603050405020304" pitchFamily="18" charset="0"/>
                <a:cs typeface="Times New Roman" panose="02020603050405020304" pitchFamily="18" charset="0"/>
              </a:rPr>
              <a:t>tall</a:t>
            </a:r>
            <a:r>
              <a:rPr lang="zh-CN" sz="3200" b="1" dirty="0">
                <a:latin typeface="Times New Roman" panose="02020603050405020304" pitchFamily="18" charset="0"/>
                <a:cs typeface="Times New Roman" panose="02020603050405020304" pitchFamily="18" charset="0"/>
              </a:rPr>
              <a:t>的反义词为</a:t>
            </a:r>
            <a:r>
              <a:rPr lang="zh-CN" altLang="zh-CN" sz="3200" b="1" dirty="0">
                <a:latin typeface="Times New Roman" panose="02020603050405020304" pitchFamily="18" charset="0"/>
                <a:cs typeface="Times New Roman" panose="02020603050405020304" pitchFamily="18" charset="0"/>
              </a:rPr>
              <a:t>short, high</a:t>
            </a:r>
            <a:r>
              <a:rPr lang="zh-CN" sz="3200" b="1" dirty="0">
                <a:latin typeface="Times New Roman" panose="02020603050405020304" pitchFamily="18" charset="0"/>
                <a:cs typeface="Times New Roman" panose="02020603050405020304" pitchFamily="18" charset="0"/>
              </a:rPr>
              <a:t>的反义词为</a:t>
            </a:r>
            <a:r>
              <a:rPr lang="zh-CN" altLang="zh-CN" sz="3200" b="1" dirty="0">
                <a:latin typeface="Times New Roman" panose="02020603050405020304" pitchFamily="18" charset="0"/>
                <a:cs typeface="Times New Roman" panose="02020603050405020304" pitchFamily="18" charset="0"/>
              </a:rPr>
              <a:t>low</a:t>
            </a:r>
            <a:r>
              <a:rPr lang="zh-CN" sz="3200" b="1" dirty="0">
                <a:latin typeface="Times New Roman" panose="02020603050405020304" pitchFamily="18" charset="0"/>
                <a:cs typeface="Times New Roman" panose="02020603050405020304" pitchFamily="18" charset="0"/>
              </a:rPr>
              <a:t>。</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88913" y="1524000"/>
            <a:ext cx="8955087"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5000"/>
              </a:lnSpc>
            </a:pPr>
            <a:r>
              <a:rPr lang="zh-CN" altLang="zh-CN" sz="3200" b="1">
                <a:latin typeface="Times New Roman" panose="02020603050405020304" pitchFamily="18" charset="0"/>
                <a:cs typeface="Times New Roman" panose="02020603050405020304" pitchFamily="18" charset="0"/>
              </a:rPr>
              <a:t>e.g. Our factory is a big/large one.  </a:t>
            </a:r>
          </a:p>
          <a:p>
            <a:pPr>
              <a:lnSpc>
                <a:spcPct val="105000"/>
              </a:lnSpc>
            </a:pPr>
            <a:r>
              <a:rPr lang="zh-CN" altLang="zh-CN" sz="3200" b="1">
                <a:latin typeface="Times New Roman" panose="02020603050405020304" pitchFamily="18" charset="0"/>
                <a:cs typeface="Times New Roman" panose="02020603050405020304" pitchFamily="18" charset="0"/>
              </a:rPr>
              <a:t>       </a:t>
            </a:r>
            <a:r>
              <a:rPr lang="zh-CN" sz="3200" b="1">
                <a:latin typeface="Times New Roman" panose="02020603050405020304" pitchFamily="18" charset="0"/>
                <a:cs typeface="Times New Roman" panose="02020603050405020304" pitchFamily="18" charset="0"/>
              </a:rPr>
              <a:t>我们的工厂很大。</a:t>
            </a:r>
          </a:p>
          <a:p>
            <a:pPr>
              <a:lnSpc>
                <a:spcPct val="105000"/>
              </a:lnSpc>
            </a:pPr>
            <a:r>
              <a:rPr lang="zh-CN" sz="3200" b="1">
                <a:latin typeface="Times New Roman" panose="02020603050405020304" pitchFamily="18" charset="0"/>
                <a:cs typeface="Times New Roman" panose="02020603050405020304" pitchFamily="18" charset="0"/>
              </a:rPr>
              <a:t>（</a:t>
            </a:r>
            <a:r>
              <a:rPr lang="zh-CN" altLang="zh-CN" sz="3200" b="1">
                <a:latin typeface="Times New Roman" panose="02020603050405020304" pitchFamily="18" charset="0"/>
                <a:cs typeface="Times New Roman" panose="02020603050405020304" pitchFamily="18" charset="0"/>
              </a:rPr>
              <a:t>1</a:t>
            </a:r>
            <a:r>
              <a:rPr lang="zh-CN" sz="3200" b="1">
                <a:latin typeface="Times New Roman" panose="02020603050405020304" pitchFamily="18" charset="0"/>
                <a:cs typeface="Times New Roman" panose="02020603050405020304" pitchFamily="18" charset="0"/>
              </a:rPr>
              <a:t>）在表示</a:t>
            </a:r>
            <a:r>
              <a:rPr lang="zh-CN" sz="3200" b="1">
                <a:solidFill>
                  <a:srgbClr val="CC00FF"/>
                </a:solidFill>
                <a:latin typeface="Times New Roman" panose="02020603050405020304" pitchFamily="18" charset="0"/>
                <a:cs typeface="Times New Roman" panose="02020603050405020304" pitchFamily="18" charset="0"/>
              </a:rPr>
              <a:t>物体重量、人的身高大或长大了</a:t>
            </a:r>
            <a:r>
              <a:rPr lang="zh-CN" sz="3200" b="1">
                <a:latin typeface="Times New Roman" panose="02020603050405020304" pitchFamily="18" charset="0"/>
                <a:cs typeface="Times New Roman" panose="02020603050405020304" pitchFamily="18" charset="0"/>
              </a:rPr>
              <a:t>时，</a:t>
            </a:r>
          </a:p>
          <a:p>
            <a:pPr>
              <a:lnSpc>
                <a:spcPct val="105000"/>
              </a:lnSpc>
            </a:pPr>
            <a:r>
              <a:rPr lang="zh-CN" sz="3200" b="1">
                <a:latin typeface="Times New Roman" panose="02020603050405020304" pitchFamily="18" charset="0"/>
                <a:cs typeface="Times New Roman" panose="02020603050405020304" pitchFamily="18" charset="0"/>
              </a:rPr>
              <a:t>          只能用</a:t>
            </a:r>
            <a:r>
              <a:rPr lang="zh-CN" altLang="zh-CN" sz="3200" b="1">
                <a:solidFill>
                  <a:srgbClr val="CC00FF"/>
                </a:solidFill>
                <a:latin typeface="Times New Roman" panose="02020603050405020304" pitchFamily="18" charset="0"/>
                <a:cs typeface="Times New Roman" panose="02020603050405020304" pitchFamily="18" charset="0"/>
              </a:rPr>
              <a:t>big</a:t>
            </a:r>
            <a:r>
              <a:rPr lang="zh-CN" sz="3200" b="1">
                <a:latin typeface="Times New Roman" panose="02020603050405020304" pitchFamily="18" charset="0"/>
                <a:cs typeface="Times New Roman" panose="02020603050405020304" pitchFamily="18" charset="0"/>
              </a:rPr>
              <a:t>。</a:t>
            </a:r>
          </a:p>
          <a:p>
            <a:pPr>
              <a:lnSpc>
                <a:spcPct val="105000"/>
              </a:lnSpc>
            </a:pPr>
            <a:r>
              <a:rPr lang="zh-CN" sz="3200" b="1">
                <a:latin typeface="Times New Roman" panose="02020603050405020304" pitchFamily="18" charset="0"/>
                <a:cs typeface="Times New Roman" panose="02020603050405020304" pitchFamily="18" charset="0"/>
              </a:rPr>
              <a:t>       </a:t>
            </a:r>
            <a:r>
              <a:rPr lang="zh-CN" altLang="zh-CN" sz="3200" b="1">
                <a:latin typeface="Times New Roman" panose="02020603050405020304" pitchFamily="18" charset="0"/>
                <a:cs typeface="Times New Roman" panose="02020603050405020304" pitchFamily="18" charset="0"/>
              </a:rPr>
              <a:t>e.g. The box is too big to carry.  </a:t>
            </a:r>
          </a:p>
          <a:p>
            <a:pPr>
              <a:lnSpc>
                <a:spcPct val="105000"/>
              </a:lnSpc>
            </a:pPr>
            <a:r>
              <a:rPr lang="zh-CN" altLang="zh-CN" sz="3200" b="1">
                <a:latin typeface="Times New Roman" panose="02020603050405020304" pitchFamily="18" charset="0"/>
                <a:cs typeface="Times New Roman" panose="02020603050405020304" pitchFamily="18" charset="0"/>
              </a:rPr>
              <a:t>              </a:t>
            </a:r>
            <a:r>
              <a:rPr lang="zh-CN" sz="3200" b="1">
                <a:latin typeface="Times New Roman" panose="02020603050405020304" pitchFamily="18" charset="0"/>
                <a:cs typeface="Times New Roman" panose="02020603050405020304" pitchFamily="18" charset="0"/>
              </a:rPr>
              <a:t>这个盒子太大，拿不了。</a:t>
            </a:r>
          </a:p>
          <a:p>
            <a:pPr>
              <a:lnSpc>
                <a:spcPct val="105000"/>
              </a:lnSpc>
            </a:pPr>
            <a:r>
              <a:rPr lang="zh-CN" sz="3200" b="1">
                <a:latin typeface="Times New Roman" panose="02020603050405020304" pitchFamily="18" charset="0"/>
                <a:cs typeface="Times New Roman" panose="02020603050405020304" pitchFamily="18" charset="0"/>
              </a:rPr>
              <a:t>（</a:t>
            </a:r>
            <a:r>
              <a:rPr lang="zh-CN" altLang="zh-CN" sz="3200" b="1">
                <a:latin typeface="Times New Roman" panose="02020603050405020304" pitchFamily="18" charset="0"/>
                <a:cs typeface="Times New Roman" panose="02020603050405020304" pitchFamily="18" charset="0"/>
              </a:rPr>
              <a:t>2</a:t>
            </a:r>
            <a:r>
              <a:rPr lang="zh-CN" sz="3200" b="1">
                <a:latin typeface="Times New Roman" panose="02020603050405020304" pitchFamily="18" charset="0"/>
                <a:cs typeface="Times New Roman" panose="02020603050405020304" pitchFamily="18" charset="0"/>
              </a:rPr>
              <a:t>）在表示数量时，用</a:t>
            </a:r>
            <a:r>
              <a:rPr lang="zh-CN" altLang="zh-CN" sz="3200" b="1">
                <a:latin typeface="Times New Roman" panose="02020603050405020304" pitchFamily="18" charset="0"/>
                <a:cs typeface="Times New Roman" panose="02020603050405020304" pitchFamily="18" charset="0"/>
              </a:rPr>
              <a:t>large, </a:t>
            </a:r>
            <a:r>
              <a:rPr lang="zh-CN" sz="3200" b="1">
                <a:latin typeface="Times New Roman" panose="02020603050405020304" pitchFamily="18" charset="0"/>
                <a:cs typeface="Times New Roman" panose="02020603050405020304" pitchFamily="18" charset="0"/>
              </a:rPr>
              <a:t>不用</a:t>
            </a:r>
            <a:r>
              <a:rPr lang="zh-CN" altLang="zh-CN" sz="3200" b="1">
                <a:latin typeface="Times New Roman" panose="02020603050405020304" pitchFamily="18" charset="0"/>
                <a:cs typeface="Times New Roman" panose="02020603050405020304" pitchFamily="18" charset="0"/>
              </a:rPr>
              <a:t>big</a:t>
            </a:r>
            <a:r>
              <a:rPr lang="zh-CN" sz="3200" b="1">
                <a:latin typeface="Times New Roman" panose="02020603050405020304" pitchFamily="18" charset="0"/>
                <a:cs typeface="Times New Roman" panose="02020603050405020304" pitchFamily="18" charset="0"/>
              </a:rPr>
              <a:t>。</a:t>
            </a:r>
          </a:p>
          <a:p>
            <a:pPr>
              <a:lnSpc>
                <a:spcPct val="105000"/>
              </a:lnSpc>
            </a:pPr>
            <a:r>
              <a:rPr lang="zh-CN" sz="3200" b="1">
                <a:latin typeface="Times New Roman" panose="02020603050405020304" pitchFamily="18" charset="0"/>
                <a:cs typeface="Times New Roman" panose="02020603050405020304" pitchFamily="18" charset="0"/>
              </a:rPr>
              <a:t>       </a:t>
            </a:r>
            <a:r>
              <a:rPr lang="zh-CN" altLang="zh-CN" sz="3200" b="1">
                <a:latin typeface="Times New Roman" panose="02020603050405020304" pitchFamily="18" charset="0"/>
                <a:cs typeface="Times New Roman" panose="02020603050405020304" pitchFamily="18" charset="0"/>
              </a:rPr>
              <a:t>e.g. A large number of people came from all </a:t>
            </a:r>
          </a:p>
          <a:p>
            <a:pPr>
              <a:lnSpc>
                <a:spcPct val="105000"/>
              </a:lnSpc>
            </a:pPr>
            <a:r>
              <a:rPr lang="zh-CN" altLang="zh-CN" sz="3200" b="1">
                <a:latin typeface="Times New Roman" panose="02020603050405020304" pitchFamily="18" charset="0"/>
                <a:cs typeface="Times New Roman" panose="02020603050405020304" pitchFamily="18" charset="0"/>
              </a:rPr>
              <a:t>             parts of the country to see the exhibition.  </a:t>
            </a:r>
          </a:p>
          <a:p>
            <a:pPr>
              <a:lnSpc>
                <a:spcPct val="105000"/>
              </a:lnSpc>
            </a:pPr>
            <a:r>
              <a:rPr lang="zh-CN" altLang="zh-CN" sz="3200" b="1">
                <a:latin typeface="Times New Roman" panose="02020603050405020304" pitchFamily="18" charset="0"/>
                <a:cs typeface="Times New Roman" panose="02020603050405020304" pitchFamily="18" charset="0"/>
              </a:rPr>
              <a:t>             </a:t>
            </a:r>
            <a:r>
              <a:rPr lang="zh-CN" sz="3200" b="1">
                <a:latin typeface="Times New Roman" panose="02020603050405020304" pitchFamily="18" charset="0"/>
                <a:cs typeface="Times New Roman" panose="02020603050405020304" pitchFamily="18" charset="0"/>
              </a:rPr>
              <a:t>从全国各地来了很多人观看展览。</a:t>
            </a:r>
          </a:p>
        </p:txBody>
      </p:sp>
      <p:sp>
        <p:nvSpPr>
          <p:cNvPr id="30723" name="Rectangle 3"/>
          <p:cNvSpPr>
            <a:spLocks noChangeArrowheads="1"/>
          </p:cNvSpPr>
          <p:nvPr/>
        </p:nvSpPr>
        <p:spPr bwMode="auto">
          <a:xfrm>
            <a:off x="381000" y="533400"/>
            <a:ext cx="8610600" cy="1114425"/>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pPr>
            <a:r>
              <a:rPr lang="zh-CN" altLang="zh-CN" sz="3200" b="1" dirty="0">
                <a:latin typeface="Times New Roman" panose="02020603050405020304" pitchFamily="18" charset="0"/>
                <a:cs typeface="Times New Roman" panose="02020603050405020304" pitchFamily="18" charset="0"/>
              </a:rPr>
              <a:t>big </a:t>
            </a:r>
            <a:r>
              <a:rPr lang="zh-CN" sz="3200" b="1" dirty="0">
                <a:latin typeface="Times New Roman" panose="02020603050405020304" pitchFamily="18" charset="0"/>
                <a:cs typeface="Times New Roman" panose="02020603050405020304" pitchFamily="18" charset="0"/>
              </a:rPr>
              <a:t>和</a:t>
            </a:r>
            <a:r>
              <a:rPr lang="zh-CN" altLang="zh-CN" sz="3200" b="1" dirty="0">
                <a:latin typeface="Times New Roman" panose="02020603050405020304" pitchFamily="18" charset="0"/>
                <a:cs typeface="Times New Roman" panose="02020603050405020304" pitchFamily="18" charset="0"/>
              </a:rPr>
              <a:t>large</a:t>
            </a:r>
            <a:r>
              <a:rPr lang="zh-CN" sz="3200" b="1" dirty="0">
                <a:latin typeface="Times New Roman" panose="02020603050405020304" pitchFamily="18" charset="0"/>
                <a:cs typeface="Times New Roman" panose="02020603050405020304" pitchFamily="18" charset="0"/>
              </a:rPr>
              <a:t>都可表示具体事物形体或面积的大小</a:t>
            </a:r>
            <a:r>
              <a:rPr lang="zh-CN" altLang="zh-CN" sz="3200" b="1" dirty="0">
                <a:latin typeface="Times New Roman" panose="02020603050405020304" pitchFamily="18" charset="0"/>
                <a:cs typeface="Times New Roman" panose="02020603050405020304" pitchFamily="18" charset="0"/>
              </a:rPr>
              <a:t>, </a:t>
            </a:r>
            <a:r>
              <a:rPr lang="zh-CN" sz="3200" b="1" dirty="0">
                <a:latin typeface="Times New Roman" panose="02020603050405020304" pitchFamily="18" charset="0"/>
                <a:cs typeface="Times New Roman" panose="02020603050405020304" pitchFamily="18" charset="0"/>
              </a:rPr>
              <a:t>往往可以互换但</a:t>
            </a:r>
            <a:r>
              <a:rPr lang="zh-CN" altLang="zh-CN" sz="3200" b="1" dirty="0">
                <a:latin typeface="Times New Roman" panose="02020603050405020304" pitchFamily="18" charset="0"/>
                <a:cs typeface="Times New Roman" panose="02020603050405020304" pitchFamily="18" charset="0"/>
              </a:rPr>
              <a:t>big</a:t>
            </a:r>
            <a:r>
              <a:rPr lang="zh-CN" sz="3200" b="1" dirty="0">
                <a:latin typeface="Times New Roman" panose="02020603050405020304" pitchFamily="18" charset="0"/>
                <a:cs typeface="Times New Roman" panose="02020603050405020304" pitchFamily="18" charset="0"/>
              </a:rPr>
              <a:t>较口语化。</a:t>
            </a: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04800" y="1828800"/>
            <a:ext cx="83820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200" b="1">
                <a:latin typeface="Times New Roman" panose="02020603050405020304" pitchFamily="18" charset="0"/>
                <a:cs typeface="Times New Roman" panose="02020603050405020304" pitchFamily="18" charset="0"/>
              </a:rPr>
              <a:t>E.g. There have been many great presidents in American history.  </a:t>
            </a:r>
          </a:p>
          <a:p>
            <a:pPr>
              <a:lnSpc>
                <a:spcPct val="120000"/>
              </a:lnSpc>
            </a:pPr>
            <a:r>
              <a:rPr lang="zh-CN" sz="3200" b="1">
                <a:latin typeface="Times New Roman" panose="02020603050405020304" pitchFamily="18" charset="0"/>
                <a:cs typeface="Times New Roman" panose="02020603050405020304" pitchFamily="18" charset="0"/>
              </a:rPr>
              <a:t>美国历史上有很多伟大的总统。</a:t>
            </a:r>
          </a:p>
          <a:p>
            <a:pPr>
              <a:lnSpc>
                <a:spcPct val="120000"/>
              </a:lnSpc>
            </a:pPr>
            <a:r>
              <a:rPr lang="zh-CN" sz="3200" b="1">
                <a:latin typeface="Times New Roman" panose="02020603050405020304" pitchFamily="18" charset="0"/>
                <a:cs typeface="Times New Roman" panose="02020603050405020304" pitchFamily="18" charset="0"/>
              </a:rPr>
              <a:t> 在表示抽象意思时</a:t>
            </a:r>
            <a:r>
              <a:rPr lang="zh-CN" altLang="zh-CN" sz="3200" b="1">
                <a:latin typeface="Times New Roman" panose="02020603050405020304" pitchFamily="18" charset="0"/>
                <a:cs typeface="Times New Roman" panose="02020603050405020304" pitchFamily="18" charset="0"/>
              </a:rPr>
              <a:t>, </a:t>
            </a:r>
            <a:r>
              <a:rPr lang="zh-CN" sz="3200" b="1">
                <a:latin typeface="Times New Roman" panose="02020603050405020304" pitchFamily="18" charset="0"/>
                <a:cs typeface="Times New Roman" panose="02020603050405020304" pitchFamily="18" charset="0"/>
              </a:rPr>
              <a:t>有也可用</a:t>
            </a:r>
            <a:r>
              <a:rPr lang="zh-CN" altLang="zh-CN" sz="3200" b="1">
                <a:latin typeface="Times New Roman" panose="02020603050405020304" pitchFamily="18" charset="0"/>
                <a:cs typeface="Times New Roman" panose="02020603050405020304" pitchFamily="18" charset="0"/>
              </a:rPr>
              <a:t>big, </a:t>
            </a:r>
            <a:r>
              <a:rPr lang="zh-CN" sz="3200" b="1">
                <a:latin typeface="Times New Roman" panose="02020603050405020304" pitchFamily="18" charset="0"/>
                <a:cs typeface="Times New Roman" panose="02020603050405020304" pitchFamily="18" charset="0"/>
              </a:rPr>
              <a:t>但</a:t>
            </a:r>
            <a:r>
              <a:rPr lang="zh-CN" altLang="zh-CN" sz="3200" b="1">
                <a:latin typeface="Times New Roman" panose="02020603050405020304" pitchFamily="18" charset="0"/>
                <a:cs typeface="Times New Roman" panose="02020603050405020304" pitchFamily="18" charset="0"/>
              </a:rPr>
              <a:t>great</a:t>
            </a:r>
            <a:r>
              <a:rPr lang="zh-CN" sz="3200" b="1">
                <a:latin typeface="Times New Roman" panose="02020603050405020304" pitchFamily="18" charset="0"/>
                <a:cs typeface="Times New Roman" panose="02020603050405020304" pitchFamily="18" charset="0"/>
              </a:rPr>
              <a:t>更为正式。</a:t>
            </a:r>
          </a:p>
          <a:p>
            <a:pPr>
              <a:lnSpc>
                <a:spcPct val="120000"/>
              </a:lnSpc>
            </a:pPr>
            <a:r>
              <a:rPr lang="zh-CN" altLang="zh-CN" sz="3200" b="1">
                <a:latin typeface="Times New Roman" panose="02020603050405020304" pitchFamily="18" charset="0"/>
                <a:cs typeface="Times New Roman" panose="02020603050405020304" pitchFamily="18" charset="0"/>
              </a:rPr>
              <a:t>e.g. Great/Big changes have taken place in our    country in recent years. </a:t>
            </a:r>
          </a:p>
          <a:p>
            <a:pPr>
              <a:lnSpc>
                <a:spcPct val="120000"/>
              </a:lnSpc>
            </a:pPr>
            <a:r>
              <a:rPr lang="zh-CN" altLang="zh-CN" sz="3200" b="1">
                <a:latin typeface="Times New Roman" panose="02020603050405020304" pitchFamily="18" charset="0"/>
                <a:cs typeface="Times New Roman" panose="02020603050405020304" pitchFamily="18" charset="0"/>
              </a:rPr>
              <a:t>      </a:t>
            </a:r>
            <a:r>
              <a:rPr lang="zh-CN" sz="3200" b="1">
                <a:latin typeface="Times New Roman" panose="02020603050405020304" pitchFamily="18" charset="0"/>
                <a:cs typeface="Times New Roman" panose="02020603050405020304" pitchFamily="18" charset="0"/>
              </a:rPr>
              <a:t>近几年来我们国家发生了很大变化。</a:t>
            </a:r>
          </a:p>
        </p:txBody>
      </p:sp>
      <p:sp>
        <p:nvSpPr>
          <p:cNvPr id="31747" name="Rectangle 3"/>
          <p:cNvSpPr>
            <a:spLocks noChangeArrowheads="1"/>
          </p:cNvSpPr>
          <p:nvPr/>
        </p:nvSpPr>
        <p:spPr bwMode="auto">
          <a:xfrm>
            <a:off x="204788" y="533400"/>
            <a:ext cx="8710612" cy="1066800"/>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3200" b="1" dirty="0">
                <a:latin typeface="Times New Roman" panose="02020603050405020304" pitchFamily="18" charset="0"/>
                <a:cs typeface="Times New Roman" panose="02020603050405020304" pitchFamily="18" charset="0"/>
              </a:rPr>
              <a:t>great </a:t>
            </a:r>
            <a:r>
              <a:rPr lang="zh-CN" sz="3200" b="1" dirty="0">
                <a:latin typeface="Times New Roman" panose="02020603050405020304" pitchFamily="18" charset="0"/>
                <a:cs typeface="Times New Roman" panose="02020603050405020304" pitchFamily="18" charset="0"/>
              </a:rPr>
              <a:t>的意思是“大、伟大的”多用于抽象意思。</a:t>
            </a:r>
          </a:p>
          <a:p>
            <a:r>
              <a:rPr lang="zh-CN" sz="3200" b="1" dirty="0">
                <a:latin typeface="Times New Roman" panose="02020603050405020304" pitchFamily="18" charset="0"/>
                <a:cs typeface="Times New Roman" panose="02020603050405020304" pitchFamily="18" charset="0"/>
              </a:rPr>
              <a:t>在修饰具体事物时带有一定的感情色彩。</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28600" y="762000"/>
            <a:ext cx="87169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dirty="0">
                <a:solidFill>
                  <a:srgbClr val="333399"/>
                </a:solidFill>
                <a:latin typeface="Times New Roman" panose="02020603050405020304" pitchFamily="18" charset="0"/>
              </a:rPr>
              <a:t> </a:t>
            </a:r>
            <a:r>
              <a:rPr lang="zh-CN" altLang="en-US" sz="3200" b="1" dirty="0">
                <a:solidFill>
                  <a:srgbClr val="333399"/>
                </a:solidFill>
                <a:latin typeface="Times New Roman" panose="02020603050405020304" pitchFamily="18" charset="0"/>
              </a:rPr>
              <a:t>1. Work  in pairs. Match the countries with their</a:t>
            </a:r>
          </a:p>
          <a:p>
            <a:r>
              <a:rPr lang="zh-CN" altLang="en-US" sz="3200" b="1" dirty="0">
                <a:solidFill>
                  <a:srgbClr val="333399"/>
                </a:solidFill>
                <a:latin typeface="Times New Roman" panose="02020603050405020304" pitchFamily="18" charset="0"/>
              </a:rPr>
              <a:t>     populations. </a:t>
            </a:r>
          </a:p>
        </p:txBody>
      </p:sp>
      <p:sp>
        <p:nvSpPr>
          <p:cNvPr id="5123" name="Rectangle 3"/>
          <p:cNvSpPr>
            <a:spLocks noChangeArrowheads="1"/>
          </p:cNvSpPr>
          <p:nvPr/>
        </p:nvSpPr>
        <p:spPr bwMode="auto">
          <a:xfrm>
            <a:off x="609600" y="2209800"/>
            <a:ext cx="78486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66675">
              <a:lnSpc>
                <a:spcPct val="150000"/>
              </a:lnSpc>
            </a:pPr>
            <a:r>
              <a:rPr lang="zh-CN" altLang="zh-CN" sz="3200" b="1" dirty="0">
                <a:latin typeface="Times New Roman" panose="02020603050405020304" pitchFamily="18" charset="0"/>
                <a:cs typeface="Times New Roman" panose="02020603050405020304" pitchFamily="18" charset="0"/>
              </a:rPr>
              <a:t>1  China                               a)      4,437,000</a:t>
            </a:r>
            <a:endParaRPr lang="zh-CN" altLang="zh-CN" sz="3200" b="1" dirty="0">
              <a:latin typeface="Times New Roman" panose="02020603050405020304" pitchFamily="18" charset="0"/>
            </a:endParaRPr>
          </a:p>
          <a:p>
            <a:pPr indent="66675" eaLnBrk="0" hangingPunct="0">
              <a:lnSpc>
                <a:spcPct val="150000"/>
              </a:lnSpc>
            </a:pPr>
            <a:r>
              <a:rPr lang="zh-CN" altLang="zh-CN" sz="3200" b="1" dirty="0">
                <a:latin typeface="Times New Roman" panose="02020603050405020304" pitchFamily="18" charset="0"/>
                <a:cs typeface="Times New Roman" panose="02020603050405020304" pitchFamily="18" charset="0"/>
              </a:rPr>
              <a:t>2 the USA                            b)    22,956,000</a:t>
            </a:r>
            <a:endParaRPr lang="zh-CN" altLang="zh-CN" sz="3200" b="1" dirty="0">
              <a:latin typeface="Times New Roman" panose="02020603050405020304" pitchFamily="18" charset="0"/>
            </a:endParaRPr>
          </a:p>
          <a:p>
            <a:pPr indent="66675" eaLnBrk="0" hangingPunct="0">
              <a:lnSpc>
                <a:spcPct val="150000"/>
              </a:lnSpc>
            </a:pPr>
            <a:r>
              <a:rPr lang="zh-CN" altLang="zh-CN" sz="3200" b="1" dirty="0">
                <a:latin typeface="Times New Roman" panose="02020603050405020304" pitchFamily="18" charset="0"/>
                <a:cs typeface="Times New Roman" panose="02020603050405020304" pitchFamily="18" charset="0"/>
              </a:rPr>
              <a:t>3 Australia                           c)   314,791,000</a:t>
            </a:r>
            <a:endParaRPr lang="zh-CN" altLang="zh-CN" sz="3200" b="1" dirty="0">
              <a:latin typeface="Times New Roman" panose="02020603050405020304" pitchFamily="18" charset="0"/>
            </a:endParaRPr>
          </a:p>
          <a:p>
            <a:pPr indent="66675" eaLnBrk="0" hangingPunct="0">
              <a:lnSpc>
                <a:spcPct val="150000"/>
              </a:lnSpc>
            </a:pPr>
            <a:r>
              <a:rPr lang="zh-CN" altLang="zh-CN" sz="3200" b="1" dirty="0">
                <a:latin typeface="Times New Roman" panose="02020603050405020304" pitchFamily="18" charset="0"/>
                <a:cs typeface="Times New Roman" panose="02020603050405020304" pitchFamily="18" charset="0"/>
              </a:rPr>
              <a:t>4 New Zealand                    d)  1,370,537,000</a:t>
            </a:r>
          </a:p>
        </p:txBody>
      </p:sp>
      <p:sp>
        <p:nvSpPr>
          <p:cNvPr id="5124" name="Line 4"/>
          <p:cNvSpPr>
            <a:spLocks noChangeShapeType="1"/>
          </p:cNvSpPr>
          <p:nvPr/>
        </p:nvSpPr>
        <p:spPr bwMode="auto">
          <a:xfrm>
            <a:off x="2514600" y="2667000"/>
            <a:ext cx="2819400" cy="2209800"/>
          </a:xfrm>
          <a:prstGeom prst="line">
            <a:avLst/>
          </a:prstGeom>
          <a:noFill/>
          <a:ln w="38100" cmpd="sng">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5" name="Line 5"/>
          <p:cNvSpPr>
            <a:spLocks noChangeShapeType="1"/>
          </p:cNvSpPr>
          <p:nvPr/>
        </p:nvSpPr>
        <p:spPr bwMode="auto">
          <a:xfrm>
            <a:off x="2590800" y="3429000"/>
            <a:ext cx="2819400" cy="762000"/>
          </a:xfrm>
          <a:prstGeom prst="line">
            <a:avLst/>
          </a:prstGeom>
          <a:noFill/>
          <a:ln w="38100" cmpd="sng">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6" name="Line 6"/>
          <p:cNvSpPr>
            <a:spLocks noChangeShapeType="1"/>
          </p:cNvSpPr>
          <p:nvPr/>
        </p:nvSpPr>
        <p:spPr bwMode="auto">
          <a:xfrm flipV="1">
            <a:off x="2743200" y="3429000"/>
            <a:ext cx="2590800" cy="838200"/>
          </a:xfrm>
          <a:prstGeom prst="line">
            <a:avLst/>
          </a:prstGeom>
          <a:noFill/>
          <a:ln w="38100" cmpd="sng">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7" name="Line 7"/>
          <p:cNvSpPr>
            <a:spLocks noChangeShapeType="1"/>
          </p:cNvSpPr>
          <p:nvPr/>
        </p:nvSpPr>
        <p:spPr bwMode="auto">
          <a:xfrm flipV="1">
            <a:off x="3429000" y="2667000"/>
            <a:ext cx="1905000" cy="2286000"/>
          </a:xfrm>
          <a:prstGeom prst="line">
            <a:avLst/>
          </a:prstGeom>
          <a:noFill/>
          <a:ln w="38100" cmpd="sng">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125"/>
                                        </p:tgtEl>
                                        <p:attrNameLst>
                                          <p:attrName>style.visibility</p:attrName>
                                        </p:attrNameLst>
                                      </p:cBhvr>
                                      <p:to>
                                        <p:strVal val="visible"/>
                                      </p:to>
                                    </p:set>
                                    <p:animEffect transition="in" filter="box(in)">
                                      <p:cBhvr>
                                        <p:cTn id="13" dur="500"/>
                                        <p:tgtEl>
                                          <p:spTgt spid="51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126"/>
                                        </p:tgtEl>
                                        <p:attrNameLst>
                                          <p:attrName>style.visibility</p:attrName>
                                        </p:attrNameLst>
                                      </p:cBhvr>
                                      <p:to>
                                        <p:strVal val="visible"/>
                                      </p:to>
                                    </p:set>
                                    <p:anim calcmode="lin" valueType="num">
                                      <p:cBhvr additive="base">
                                        <p:cTn id="18" dur="500" fill="hold"/>
                                        <p:tgtEl>
                                          <p:spTgt spid="5126"/>
                                        </p:tgtEl>
                                        <p:attrNameLst>
                                          <p:attrName>ppt_x</p:attrName>
                                        </p:attrNameLst>
                                      </p:cBhvr>
                                      <p:tavLst>
                                        <p:tav tm="0">
                                          <p:val>
                                            <p:strVal val="#ppt_x"/>
                                          </p:val>
                                        </p:tav>
                                        <p:tav tm="100000">
                                          <p:val>
                                            <p:strVal val="#ppt_x"/>
                                          </p:val>
                                        </p:tav>
                                      </p:tavLst>
                                    </p:anim>
                                    <p:anim calcmode="lin" valueType="num">
                                      <p:cBhvr additive="base">
                                        <p:cTn id="19"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127"/>
                                        </p:tgtEl>
                                        <p:attrNameLst>
                                          <p:attrName>style.visibility</p:attrName>
                                        </p:attrNameLst>
                                      </p:cBhvr>
                                      <p:to>
                                        <p:strVal val="visible"/>
                                      </p:to>
                                    </p:set>
                                    <p:animEffect transition="in" filter="box(in)">
                                      <p:cBhvr>
                                        <p:cTn id="24"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p:bldP spid="5126" grpId="0" animBg="1"/>
      <p:bldP spid="51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81000" y="838200"/>
            <a:ext cx="8224838" cy="375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zh-CN" altLang="zh-CN" sz="3200" b="1">
                <a:solidFill>
                  <a:srgbClr val="CC00FF"/>
                </a:solidFill>
                <a:latin typeface="Times New Roman" panose="02020603050405020304" pitchFamily="18" charset="0"/>
                <a:cs typeface="Times New Roman" panose="02020603050405020304" pitchFamily="18" charset="0"/>
              </a:rPr>
              <a:t>vast</a:t>
            </a:r>
            <a:r>
              <a:rPr lang="zh-CN" sz="3200" b="1">
                <a:solidFill>
                  <a:srgbClr val="CC00FF"/>
                </a:solidFill>
                <a:latin typeface="Times New Roman" panose="02020603050405020304" pitchFamily="18" charset="0"/>
                <a:cs typeface="Times New Roman" panose="02020603050405020304" pitchFamily="18" charset="0"/>
              </a:rPr>
              <a:t>常用来指“广袤无垠的”、“面积广阔的”。</a:t>
            </a:r>
          </a:p>
          <a:p>
            <a:pPr>
              <a:lnSpc>
                <a:spcPct val="150000"/>
              </a:lnSpc>
            </a:pPr>
            <a:r>
              <a:rPr lang="zh-CN" altLang="zh-CN" sz="3200" b="1">
                <a:latin typeface="Times New Roman" panose="02020603050405020304" pitchFamily="18" charset="0"/>
                <a:cs typeface="Times New Roman" panose="02020603050405020304" pitchFamily="18" charset="0"/>
              </a:rPr>
              <a:t>e.g. a vast forest, a vast sea, a vast desert, </a:t>
            </a:r>
          </a:p>
          <a:p>
            <a:pPr>
              <a:lnSpc>
                <a:spcPct val="150000"/>
              </a:lnSpc>
            </a:pPr>
            <a:r>
              <a:rPr lang="zh-CN" altLang="zh-CN" sz="3200" b="1">
                <a:latin typeface="Times New Roman" panose="02020603050405020304" pitchFamily="18" charset="0"/>
                <a:cs typeface="Times New Roman" panose="02020603050405020304" pitchFamily="18" charset="0"/>
              </a:rPr>
              <a:t>       vast darkness</a:t>
            </a:r>
            <a:r>
              <a:rPr lang="zh-CN" sz="3200" b="1">
                <a:latin typeface="Times New Roman" panose="02020603050405020304" pitchFamily="18" charset="0"/>
                <a:cs typeface="Times New Roman" panose="02020603050405020304" pitchFamily="18" charset="0"/>
              </a:rPr>
              <a:t>等。</a:t>
            </a:r>
          </a:p>
          <a:p>
            <a:pPr>
              <a:lnSpc>
                <a:spcPct val="150000"/>
              </a:lnSpc>
            </a:pPr>
            <a:r>
              <a:rPr lang="zh-CN" altLang="zh-CN" sz="3200" b="1">
                <a:solidFill>
                  <a:srgbClr val="CC00FF"/>
                </a:solidFill>
                <a:latin typeface="Times New Roman" panose="02020603050405020304" pitchFamily="18" charset="0"/>
                <a:cs typeface="Times New Roman" panose="02020603050405020304" pitchFamily="18" charset="0"/>
              </a:rPr>
              <a:t>huge</a:t>
            </a:r>
            <a:r>
              <a:rPr lang="zh-CN" sz="3200" b="1">
                <a:solidFill>
                  <a:srgbClr val="CC00FF"/>
                </a:solidFill>
                <a:latin typeface="Times New Roman" panose="02020603050405020304" pitchFamily="18" charset="0"/>
                <a:cs typeface="Times New Roman" panose="02020603050405020304" pitchFamily="18" charset="0"/>
              </a:rPr>
              <a:t>指巨大的往往指体积。</a:t>
            </a:r>
          </a:p>
          <a:p>
            <a:pPr>
              <a:lnSpc>
                <a:spcPct val="150000"/>
              </a:lnSpc>
            </a:pPr>
            <a:r>
              <a:rPr lang="zh-CN" altLang="zh-CN" sz="3200" b="1">
                <a:latin typeface="Times New Roman" panose="02020603050405020304" pitchFamily="18" charset="0"/>
                <a:cs typeface="Times New Roman" panose="02020603050405020304" pitchFamily="18" charset="0"/>
              </a:rPr>
              <a:t>e.g. a huge stone, a huge building</a:t>
            </a:r>
            <a:r>
              <a:rPr lang="zh-CN" sz="3200" b="1">
                <a:latin typeface="Times New Roman" panose="02020603050405020304" pitchFamily="18" charset="0"/>
                <a:cs typeface="Times New Roman" panose="02020603050405020304" pitchFamily="18" charset="0"/>
              </a:rPr>
              <a:t>等。 </a:t>
            </a: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图片1"/>
          <p:cNvPicPr>
            <a:picLocks noChangeAspect="1" noChangeArrowheads="1"/>
          </p:cNvPicPr>
          <p:nvPr/>
        </p:nvPicPr>
        <p:blipFill>
          <a:blip r:embed="rId2" cstate="email"/>
          <a:srcRect/>
          <a:stretch>
            <a:fillRect/>
          </a:stretch>
        </p:blipFill>
        <p:spPr bwMode="auto">
          <a:xfrm>
            <a:off x="304800" y="457200"/>
            <a:ext cx="860425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2133600" y="3276600"/>
            <a:ext cx="47053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7200" b="1" dirty="0">
                <a:solidFill>
                  <a:srgbClr val="003399"/>
                </a:solidFill>
              </a:rPr>
              <a:t>Exercises </a:t>
            </a: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28600" y="762000"/>
            <a:ext cx="70643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sz="3200" b="1" dirty="0"/>
              <a:t>用</a:t>
            </a:r>
            <a:r>
              <a:rPr lang="zh-CN" altLang="zh-CN" sz="3200" b="1" dirty="0"/>
              <a:t>a, an, /, the </a:t>
            </a:r>
            <a:r>
              <a:rPr lang="zh-CN" sz="3200" b="1" dirty="0"/>
              <a:t>完成下列句子。</a:t>
            </a:r>
          </a:p>
        </p:txBody>
      </p:sp>
      <p:sp>
        <p:nvSpPr>
          <p:cNvPr id="34819" name="Text Box 3"/>
          <p:cNvSpPr txBox="1">
            <a:spLocks noChangeArrowheads="1"/>
          </p:cNvSpPr>
          <p:nvPr/>
        </p:nvSpPr>
        <p:spPr bwMode="auto">
          <a:xfrm>
            <a:off x="304800" y="1524000"/>
            <a:ext cx="9144000"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spcBef>
                <a:spcPct val="50000"/>
              </a:spcBef>
            </a:pPr>
            <a:r>
              <a:rPr lang="zh-CN" altLang="zh-CN" sz="3200" b="1" dirty="0">
                <a:latin typeface="Times New Roman" panose="02020603050405020304" pitchFamily="18" charset="0"/>
              </a:rPr>
              <a:t>1. ____ Knowledge is power.</a:t>
            </a:r>
          </a:p>
          <a:p>
            <a:pPr>
              <a:lnSpc>
                <a:spcPct val="120000"/>
              </a:lnSpc>
              <a:spcBef>
                <a:spcPct val="50000"/>
              </a:spcBef>
            </a:pPr>
            <a:r>
              <a:rPr lang="zh-CN" altLang="zh-CN" sz="3200" b="1" dirty="0">
                <a:latin typeface="Times New Roman" panose="02020603050405020304" pitchFamily="18" charset="0"/>
              </a:rPr>
              <a:t>2. I earn 10 dollars _____ hour as _____ supermarket cashier on Saturdays. </a:t>
            </a:r>
          </a:p>
          <a:p>
            <a:pPr>
              <a:lnSpc>
                <a:spcPct val="120000"/>
              </a:lnSpc>
              <a:spcBef>
                <a:spcPct val="50000"/>
              </a:spcBef>
            </a:pPr>
            <a:r>
              <a:rPr lang="zh-CN" altLang="zh-CN" sz="3200" b="1" dirty="0">
                <a:latin typeface="Times New Roman" panose="02020603050405020304" pitchFamily="18" charset="0"/>
              </a:rPr>
              <a:t>3. The teacher asked us to write _____ 800-word-long composition.</a:t>
            </a:r>
          </a:p>
          <a:p>
            <a:pPr>
              <a:lnSpc>
                <a:spcPct val="120000"/>
              </a:lnSpc>
              <a:spcBef>
                <a:spcPct val="50000"/>
              </a:spcBef>
            </a:pPr>
            <a:r>
              <a:rPr lang="zh-CN" altLang="zh-CN" sz="3200" b="1" dirty="0">
                <a:latin typeface="Times New Roman" panose="02020603050405020304" pitchFamily="18" charset="0"/>
              </a:rPr>
              <a:t>4. I met _______ Jay, but not ____ one you know.</a:t>
            </a:r>
          </a:p>
        </p:txBody>
      </p:sp>
      <p:sp>
        <p:nvSpPr>
          <p:cNvPr id="34820" name="Text Box 4"/>
          <p:cNvSpPr txBox="1">
            <a:spLocks noChangeArrowheads="1"/>
          </p:cNvSpPr>
          <p:nvPr/>
        </p:nvSpPr>
        <p:spPr bwMode="auto">
          <a:xfrm>
            <a:off x="914400" y="1600200"/>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600" b="1">
                <a:solidFill>
                  <a:srgbClr val="FF0000"/>
                </a:solidFill>
              </a:rPr>
              <a:t>/</a:t>
            </a:r>
          </a:p>
        </p:txBody>
      </p:sp>
      <p:sp>
        <p:nvSpPr>
          <p:cNvPr id="34821" name="Text Box 5"/>
          <p:cNvSpPr txBox="1">
            <a:spLocks noChangeArrowheads="1"/>
          </p:cNvSpPr>
          <p:nvPr/>
        </p:nvSpPr>
        <p:spPr bwMode="auto">
          <a:xfrm>
            <a:off x="4038600" y="2362200"/>
            <a:ext cx="358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3200" b="1">
                <a:solidFill>
                  <a:srgbClr val="FF0000"/>
                </a:solidFill>
                <a:latin typeface="Times New Roman" panose="02020603050405020304" pitchFamily="18" charset="0"/>
              </a:rPr>
              <a:t>an                    a</a:t>
            </a:r>
          </a:p>
        </p:txBody>
      </p:sp>
      <p:sp>
        <p:nvSpPr>
          <p:cNvPr id="34822" name="Text Box 6"/>
          <p:cNvSpPr txBox="1">
            <a:spLocks noChangeArrowheads="1"/>
          </p:cNvSpPr>
          <p:nvPr/>
        </p:nvSpPr>
        <p:spPr bwMode="auto">
          <a:xfrm>
            <a:off x="6096000" y="3810000"/>
            <a:ext cx="76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3200" b="1">
                <a:solidFill>
                  <a:srgbClr val="FF0000"/>
                </a:solidFill>
                <a:latin typeface="Times New Roman" panose="02020603050405020304" pitchFamily="18" charset="0"/>
              </a:rPr>
              <a:t>an         </a:t>
            </a:r>
          </a:p>
        </p:txBody>
      </p:sp>
      <p:sp>
        <p:nvSpPr>
          <p:cNvPr id="34823" name="Text Box 7"/>
          <p:cNvSpPr txBox="1">
            <a:spLocks noChangeArrowheads="1"/>
          </p:cNvSpPr>
          <p:nvPr/>
        </p:nvSpPr>
        <p:spPr bwMode="auto">
          <a:xfrm>
            <a:off x="2209800" y="5257800"/>
            <a:ext cx="426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3200" b="1">
                <a:solidFill>
                  <a:srgbClr val="FF0000"/>
                </a:solidFill>
                <a:latin typeface="Times New Roman" panose="02020603050405020304" pitchFamily="18" charset="0"/>
              </a:rPr>
              <a:t>a                               the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ppt_x"/>
                                          </p:val>
                                        </p:tav>
                                        <p:tav tm="100000">
                                          <p:val>
                                            <p:strVal val="#ppt_x"/>
                                          </p:val>
                                        </p:tav>
                                      </p:tavLst>
                                    </p:anim>
                                    <p:anim calcmode="lin" valueType="num">
                                      <p:cBhvr additive="base">
                                        <p:cTn id="8"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1"/>
                                        </p:tgtEl>
                                        <p:attrNameLst>
                                          <p:attrName>style.visibility</p:attrName>
                                        </p:attrNameLst>
                                      </p:cBhvr>
                                      <p:to>
                                        <p:strVal val="visible"/>
                                      </p:to>
                                    </p:set>
                                    <p:anim calcmode="lin" valueType="num">
                                      <p:cBhvr additive="base">
                                        <p:cTn id="13" dur="500" fill="hold"/>
                                        <p:tgtEl>
                                          <p:spTgt spid="34821"/>
                                        </p:tgtEl>
                                        <p:attrNameLst>
                                          <p:attrName>ppt_x</p:attrName>
                                        </p:attrNameLst>
                                      </p:cBhvr>
                                      <p:tavLst>
                                        <p:tav tm="0">
                                          <p:val>
                                            <p:strVal val="#ppt_x"/>
                                          </p:val>
                                        </p:tav>
                                        <p:tav tm="100000">
                                          <p:val>
                                            <p:strVal val="#ppt_x"/>
                                          </p:val>
                                        </p:tav>
                                      </p:tavLst>
                                    </p:anim>
                                    <p:anim calcmode="lin" valueType="num">
                                      <p:cBhvr additive="base">
                                        <p:cTn id="14" dur="500" fill="hold"/>
                                        <p:tgtEl>
                                          <p:spTgt spid="348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22"/>
                                        </p:tgtEl>
                                        <p:attrNameLst>
                                          <p:attrName>style.visibility</p:attrName>
                                        </p:attrNameLst>
                                      </p:cBhvr>
                                      <p:to>
                                        <p:strVal val="visible"/>
                                      </p:to>
                                    </p:set>
                                    <p:anim calcmode="lin" valueType="num">
                                      <p:cBhvr additive="base">
                                        <p:cTn id="19" dur="500" fill="hold"/>
                                        <p:tgtEl>
                                          <p:spTgt spid="34822"/>
                                        </p:tgtEl>
                                        <p:attrNameLst>
                                          <p:attrName>ppt_x</p:attrName>
                                        </p:attrNameLst>
                                      </p:cBhvr>
                                      <p:tavLst>
                                        <p:tav tm="0">
                                          <p:val>
                                            <p:strVal val="#ppt_x"/>
                                          </p:val>
                                        </p:tav>
                                        <p:tav tm="100000">
                                          <p:val>
                                            <p:strVal val="#ppt_x"/>
                                          </p:val>
                                        </p:tav>
                                      </p:tavLst>
                                    </p:anim>
                                    <p:anim calcmode="lin" valueType="num">
                                      <p:cBhvr additive="base">
                                        <p:cTn id="20"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23"/>
                                        </p:tgtEl>
                                        <p:attrNameLst>
                                          <p:attrName>style.visibility</p:attrName>
                                        </p:attrNameLst>
                                      </p:cBhvr>
                                      <p:to>
                                        <p:strVal val="visible"/>
                                      </p:to>
                                    </p:set>
                                    <p:anim calcmode="lin" valueType="num">
                                      <p:cBhvr additive="base">
                                        <p:cTn id="25" dur="500" fill="hold"/>
                                        <p:tgtEl>
                                          <p:spTgt spid="34823"/>
                                        </p:tgtEl>
                                        <p:attrNameLst>
                                          <p:attrName>ppt_x</p:attrName>
                                        </p:attrNameLst>
                                      </p:cBhvr>
                                      <p:tavLst>
                                        <p:tav tm="0">
                                          <p:val>
                                            <p:strVal val="#ppt_x"/>
                                          </p:val>
                                        </p:tav>
                                        <p:tav tm="100000">
                                          <p:val>
                                            <p:strVal val="#ppt_x"/>
                                          </p:val>
                                        </p:tav>
                                      </p:tavLst>
                                    </p:anim>
                                    <p:anim calcmode="lin" valueType="num">
                                      <p:cBhvr additive="base">
                                        <p:cTn id="26"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utoUpdateAnimBg="0"/>
      <p:bldP spid="34821" grpId="0" autoUpdateAnimBg="0"/>
      <p:bldP spid="34822" grpId="0" autoUpdateAnimBg="0"/>
      <p:bldP spid="3482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52400" y="1219200"/>
            <a:ext cx="8991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sz="3200" b="1">
              <a:latin typeface="Times New Roman" panose="02020603050405020304" pitchFamily="18" charset="0"/>
            </a:endParaRPr>
          </a:p>
          <a:p>
            <a:pPr>
              <a:spcBef>
                <a:spcPct val="50000"/>
              </a:spcBef>
            </a:pPr>
            <a:endParaRPr lang="zh-CN" altLang="zh-CN" sz="3200" b="1">
              <a:latin typeface="Times New Roman" panose="02020603050405020304" pitchFamily="18" charset="0"/>
            </a:endParaRPr>
          </a:p>
        </p:txBody>
      </p:sp>
      <p:sp>
        <p:nvSpPr>
          <p:cNvPr id="35843" name="Rectangle 3"/>
          <p:cNvSpPr>
            <a:spLocks noChangeArrowheads="1"/>
          </p:cNvSpPr>
          <p:nvPr/>
        </p:nvSpPr>
        <p:spPr bwMode="auto">
          <a:xfrm>
            <a:off x="457200" y="914400"/>
            <a:ext cx="8001000" cy="448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zh-CN" altLang="zh-CN" sz="3200" b="1" dirty="0">
                <a:latin typeface="Times New Roman" panose="02020603050405020304" pitchFamily="18" charset="0"/>
              </a:rPr>
              <a:t>5. They are twins, so they are of _____ age.</a:t>
            </a:r>
          </a:p>
          <a:p>
            <a:pPr>
              <a:lnSpc>
                <a:spcPct val="150000"/>
              </a:lnSpc>
              <a:spcBef>
                <a:spcPct val="50000"/>
              </a:spcBef>
            </a:pPr>
            <a:r>
              <a:rPr lang="zh-CN" altLang="zh-CN" sz="3200" b="1" dirty="0">
                <a:latin typeface="Times New Roman" panose="02020603050405020304" pitchFamily="18" charset="0"/>
              </a:rPr>
              <a:t>6. He has _____ fine collection of paintings.</a:t>
            </a:r>
          </a:p>
          <a:p>
            <a:pPr>
              <a:lnSpc>
                <a:spcPct val="150000"/>
              </a:lnSpc>
              <a:spcBef>
                <a:spcPct val="50000"/>
              </a:spcBef>
            </a:pPr>
            <a:r>
              <a:rPr lang="zh-CN" altLang="zh-CN" sz="3200" b="1" dirty="0">
                <a:latin typeface="Times New Roman" panose="02020603050405020304" pitchFamily="18" charset="0"/>
              </a:rPr>
              <a:t>7. I don’t want to have words with you. I prefer to have ____ word with you.</a:t>
            </a:r>
          </a:p>
          <a:p>
            <a:pPr>
              <a:lnSpc>
                <a:spcPct val="150000"/>
              </a:lnSpc>
              <a:spcBef>
                <a:spcPct val="50000"/>
              </a:spcBef>
            </a:pPr>
            <a:endParaRPr lang="zh-CN" altLang="zh-CN" sz="3200" b="1" dirty="0">
              <a:latin typeface="Times New Roman" panose="02020603050405020304" pitchFamily="18" charset="0"/>
            </a:endParaRPr>
          </a:p>
        </p:txBody>
      </p:sp>
      <p:sp>
        <p:nvSpPr>
          <p:cNvPr id="35844" name="Text Box 4"/>
          <p:cNvSpPr txBox="1">
            <a:spLocks noChangeArrowheads="1"/>
          </p:cNvSpPr>
          <p:nvPr/>
        </p:nvSpPr>
        <p:spPr bwMode="auto">
          <a:xfrm>
            <a:off x="6400800" y="1066800"/>
            <a:ext cx="76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3200" b="1">
                <a:solidFill>
                  <a:srgbClr val="FF0000"/>
                </a:solidFill>
                <a:latin typeface="Times New Roman" panose="02020603050405020304" pitchFamily="18" charset="0"/>
              </a:rPr>
              <a:t>a         </a:t>
            </a:r>
          </a:p>
        </p:txBody>
      </p:sp>
      <p:sp>
        <p:nvSpPr>
          <p:cNvPr id="35845" name="Text Box 5"/>
          <p:cNvSpPr txBox="1">
            <a:spLocks noChangeArrowheads="1"/>
          </p:cNvSpPr>
          <p:nvPr/>
        </p:nvSpPr>
        <p:spPr bwMode="auto">
          <a:xfrm>
            <a:off x="2362200" y="2133600"/>
            <a:ext cx="76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3200" b="1">
                <a:solidFill>
                  <a:srgbClr val="FF0000"/>
                </a:solidFill>
                <a:latin typeface="Times New Roman" panose="02020603050405020304" pitchFamily="18" charset="0"/>
              </a:rPr>
              <a:t>a         </a:t>
            </a:r>
          </a:p>
        </p:txBody>
      </p:sp>
      <p:sp>
        <p:nvSpPr>
          <p:cNvPr id="35846" name="Text Box 6"/>
          <p:cNvSpPr txBox="1">
            <a:spLocks noChangeArrowheads="1"/>
          </p:cNvSpPr>
          <p:nvPr/>
        </p:nvSpPr>
        <p:spPr bwMode="auto">
          <a:xfrm>
            <a:off x="3581400" y="3810000"/>
            <a:ext cx="76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3200" b="1">
                <a:solidFill>
                  <a:srgbClr val="FF0000"/>
                </a:solidFill>
                <a:latin typeface="Times New Roman" panose="02020603050405020304" pitchFamily="18" charset="0"/>
              </a:rPr>
              <a:t>a         </a:t>
            </a:r>
          </a:p>
        </p:txBody>
      </p:sp>
      <p:sp>
        <p:nvSpPr>
          <p:cNvPr id="35847" name="Text Box 7"/>
          <p:cNvSpPr txBox="1">
            <a:spLocks noChangeArrowheads="1"/>
          </p:cNvSpPr>
          <p:nvPr/>
        </p:nvSpPr>
        <p:spPr bwMode="auto">
          <a:xfrm>
            <a:off x="1066800" y="5029200"/>
            <a:ext cx="7848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3200" b="1">
                <a:solidFill>
                  <a:srgbClr val="FF0000"/>
                </a:solidFill>
                <a:latin typeface="Times New Roman" panose="02020603050405020304" pitchFamily="18" charset="0"/>
              </a:rPr>
              <a:t>Have words with sb.          </a:t>
            </a:r>
            <a:r>
              <a:rPr lang="zh-CN" sz="3200" b="1">
                <a:latin typeface="Times New Roman" panose="02020603050405020304" pitchFamily="18" charset="0"/>
              </a:rPr>
              <a:t>与某人吵架</a:t>
            </a:r>
          </a:p>
          <a:p>
            <a:r>
              <a:rPr lang="zh-CN" altLang="zh-CN" sz="3200" b="1">
                <a:solidFill>
                  <a:srgbClr val="FF0000"/>
                </a:solidFill>
                <a:latin typeface="Times New Roman" panose="02020603050405020304" pitchFamily="18" charset="0"/>
              </a:rPr>
              <a:t>Have a word with sb.         </a:t>
            </a:r>
            <a:r>
              <a:rPr lang="zh-CN" sz="3200" b="1">
                <a:latin typeface="Times New Roman" panose="02020603050405020304" pitchFamily="18" charset="0"/>
              </a:rPr>
              <a:t>与某人谈话</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ppt_x"/>
                                          </p:val>
                                        </p:tav>
                                        <p:tav tm="100000">
                                          <p:val>
                                            <p:strVal val="#ppt_x"/>
                                          </p:val>
                                        </p:tav>
                                      </p:tavLst>
                                    </p:anim>
                                    <p:anim calcmode="lin" valueType="num">
                                      <p:cBhvr additive="base">
                                        <p:cTn id="8"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5"/>
                                        </p:tgtEl>
                                        <p:attrNameLst>
                                          <p:attrName>style.visibility</p:attrName>
                                        </p:attrNameLst>
                                      </p:cBhvr>
                                      <p:to>
                                        <p:strVal val="visible"/>
                                      </p:to>
                                    </p:set>
                                    <p:anim calcmode="lin" valueType="num">
                                      <p:cBhvr additive="base">
                                        <p:cTn id="13" dur="500" fill="hold"/>
                                        <p:tgtEl>
                                          <p:spTgt spid="35845"/>
                                        </p:tgtEl>
                                        <p:attrNameLst>
                                          <p:attrName>ppt_x</p:attrName>
                                        </p:attrNameLst>
                                      </p:cBhvr>
                                      <p:tavLst>
                                        <p:tav tm="0">
                                          <p:val>
                                            <p:strVal val="#ppt_x"/>
                                          </p:val>
                                        </p:tav>
                                        <p:tav tm="100000">
                                          <p:val>
                                            <p:strVal val="#ppt_x"/>
                                          </p:val>
                                        </p:tav>
                                      </p:tavLst>
                                    </p:anim>
                                    <p:anim calcmode="lin" valueType="num">
                                      <p:cBhvr additive="base">
                                        <p:cTn id="14" dur="500" fill="hold"/>
                                        <p:tgtEl>
                                          <p:spTgt spid="3584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6"/>
                                        </p:tgtEl>
                                        <p:attrNameLst>
                                          <p:attrName>style.visibility</p:attrName>
                                        </p:attrNameLst>
                                      </p:cBhvr>
                                      <p:to>
                                        <p:strVal val="visible"/>
                                      </p:to>
                                    </p:set>
                                    <p:anim calcmode="lin" valueType="num">
                                      <p:cBhvr additive="base">
                                        <p:cTn id="19" dur="500" fill="hold"/>
                                        <p:tgtEl>
                                          <p:spTgt spid="35846"/>
                                        </p:tgtEl>
                                        <p:attrNameLst>
                                          <p:attrName>ppt_x</p:attrName>
                                        </p:attrNameLst>
                                      </p:cBhvr>
                                      <p:tavLst>
                                        <p:tav tm="0">
                                          <p:val>
                                            <p:strVal val="#ppt_x"/>
                                          </p:val>
                                        </p:tav>
                                        <p:tav tm="100000">
                                          <p:val>
                                            <p:strVal val="#ppt_x"/>
                                          </p:val>
                                        </p:tav>
                                      </p:tavLst>
                                    </p:anim>
                                    <p:anim calcmode="lin" valueType="num">
                                      <p:cBhvr additive="base">
                                        <p:cTn id="20" dur="500" fill="hold"/>
                                        <p:tgtEl>
                                          <p:spTgt spid="358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7"/>
                                        </p:tgtEl>
                                        <p:attrNameLst>
                                          <p:attrName>style.visibility</p:attrName>
                                        </p:attrNameLst>
                                      </p:cBhvr>
                                      <p:to>
                                        <p:strVal val="visible"/>
                                      </p:to>
                                    </p:set>
                                    <p:anim calcmode="lin" valueType="num">
                                      <p:cBhvr additive="base">
                                        <p:cTn id="25" dur="500" fill="hold"/>
                                        <p:tgtEl>
                                          <p:spTgt spid="35847"/>
                                        </p:tgtEl>
                                        <p:attrNameLst>
                                          <p:attrName>ppt_x</p:attrName>
                                        </p:attrNameLst>
                                      </p:cBhvr>
                                      <p:tavLst>
                                        <p:tav tm="0">
                                          <p:val>
                                            <p:strVal val="#ppt_x"/>
                                          </p:val>
                                        </p:tav>
                                        <p:tav tm="100000">
                                          <p:val>
                                            <p:strVal val="#ppt_x"/>
                                          </p:val>
                                        </p:tav>
                                      </p:tavLst>
                                    </p:anim>
                                    <p:anim calcmode="lin" valueType="num">
                                      <p:cBhvr additive="base">
                                        <p:cTn id="26" dur="500" fill="hold"/>
                                        <p:tgtEl>
                                          <p:spTgt spid="358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utoUpdateAnimBg="0"/>
      <p:bldP spid="35845" grpId="0" autoUpdateAnimBg="0"/>
      <p:bldP spid="35846" grpId="0" autoUpdateAnimBg="0"/>
      <p:bldP spid="3584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79388" y="1773238"/>
            <a:ext cx="919480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70000"/>
              </a:lnSpc>
              <a:spcBef>
                <a:spcPct val="50000"/>
              </a:spcBef>
            </a:pPr>
            <a:r>
              <a:rPr lang="zh-CN" altLang="zh-CN" sz="3200" b="1" dirty="0">
                <a:latin typeface="Times New Roman" panose="02020603050405020304" pitchFamily="18" charset="0"/>
              </a:rPr>
              <a:t>  1. Beijing has got </a:t>
            </a:r>
            <a:r>
              <a:rPr lang="zh-CN" altLang="zh-CN" sz="3200" b="1" u="sng" dirty="0">
                <a:latin typeface="Times New Roman" panose="02020603050405020304" pitchFamily="18" charset="0"/>
              </a:rPr>
              <a:t>       </a:t>
            </a:r>
            <a:r>
              <a:rPr lang="zh-CN" altLang="zh-CN" sz="3200" b="1" dirty="0">
                <a:latin typeface="Times New Roman" panose="02020603050405020304" pitchFamily="18" charset="0"/>
              </a:rPr>
              <a:t> population of more than </a:t>
            </a:r>
          </a:p>
          <a:p>
            <a:pPr>
              <a:lnSpc>
                <a:spcPct val="70000"/>
              </a:lnSpc>
              <a:spcBef>
                <a:spcPct val="50000"/>
              </a:spcBef>
            </a:pPr>
            <a:r>
              <a:rPr lang="zh-CN" altLang="zh-CN" sz="3200" b="1" dirty="0">
                <a:latin typeface="Times New Roman" panose="02020603050405020304" pitchFamily="18" charset="0"/>
              </a:rPr>
              <a:t>      13.8 million. </a:t>
            </a:r>
          </a:p>
          <a:p>
            <a:pPr>
              <a:lnSpc>
                <a:spcPct val="70000"/>
              </a:lnSpc>
              <a:spcBef>
                <a:spcPct val="50000"/>
              </a:spcBef>
            </a:pPr>
            <a:r>
              <a:rPr lang="zh-CN" altLang="zh-CN" sz="3200" b="1" dirty="0">
                <a:latin typeface="Times New Roman" panose="02020603050405020304" pitchFamily="18" charset="0"/>
              </a:rPr>
              <a:t>       A. the    B. a	   C. an         	D./</a:t>
            </a:r>
          </a:p>
          <a:p>
            <a:pPr>
              <a:lnSpc>
                <a:spcPct val="70000"/>
              </a:lnSpc>
              <a:spcBef>
                <a:spcPct val="50000"/>
              </a:spcBef>
            </a:pPr>
            <a:r>
              <a:rPr lang="zh-CN" altLang="zh-CN" sz="3200" b="1" dirty="0">
                <a:latin typeface="Times New Roman" panose="02020603050405020304" pitchFamily="18" charset="0"/>
              </a:rPr>
              <a:t> 2. The _____ traffic stopped me from going to   </a:t>
            </a:r>
          </a:p>
          <a:p>
            <a:pPr>
              <a:lnSpc>
                <a:spcPct val="70000"/>
              </a:lnSpc>
              <a:spcBef>
                <a:spcPct val="50000"/>
              </a:spcBef>
            </a:pPr>
            <a:r>
              <a:rPr lang="zh-CN" altLang="zh-CN" sz="3200" b="1" dirty="0">
                <a:latin typeface="Times New Roman" panose="02020603050405020304" pitchFamily="18" charset="0"/>
              </a:rPr>
              <a:t>      school on time yesterday. I was late! </a:t>
            </a:r>
          </a:p>
          <a:p>
            <a:pPr>
              <a:lnSpc>
                <a:spcPct val="70000"/>
              </a:lnSpc>
              <a:spcBef>
                <a:spcPct val="50000"/>
              </a:spcBef>
            </a:pPr>
            <a:r>
              <a:rPr lang="zh-CN" altLang="zh-CN" sz="3200" b="1" dirty="0">
                <a:latin typeface="Times New Roman" panose="02020603050405020304" pitchFamily="18" charset="0"/>
              </a:rPr>
              <a:t>      A. heavy	B. crowded   C. fast    D. quick</a:t>
            </a:r>
          </a:p>
        </p:txBody>
      </p:sp>
      <p:sp>
        <p:nvSpPr>
          <p:cNvPr id="36867" name="Rectangle 3"/>
          <p:cNvSpPr>
            <a:spLocks noChangeArrowheads="1"/>
          </p:cNvSpPr>
          <p:nvPr/>
        </p:nvSpPr>
        <p:spPr bwMode="auto">
          <a:xfrm>
            <a:off x="900113" y="765175"/>
            <a:ext cx="14081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sz="3200" b="1" dirty="0">
                <a:latin typeface="Times New Roman" panose="02020603050405020304" pitchFamily="18" charset="0"/>
              </a:rPr>
              <a:t>选择题</a:t>
            </a:r>
          </a:p>
        </p:txBody>
      </p:sp>
      <p:sp>
        <p:nvSpPr>
          <p:cNvPr id="36868" name="Rectangle 4"/>
          <p:cNvSpPr>
            <a:spLocks noChangeArrowheads="1"/>
          </p:cNvSpPr>
          <p:nvPr/>
        </p:nvSpPr>
        <p:spPr bwMode="auto">
          <a:xfrm>
            <a:off x="3708400" y="1628775"/>
            <a:ext cx="455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rPr>
              <a:t>B</a:t>
            </a:r>
          </a:p>
        </p:txBody>
      </p:sp>
      <p:sp>
        <p:nvSpPr>
          <p:cNvPr id="36869" name="Rectangle 5"/>
          <p:cNvSpPr>
            <a:spLocks noChangeArrowheads="1"/>
          </p:cNvSpPr>
          <p:nvPr/>
        </p:nvSpPr>
        <p:spPr bwMode="auto">
          <a:xfrm>
            <a:off x="1835150" y="3429000"/>
            <a:ext cx="477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rPr>
              <a:t>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additive="base">
                                        <p:cTn id="7" dur="500" fill="hold"/>
                                        <p:tgtEl>
                                          <p:spTgt spid="368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9">
                                            <p:txEl>
                                              <p:pRg st="0" end="0"/>
                                            </p:txEl>
                                          </p:spTgt>
                                        </p:tgtEl>
                                        <p:attrNameLst>
                                          <p:attrName>style.visibility</p:attrName>
                                        </p:attrNameLst>
                                      </p:cBhvr>
                                      <p:to>
                                        <p:strVal val="visible"/>
                                      </p:to>
                                    </p:set>
                                    <p:anim calcmode="lin" valueType="num">
                                      <p:cBhvr additive="base">
                                        <p:cTn id="13" dur="500" fill="hold"/>
                                        <p:tgtEl>
                                          <p:spTgt spid="3686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79388" y="836613"/>
            <a:ext cx="8713787" cy="511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zh-CN" altLang="zh-CN" sz="3200" b="1" dirty="0">
                <a:latin typeface="Times New Roman" panose="02020603050405020304" pitchFamily="18" charset="0"/>
              </a:rPr>
              <a:t>3. Mrs. White isn’t feeling well these days. She </a:t>
            </a:r>
          </a:p>
          <a:p>
            <a:pPr>
              <a:lnSpc>
                <a:spcPct val="70000"/>
              </a:lnSpc>
              <a:spcBef>
                <a:spcPct val="50000"/>
              </a:spcBef>
            </a:pPr>
            <a:r>
              <a:rPr lang="zh-CN" altLang="zh-CN" sz="3200" b="1" dirty="0">
                <a:latin typeface="Times New Roman" panose="02020603050405020304" pitchFamily="18" charset="0"/>
              </a:rPr>
              <a:t>    has made _____ with the doctor at three this    </a:t>
            </a:r>
          </a:p>
          <a:p>
            <a:pPr>
              <a:lnSpc>
                <a:spcPct val="70000"/>
              </a:lnSpc>
              <a:spcBef>
                <a:spcPct val="50000"/>
              </a:spcBef>
            </a:pPr>
            <a:r>
              <a:rPr lang="zh-CN" altLang="zh-CN" sz="3200" b="1" dirty="0">
                <a:latin typeface="Times New Roman" panose="02020603050405020304" pitchFamily="18" charset="0"/>
              </a:rPr>
              <a:t>    afternoon. </a:t>
            </a:r>
          </a:p>
          <a:p>
            <a:pPr>
              <a:lnSpc>
                <a:spcPct val="70000"/>
              </a:lnSpc>
              <a:spcBef>
                <a:spcPct val="50000"/>
              </a:spcBef>
            </a:pPr>
            <a:r>
              <a:rPr lang="zh-CN" altLang="zh-CN" sz="3200" b="1" dirty="0">
                <a:latin typeface="Times New Roman" panose="02020603050405020304" pitchFamily="18" charset="0"/>
              </a:rPr>
              <a:t>     A. a movement	          B. an interview </a:t>
            </a:r>
          </a:p>
          <a:p>
            <a:pPr>
              <a:lnSpc>
                <a:spcPct val="70000"/>
              </a:lnSpc>
              <a:spcBef>
                <a:spcPct val="50000"/>
              </a:spcBef>
            </a:pPr>
            <a:r>
              <a:rPr lang="zh-CN" altLang="zh-CN" sz="3200" b="1" dirty="0">
                <a:latin typeface="Times New Roman" panose="02020603050405020304" pitchFamily="18" charset="0"/>
              </a:rPr>
              <a:t>     C. a quarrel                    D. an  appointment</a:t>
            </a:r>
          </a:p>
          <a:p>
            <a:pPr>
              <a:lnSpc>
                <a:spcPct val="70000"/>
              </a:lnSpc>
              <a:spcBef>
                <a:spcPct val="50000"/>
              </a:spcBef>
            </a:pPr>
            <a:r>
              <a:rPr lang="zh-CN" altLang="zh-CN" sz="3200" b="1" dirty="0">
                <a:latin typeface="Times New Roman" panose="02020603050405020304" pitchFamily="18" charset="0"/>
              </a:rPr>
              <a:t>4. I don’t like those big cities which have </a:t>
            </a:r>
          </a:p>
          <a:p>
            <a:pPr>
              <a:lnSpc>
                <a:spcPct val="70000"/>
              </a:lnSpc>
              <a:spcBef>
                <a:spcPct val="50000"/>
              </a:spcBef>
            </a:pPr>
            <a:r>
              <a:rPr lang="zh-CN" altLang="zh-CN" sz="3200" b="1" dirty="0">
                <a:latin typeface="Times New Roman" panose="02020603050405020304" pitchFamily="18" charset="0"/>
              </a:rPr>
              <a:t>    got ____ people and ____ traffic. </a:t>
            </a:r>
          </a:p>
          <a:p>
            <a:pPr>
              <a:lnSpc>
                <a:spcPct val="70000"/>
              </a:lnSpc>
              <a:spcBef>
                <a:spcPct val="50000"/>
              </a:spcBef>
            </a:pPr>
            <a:r>
              <a:rPr lang="zh-CN" altLang="zh-CN" sz="3200" b="1" dirty="0">
                <a:latin typeface="Times New Roman" panose="02020603050405020304" pitchFamily="18" charset="0"/>
              </a:rPr>
              <a:t>   A. too much; too many  B. many too; too much</a:t>
            </a:r>
          </a:p>
          <a:p>
            <a:pPr>
              <a:lnSpc>
                <a:spcPct val="70000"/>
              </a:lnSpc>
              <a:spcBef>
                <a:spcPct val="50000"/>
              </a:spcBef>
            </a:pPr>
            <a:r>
              <a:rPr lang="zh-CN" altLang="zh-CN" sz="3200" b="1" dirty="0">
                <a:latin typeface="Times New Roman" panose="02020603050405020304" pitchFamily="18" charset="0"/>
              </a:rPr>
              <a:t>   C. too many; too much  D. too many; much too </a:t>
            </a:r>
          </a:p>
        </p:txBody>
      </p:sp>
      <p:sp>
        <p:nvSpPr>
          <p:cNvPr id="37891" name="Rectangle 3"/>
          <p:cNvSpPr>
            <a:spLocks noChangeArrowheads="1"/>
          </p:cNvSpPr>
          <p:nvPr/>
        </p:nvSpPr>
        <p:spPr bwMode="auto">
          <a:xfrm>
            <a:off x="2627313" y="1341438"/>
            <a:ext cx="477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rPr>
              <a:t>D</a:t>
            </a:r>
          </a:p>
        </p:txBody>
      </p:sp>
      <p:sp>
        <p:nvSpPr>
          <p:cNvPr id="37892" name="Rectangle 4"/>
          <p:cNvSpPr>
            <a:spLocks noChangeArrowheads="1"/>
          </p:cNvSpPr>
          <p:nvPr/>
        </p:nvSpPr>
        <p:spPr bwMode="auto">
          <a:xfrm>
            <a:off x="1476375" y="4292600"/>
            <a:ext cx="477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rPr>
              <a:t>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92">
                                            <p:txEl>
                                              <p:pRg st="0" end="0"/>
                                            </p:txEl>
                                          </p:spTgt>
                                        </p:tgtEl>
                                        <p:attrNameLst>
                                          <p:attrName>style.visibility</p:attrName>
                                        </p:attrNameLst>
                                      </p:cBhvr>
                                      <p:to>
                                        <p:strVal val="visible"/>
                                      </p:to>
                                    </p:set>
                                    <p:anim calcmode="lin" valueType="num">
                                      <p:cBhvr additive="base">
                                        <p:cTn id="13" dur="500" fill="hold"/>
                                        <p:tgtEl>
                                          <p:spTgt spid="3789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95288" y="836613"/>
            <a:ext cx="8748712" cy="33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spcBef>
                <a:spcPct val="50000"/>
              </a:spcBef>
            </a:pPr>
            <a:endParaRPr lang="zh-CN" altLang="zh-CN" sz="3200">
              <a:solidFill>
                <a:schemeClr val="tx2"/>
              </a:solidFill>
              <a:latin typeface="Times New Roman" panose="02020603050405020304" pitchFamily="18" charset="0"/>
            </a:endParaRPr>
          </a:p>
          <a:p>
            <a:pPr marL="457200" indent="-457200">
              <a:spcBef>
                <a:spcPct val="50000"/>
              </a:spcBef>
            </a:pPr>
            <a:r>
              <a:rPr lang="zh-CN" altLang="zh-CN" sz="3200" b="1">
                <a:latin typeface="Times New Roman" panose="02020603050405020304" pitchFamily="18" charset="0"/>
              </a:rPr>
              <a:t>5. ____ Tim’s help, I found my pet dog in the end. I should say thanks to him. </a:t>
            </a:r>
          </a:p>
          <a:p>
            <a:pPr marL="457200" indent="-457200">
              <a:spcBef>
                <a:spcPct val="50000"/>
              </a:spcBef>
            </a:pPr>
            <a:r>
              <a:rPr lang="zh-CN" altLang="zh-CN" sz="3200" b="1">
                <a:latin typeface="Times New Roman" panose="02020603050405020304" pitchFamily="18" charset="0"/>
              </a:rPr>
              <a:t> A. Along with  	    B. Without </a:t>
            </a:r>
          </a:p>
          <a:p>
            <a:pPr marL="457200" indent="-457200">
              <a:spcBef>
                <a:spcPct val="50000"/>
              </a:spcBef>
            </a:pPr>
            <a:r>
              <a:rPr lang="zh-CN" altLang="zh-CN" sz="3200" b="1">
                <a:latin typeface="Times New Roman" panose="02020603050405020304" pitchFamily="18" charset="0"/>
              </a:rPr>
              <a:t>  C. Thanks to        D. Because	</a:t>
            </a:r>
            <a:r>
              <a:rPr lang="zh-CN" altLang="zh-CN" sz="3600">
                <a:solidFill>
                  <a:schemeClr val="tx2"/>
                </a:solidFill>
                <a:latin typeface="Times New Roman" panose="02020603050405020304" pitchFamily="18" charset="0"/>
              </a:rPr>
              <a:t> </a:t>
            </a:r>
          </a:p>
        </p:txBody>
      </p:sp>
      <p:sp>
        <p:nvSpPr>
          <p:cNvPr id="38915" name="Rectangle 3"/>
          <p:cNvSpPr>
            <a:spLocks noChangeArrowheads="1"/>
          </p:cNvSpPr>
          <p:nvPr/>
        </p:nvSpPr>
        <p:spPr bwMode="auto">
          <a:xfrm>
            <a:off x="1042988" y="1557338"/>
            <a:ext cx="477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rPr>
              <a:t>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411413" y="981075"/>
            <a:ext cx="2992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4400" b="1" dirty="0">
                <a:solidFill>
                  <a:srgbClr val="003399"/>
                </a:solidFill>
                <a:latin typeface="Times New Roman" panose="02020603050405020304" pitchFamily="18" charset="0"/>
              </a:rPr>
              <a:t>Homework </a:t>
            </a:r>
          </a:p>
        </p:txBody>
      </p:sp>
      <p:sp>
        <p:nvSpPr>
          <p:cNvPr id="39939" name="Rectangle 3"/>
          <p:cNvSpPr>
            <a:spLocks noChangeArrowheads="1"/>
          </p:cNvSpPr>
          <p:nvPr/>
        </p:nvSpPr>
        <p:spPr bwMode="auto">
          <a:xfrm>
            <a:off x="381000" y="2209800"/>
            <a:ext cx="8567738"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40000"/>
              </a:lnSpc>
              <a:buFont typeface="Wingdings" panose="05000000000000000000" pitchFamily="2" charset="2"/>
              <a:buChar char="Ø"/>
            </a:pPr>
            <a:r>
              <a:rPr lang="zh-CN" altLang="zh-CN" sz="3200" b="1" dirty="0">
                <a:latin typeface="Times New Roman" panose="02020603050405020304" pitchFamily="18" charset="0"/>
              </a:rPr>
              <a:t>Make a graph and share with your classmates.</a:t>
            </a:r>
          </a:p>
          <a:p>
            <a:pPr>
              <a:lnSpc>
                <a:spcPct val="140000"/>
              </a:lnSpc>
              <a:buFont typeface="Wingdings" panose="05000000000000000000" pitchFamily="2" charset="2"/>
              <a:buChar char="Ø"/>
            </a:pPr>
            <a:r>
              <a:rPr lang="zh-CN" altLang="zh-CN" sz="3200" b="1" dirty="0">
                <a:latin typeface="Times New Roman" panose="02020603050405020304" pitchFamily="18" charset="0"/>
              </a:rPr>
              <a:t>Recite all the words and phrases of this unit.</a:t>
            </a: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81000" y="457200"/>
            <a:ext cx="8148638" cy="60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spcBef>
                <a:spcPct val="50000"/>
              </a:spcBef>
            </a:pPr>
            <a:r>
              <a:rPr lang="zh-CN" sz="2400" b="1" dirty="0">
                <a:latin typeface="楷体" panose="02010609060101010101" pitchFamily="49" charset="-122"/>
                <a:ea typeface="楷体" panose="02010609060101010101" pitchFamily="49" charset="-122"/>
              </a:rPr>
              <a:t>婴儿潮（</a:t>
            </a:r>
            <a:r>
              <a:rPr lang="zh-CN" altLang="zh-CN" sz="2400" b="1" dirty="0">
                <a:latin typeface="楷体" panose="02010609060101010101" pitchFamily="49" charset="-122"/>
                <a:ea typeface="楷体" panose="02010609060101010101" pitchFamily="49" charset="-122"/>
              </a:rPr>
              <a:t>baby boom</a:t>
            </a:r>
            <a:r>
              <a:rPr lang="zh-CN" sz="2400" b="1" dirty="0">
                <a:latin typeface="楷体" panose="02010609060101010101" pitchFamily="49" charset="-122"/>
                <a:ea typeface="楷体" panose="02010609060101010101" pitchFamily="49" charset="-122"/>
              </a:rPr>
              <a:t>），指的是在某一时期及特定地区，出生率大幅度提升的现象。历史上有记载的几次婴儿潮，通常是起因於有振奋人心的因素，像是农作物丰收、打赢战争及赢得体育竞赛等。但也有因为迷信的因素。在英文，形容婴儿潮时期出生的人为 </a:t>
            </a:r>
            <a:r>
              <a:rPr lang="zh-CN" altLang="zh-CN" sz="2400" b="1" dirty="0">
                <a:latin typeface="楷体" panose="02010609060101010101" pitchFamily="49" charset="-122"/>
                <a:ea typeface="楷体" panose="02010609060101010101" pitchFamily="49" charset="-122"/>
              </a:rPr>
              <a:t>baby boomer</a:t>
            </a:r>
            <a:r>
              <a:rPr lang="zh-CN" sz="2400" b="1" dirty="0">
                <a:latin typeface="楷体" panose="02010609060101010101" pitchFamily="49" charset="-122"/>
                <a:ea typeface="楷体" panose="02010609060101010101" pitchFamily="49" charset="-122"/>
              </a:rPr>
              <a:t>。 婴儿潮（</a:t>
            </a:r>
            <a:r>
              <a:rPr lang="zh-CN" altLang="zh-CN" sz="2400" b="1" dirty="0">
                <a:latin typeface="楷体" panose="02010609060101010101" pitchFamily="49" charset="-122"/>
                <a:ea typeface="楷体" panose="02010609060101010101" pitchFamily="49" charset="-122"/>
              </a:rPr>
              <a:t>baby boom</a:t>
            </a:r>
            <a:r>
              <a:rPr lang="zh-CN" sz="2400" b="1" dirty="0">
                <a:latin typeface="楷体" panose="02010609060101010101" pitchFamily="49" charset="-122"/>
                <a:ea typeface="楷体" panose="02010609060101010101" pitchFamily="49" charset="-122"/>
              </a:rPr>
              <a:t>）这个词的首次出现，主要是指</a:t>
            </a:r>
            <a:r>
              <a:rPr lang="zh-CN" sz="2400" b="1" dirty="0">
                <a:solidFill>
                  <a:srgbClr val="FF0000"/>
                </a:solidFill>
                <a:latin typeface="楷体" panose="02010609060101010101" pitchFamily="49" charset="-122"/>
                <a:ea typeface="楷体" panose="02010609060101010101" pitchFamily="49" charset="-122"/>
              </a:rPr>
              <a:t>美国</a:t>
            </a:r>
            <a:r>
              <a:rPr lang="zh-CN" sz="2400" b="1" dirty="0">
                <a:latin typeface="楷体" panose="02010609060101010101" pitchFamily="49" charset="-122"/>
                <a:ea typeface="楷体" panose="02010609060101010101" pitchFamily="49" charset="-122"/>
              </a:rPr>
              <a:t>第二次世界大战后的“</a:t>
            </a:r>
            <a:r>
              <a:rPr lang="zh-CN" altLang="zh-CN" sz="2400" b="1" dirty="0">
                <a:latin typeface="楷体" panose="02010609060101010101" pitchFamily="49" charset="-122"/>
                <a:ea typeface="楷体" panose="02010609060101010101" pitchFamily="49" charset="-122"/>
              </a:rPr>
              <a:t>4664”</a:t>
            </a:r>
            <a:r>
              <a:rPr lang="zh-CN" sz="2400" b="1" dirty="0">
                <a:latin typeface="楷体" panose="02010609060101010101" pitchFamily="49" charset="-122"/>
                <a:ea typeface="楷体" panose="02010609060101010101" pitchFamily="49" charset="-122"/>
              </a:rPr>
              <a:t>现象</a:t>
            </a:r>
            <a:r>
              <a:rPr lang="zh-CN" altLang="zh-CN" sz="2400" b="1" dirty="0">
                <a:latin typeface="楷体" panose="02010609060101010101" pitchFamily="49" charset="-122"/>
                <a:ea typeface="楷体" panose="02010609060101010101" pitchFamily="49" charset="-122"/>
              </a:rPr>
              <a:t>--</a:t>
            </a:r>
            <a:r>
              <a:rPr lang="zh-CN" sz="2400" b="1" dirty="0">
                <a:latin typeface="楷体" panose="02010609060101010101" pitchFamily="49" charset="-122"/>
                <a:ea typeface="楷体" panose="02010609060101010101" pitchFamily="49" charset="-122"/>
              </a:rPr>
              <a:t>从</a:t>
            </a:r>
            <a:r>
              <a:rPr lang="zh-CN" altLang="zh-CN" sz="2400" b="1" dirty="0">
                <a:latin typeface="楷体" panose="02010609060101010101" pitchFamily="49" charset="-122"/>
                <a:ea typeface="楷体" panose="02010609060101010101" pitchFamily="49" charset="-122"/>
              </a:rPr>
              <a:t>1946</a:t>
            </a:r>
            <a:r>
              <a:rPr lang="zh-CN" sz="2400" b="1" dirty="0">
                <a:latin typeface="楷体" panose="02010609060101010101" pitchFamily="49" charset="-122"/>
                <a:ea typeface="楷体" panose="02010609060101010101" pitchFamily="49" charset="-122"/>
              </a:rPr>
              <a:t>年至</a:t>
            </a:r>
            <a:r>
              <a:rPr lang="zh-CN" altLang="zh-CN" sz="2400" b="1" dirty="0">
                <a:latin typeface="楷体" panose="02010609060101010101" pitchFamily="49" charset="-122"/>
                <a:ea typeface="楷体" panose="02010609060101010101" pitchFamily="49" charset="-122"/>
              </a:rPr>
              <a:t>1964</a:t>
            </a:r>
            <a:r>
              <a:rPr lang="zh-CN" sz="2400" b="1" dirty="0">
                <a:latin typeface="楷体" panose="02010609060101010101" pitchFamily="49" charset="-122"/>
                <a:ea typeface="楷体" panose="02010609060101010101" pitchFamily="49" charset="-122"/>
              </a:rPr>
              <a:t>年，这</a:t>
            </a:r>
            <a:r>
              <a:rPr lang="zh-CN" altLang="zh-CN" sz="2400" b="1" dirty="0">
                <a:latin typeface="楷体" panose="02010609060101010101" pitchFamily="49" charset="-122"/>
                <a:ea typeface="楷体" panose="02010609060101010101" pitchFamily="49" charset="-122"/>
              </a:rPr>
              <a:t>18</a:t>
            </a:r>
            <a:r>
              <a:rPr lang="zh-CN" sz="2400" b="1" dirty="0">
                <a:latin typeface="楷体" panose="02010609060101010101" pitchFamily="49" charset="-122"/>
                <a:ea typeface="楷体" panose="02010609060101010101" pitchFamily="49" charset="-122"/>
              </a:rPr>
              <a:t>年间婴儿潮人口高达</a:t>
            </a:r>
            <a:r>
              <a:rPr lang="zh-CN" altLang="zh-CN" sz="2400" b="1" dirty="0">
                <a:latin typeface="楷体" panose="02010609060101010101" pitchFamily="49" charset="-122"/>
                <a:ea typeface="楷体" panose="02010609060101010101" pitchFamily="49" charset="-122"/>
              </a:rPr>
              <a:t>7800</a:t>
            </a:r>
            <a:r>
              <a:rPr lang="zh-CN" sz="2400" b="1" dirty="0">
                <a:latin typeface="楷体" panose="02010609060101010101" pitchFamily="49" charset="-122"/>
                <a:ea typeface="楷体" panose="02010609060101010101" pitchFamily="49" charset="-122"/>
              </a:rPr>
              <a:t>万人。在世界上大多数国家均有此现象。在</a:t>
            </a:r>
            <a:r>
              <a:rPr lang="zh-CN" sz="2400" b="1" dirty="0">
                <a:solidFill>
                  <a:srgbClr val="FF0000"/>
                </a:solidFill>
                <a:latin typeface="楷体" panose="02010609060101010101" pitchFamily="49" charset="-122"/>
                <a:ea typeface="楷体" panose="02010609060101010101" pitchFamily="49" charset="-122"/>
              </a:rPr>
              <a:t>日本</a:t>
            </a:r>
            <a:r>
              <a:rPr lang="zh-CN" sz="2400" b="1" dirty="0">
                <a:latin typeface="楷体" panose="02010609060101010101" pitchFamily="49" charset="-122"/>
                <a:ea typeface="楷体" panose="02010609060101010101" pitchFamily="49" charset="-122"/>
              </a:rPr>
              <a:t>，称呼此时期出生的人为“</a:t>
            </a:r>
            <a:r>
              <a:rPr lang="zh-CN" sz="2400" b="1" dirty="0">
                <a:solidFill>
                  <a:srgbClr val="FF0000"/>
                </a:solidFill>
                <a:latin typeface="楷体" panose="02010609060101010101" pitchFamily="49" charset="-122"/>
                <a:ea typeface="楷体" panose="02010609060101010101" pitchFamily="49" charset="-122"/>
              </a:rPr>
              <a:t>团块世代</a:t>
            </a:r>
            <a:r>
              <a:rPr lang="zh-CN" sz="2400" b="1" dirty="0">
                <a:latin typeface="楷体" panose="02010609060101010101" pitchFamily="49" charset="-122"/>
                <a:ea typeface="楷体" panose="02010609060101010101" pitchFamily="49" charset="-122"/>
              </a:rPr>
              <a:t>”団块の世代 。新中国成立后共出现过三次婴儿潮，值得注意的是：目前人口众多的“</a:t>
            </a:r>
            <a:r>
              <a:rPr lang="zh-CN" altLang="zh-CN" sz="2400" b="1" dirty="0">
                <a:latin typeface="楷体" panose="02010609060101010101" pitchFamily="49" charset="-122"/>
                <a:ea typeface="楷体" panose="02010609060101010101" pitchFamily="49" charset="-122"/>
              </a:rPr>
              <a:t>80</a:t>
            </a:r>
            <a:r>
              <a:rPr lang="zh-CN" sz="2400" b="1" dirty="0">
                <a:latin typeface="楷体" panose="02010609060101010101" pitchFamily="49" charset="-122"/>
                <a:ea typeface="楷体" panose="02010609060101010101" pitchFamily="49" charset="-122"/>
              </a:rPr>
              <a:t>后”一代也已长大，陆续成家立业。在</a:t>
            </a:r>
            <a:r>
              <a:rPr lang="zh-CN" altLang="zh-CN" sz="2400" b="1" dirty="0">
                <a:latin typeface="楷体" panose="02010609060101010101" pitchFamily="49" charset="-122"/>
                <a:ea typeface="楷体" panose="02010609060101010101" pitchFamily="49" charset="-122"/>
              </a:rPr>
              <a:t>21</a:t>
            </a:r>
            <a:r>
              <a:rPr lang="zh-CN" sz="2400" b="1" dirty="0">
                <a:latin typeface="楷体" panose="02010609060101010101" pitchFamily="49" charset="-122"/>
                <a:ea typeface="楷体" panose="02010609060101010101" pitchFamily="49" charset="-122"/>
              </a:rPr>
              <a:t>世纪的前</a:t>
            </a:r>
            <a:r>
              <a:rPr lang="zh-CN" altLang="zh-CN" sz="2400" b="1" dirty="0">
                <a:latin typeface="楷体" panose="02010609060101010101" pitchFamily="49" charset="-122"/>
                <a:ea typeface="楷体" panose="02010609060101010101" pitchFamily="49" charset="-122"/>
              </a:rPr>
              <a:t>15</a:t>
            </a:r>
            <a:r>
              <a:rPr lang="zh-CN" sz="2400" b="1" dirty="0">
                <a:latin typeface="楷体" panose="02010609060101010101" pitchFamily="49" charset="-122"/>
                <a:ea typeface="楷体" panose="02010609060101010101" pitchFamily="49" charset="-122"/>
              </a:rPr>
              <a:t>年，中国将迎来新一轮的“婴儿潮”。以此类推，每次</a:t>
            </a:r>
            <a:r>
              <a:rPr lang="zh-CN" sz="2400" b="1" dirty="0">
                <a:solidFill>
                  <a:srgbClr val="FF0000"/>
                </a:solidFill>
                <a:latin typeface="楷体" panose="02010609060101010101" pitchFamily="49" charset="-122"/>
                <a:ea typeface="楷体" panose="02010609060101010101" pitchFamily="49" charset="-122"/>
              </a:rPr>
              <a:t>“婴儿潮”平均都会有</a:t>
            </a:r>
            <a:r>
              <a:rPr lang="zh-CN" altLang="zh-CN" sz="2400" b="1" dirty="0">
                <a:solidFill>
                  <a:srgbClr val="FF0000"/>
                </a:solidFill>
                <a:latin typeface="楷体" panose="02010609060101010101" pitchFamily="49" charset="-122"/>
                <a:ea typeface="楷体" panose="02010609060101010101" pitchFamily="49" charset="-122"/>
              </a:rPr>
              <a:t>20-30</a:t>
            </a:r>
            <a:r>
              <a:rPr lang="zh-CN" sz="2400" b="1" dirty="0">
                <a:solidFill>
                  <a:srgbClr val="FF0000"/>
                </a:solidFill>
                <a:latin typeface="楷体" panose="02010609060101010101" pitchFamily="49" charset="-122"/>
                <a:ea typeface="楷体" panose="02010609060101010101" pitchFamily="49" charset="-122"/>
              </a:rPr>
              <a:t>年的周期。</a:t>
            </a:r>
            <a:r>
              <a:rPr lang="zh-CN" dirty="0">
                <a:solidFill>
                  <a:srgbClr val="FF0000"/>
                </a:solidFill>
                <a:latin typeface="楷体" panose="02010609060101010101" pitchFamily="49" charset="-122"/>
                <a:ea typeface="楷体" panose="02010609060101010101" pitchFamily="49" charset="-122"/>
              </a:rPr>
              <a:t> </a:t>
            </a: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randombar(horizontal)">
                                      <p:cBhvr>
                                        <p:cTn id="7" dur="500"/>
                                        <p:tgtEl>
                                          <p:spTgt spid="409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404813"/>
            <a:ext cx="9144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t>　</a:t>
            </a:r>
            <a:r>
              <a:rPr lang="zh-CN" b="1"/>
              <a:t> 撒哈拉沙漠</a:t>
            </a:r>
            <a:r>
              <a:rPr lang="zh-CN" altLang="zh-CN" b="1"/>
              <a:t>(</a:t>
            </a:r>
            <a:r>
              <a:rPr lang="zh-CN" b="1"/>
              <a:t>英文名为：</a:t>
            </a:r>
            <a:r>
              <a:rPr lang="zh-CN" altLang="zh-CN" b="1"/>
              <a:t>Sahara Desert)</a:t>
            </a:r>
            <a:r>
              <a:rPr lang="zh-CN" b="1"/>
              <a:t>世界上阳光最多的地方，也是世界上最大和自然条件最为严酷的沙漠。</a:t>
            </a:r>
          </a:p>
          <a:p>
            <a:endParaRPr lang="zh-CN" b="1"/>
          </a:p>
          <a:p>
            <a:r>
              <a:rPr lang="zh-CN" b="1"/>
              <a:t>     撒哈拉沙漠是世界最大的沙漠，几乎占满非洲北部全部。东西约长</a:t>
            </a:r>
            <a:r>
              <a:rPr lang="zh-CN" altLang="zh-CN" b="1"/>
              <a:t>4,800</a:t>
            </a:r>
            <a:r>
              <a:rPr lang="zh-CN" b="1"/>
              <a:t>公里</a:t>
            </a:r>
            <a:r>
              <a:rPr lang="zh-CN" altLang="zh-CN" b="1"/>
              <a:t>(3,000</a:t>
            </a:r>
            <a:r>
              <a:rPr lang="zh-CN" b="1"/>
              <a:t>哩</a:t>
            </a:r>
            <a:r>
              <a:rPr lang="zh-CN" altLang="zh-CN" b="1"/>
              <a:t>)</a:t>
            </a:r>
            <a:r>
              <a:rPr lang="zh-CN" b="1"/>
              <a:t>，南北在</a:t>
            </a:r>
            <a:r>
              <a:rPr lang="zh-CN" altLang="zh-CN" b="1"/>
              <a:t>1,300</a:t>
            </a:r>
            <a:r>
              <a:rPr lang="zh-CN" b="1"/>
              <a:t>～</a:t>
            </a:r>
            <a:r>
              <a:rPr lang="zh-CN" altLang="zh-CN" b="1"/>
              <a:t>1,900</a:t>
            </a:r>
            <a:r>
              <a:rPr lang="zh-CN" b="1"/>
              <a:t>公里</a:t>
            </a:r>
            <a:r>
              <a:rPr lang="zh-CN" altLang="zh-CN" b="1"/>
              <a:t>(800</a:t>
            </a:r>
            <a:r>
              <a:rPr lang="zh-CN" b="1"/>
              <a:t>～</a:t>
            </a:r>
            <a:r>
              <a:rPr lang="zh-CN" altLang="zh-CN" b="1"/>
              <a:t>1,200</a:t>
            </a:r>
            <a:r>
              <a:rPr lang="zh-CN" b="1"/>
              <a:t>哩</a:t>
            </a:r>
            <a:r>
              <a:rPr lang="zh-CN" altLang="zh-CN" b="1"/>
              <a:t>)</a:t>
            </a:r>
            <a:r>
              <a:rPr lang="zh-CN" b="1"/>
              <a:t>之间，总面积约</a:t>
            </a:r>
            <a:r>
              <a:rPr lang="zh-CN" altLang="zh-CN" b="1"/>
              <a:t>8,600,000</a:t>
            </a:r>
            <a:r>
              <a:rPr lang="zh-CN" b="1"/>
              <a:t>平方公里</a:t>
            </a:r>
            <a:r>
              <a:rPr lang="zh-CN" altLang="zh-CN" b="1"/>
              <a:t>(3,320,000</a:t>
            </a:r>
            <a:r>
              <a:rPr lang="zh-CN" b="1"/>
              <a:t>平方哩</a:t>
            </a:r>
            <a:r>
              <a:rPr lang="zh-CN" altLang="zh-CN" b="1"/>
              <a:t>)</a:t>
            </a:r>
            <a:r>
              <a:rPr lang="zh-CN" b="1"/>
              <a:t>。撒哈拉沙漠西濒大西洋，北临阿特拉斯山脉和地中海，东为红海，南为萨赫勒一个半沙漠乾草原的过渡区。</a:t>
            </a:r>
            <a:br>
              <a:rPr lang="zh-CN" b="1"/>
            </a:br>
            <a:endParaRPr lang="zh-CN" b="1"/>
          </a:p>
          <a:p>
            <a:r>
              <a:rPr lang="zh-CN" b="1"/>
              <a:t>　　撒哈拉沙漠是世界上除</a:t>
            </a:r>
            <a:r>
              <a:rPr lang="zh-CN" b="1">
                <a:hlinkClick r:id="rId2"/>
              </a:rPr>
              <a:t>南极洲</a:t>
            </a:r>
            <a:r>
              <a:rPr lang="zh-CN" b="1"/>
              <a:t>之外最大的</a:t>
            </a:r>
            <a:r>
              <a:rPr lang="zh-CN" b="1">
                <a:hlinkClick r:id="rId3"/>
              </a:rPr>
              <a:t>荒漠</a:t>
            </a:r>
            <a:r>
              <a:rPr lang="zh-CN" b="1"/>
              <a:t>，位于</a:t>
            </a:r>
            <a:r>
              <a:rPr lang="zh-CN" b="1">
                <a:hlinkClick r:id="rId4"/>
              </a:rPr>
              <a:t>非洲</a:t>
            </a:r>
            <a:r>
              <a:rPr lang="zh-CN" b="1"/>
              <a:t>北部，气候条件极其恶劣，是地球上最不适合生物生长的地方之一。</a:t>
            </a:r>
            <a:r>
              <a:rPr lang="zh-CN" b="1">
                <a:hlinkClick r:id="rId5"/>
              </a:rPr>
              <a:t>阿拉伯语</a:t>
            </a:r>
            <a:r>
              <a:rPr lang="zh-CN" b="1"/>
              <a:t>撒哈拉意即“大荒漠”。</a:t>
            </a:r>
            <a:r>
              <a:rPr lang="zh-CN"/>
              <a:t> </a:t>
            </a:r>
          </a:p>
        </p:txBody>
      </p:sp>
      <p:pic>
        <p:nvPicPr>
          <p:cNvPr id="41987" name="Picture 3" descr="b110e6193ea10969dbb4bd6a"/>
          <p:cNvPicPr>
            <a:picLocks noChangeAspect="1" noChangeArrowheads="1"/>
          </p:cNvPicPr>
          <p:nvPr/>
        </p:nvPicPr>
        <p:blipFill>
          <a:blip r:embed="rId6" cstate="email"/>
          <a:srcRect/>
          <a:stretch>
            <a:fillRect/>
          </a:stretch>
        </p:blipFill>
        <p:spPr bwMode="auto">
          <a:xfrm>
            <a:off x="395288" y="3284538"/>
            <a:ext cx="5087937"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304800" y="838200"/>
            <a:ext cx="8305800" cy="5278438"/>
          </a:xfrm>
          <a:prstGeom prst="verticalScroll">
            <a:avLst>
              <a:gd name="adj" fmla="val 6250"/>
            </a:avLst>
          </a:prstGeom>
          <a:gradFill rotWithShape="1">
            <a:gsLst>
              <a:gs pos="0">
                <a:srgbClr val="CCECFF">
                  <a:alpha val="50000"/>
                </a:srgbClr>
              </a:gs>
              <a:gs pos="50000">
                <a:schemeClr val="bg1"/>
              </a:gs>
              <a:gs pos="100000">
                <a:srgbClr val="CCECFF">
                  <a:alpha val="50000"/>
                </a:srgbClr>
              </a:gs>
            </a:gsLst>
            <a:lin ang="5400000" scaled="1"/>
          </a:gradFill>
          <a:ln w="28575" cmpd="sng">
            <a:solidFill>
              <a:srgbClr val="CC6600"/>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50000"/>
              </a:lnSpc>
            </a:pPr>
            <a:endParaRPr lang="zh-CN" altLang="zh-CN" sz="2400" b="1">
              <a:solidFill>
                <a:srgbClr val="800000"/>
              </a:solidFill>
              <a:ea typeface="楷体_GB2312" pitchFamily="1" charset="-122"/>
            </a:endParaRPr>
          </a:p>
        </p:txBody>
      </p:sp>
      <p:sp>
        <p:nvSpPr>
          <p:cNvPr id="6147" name="Rectangle 3"/>
          <p:cNvSpPr>
            <a:spLocks noChangeArrowheads="1"/>
          </p:cNvSpPr>
          <p:nvPr/>
        </p:nvSpPr>
        <p:spPr bwMode="auto">
          <a:xfrm>
            <a:off x="762000" y="2260600"/>
            <a:ext cx="7543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ct val="135000"/>
              </a:lnSpc>
            </a:pPr>
            <a:r>
              <a:rPr lang="zh-CN" altLang="zh-CN" sz="3200" b="1" dirty="0">
                <a:latin typeface="Times New Roman" panose="02020603050405020304" pitchFamily="18" charset="0"/>
                <a:cs typeface="Times New Roman" panose="02020603050405020304" pitchFamily="18" charset="0"/>
              </a:rPr>
              <a:t>When you see a table or a chart, look carefully at the labels and graphs to make sure that you understand what they are showing. Look at the chart below. What is it comparing? What can you conclude?</a:t>
            </a:r>
          </a:p>
        </p:txBody>
      </p:sp>
      <p:sp>
        <p:nvSpPr>
          <p:cNvPr id="6148" name="WordArt 4"/>
          <p:cNvSpPr>
            <a:spLocks noChangeArrowheads="1" noChangeShapeType="1"/>
          </p:cNvSpPr>
          <p:nvPr/>
        </p:nvSpPr>
        <p:spPr bwMode="auto">
          <a:xfrm>
            <a:off x="2438400" y="1219200"/>
            <a:ext cx="3657600" cy="914400"/>
          </a:xfrm>
          <a:prstGeom prst="rect">
            <a:avLst/>
          </a:prstGeom>
        </p:spPr>
        <p:txBody>
          <a:bodyPr wrap="none" fromWordArt="1">
            <a:prstTxWarp prst="textPlain">
              <a:avLst>
                <a:gd name="adj" fmla="val 50000"/>
              </a:avLst>
            </a:prstTxWarp>
          </a:bodyPr>
          <a:lstStyle/>
          <a:p>
            <a:pPr algn="ctr"/>
            <a:r>
              <a:rPr lang="en-US" altLang="zh-CN" sz="4800" b="1" kern="10" dirty="0">
                <a:ln w="12700" cmpd="sng">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a:cs typeface="Times"/>
              </a:rPr>
              <a:t>Learning to learn</a:t>
            </a:r>
            <a:endParaRPr lang="zh-CN" altLang="en-US" sz="4800" b="1" kern="10" dirty="0">
              <a:ln w="12700" cmpd="sng">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a:cs typeface="Times"/>
            </a:endParaRP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nanji"/>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76318" y="712262"/>
            <a:ext cx="9067682"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zh-CN" b="1" dirty="0"/>
              <a:t>1.</a:t>
            </a:r>
            <a:r>
              <a:rPr lang="zh-CN" b="1" dirty="0"/>
              <a:t>世界最寒冷之极 </a:t>
            </a:r>
            <a:br>
              <a:rPr lang="zh-CN" b="1" dirty="0"/>
            </a:br>
            <a:r>
              <a:rPr lang="zh-CN" b="1" dirty="0"/>
              <a:t>南极洲的年平均气温在－</a:t>
            </a:r>
            <a:r>
              <a:rPr lang="zh-CN" altLang="zh-CN" b="1" dirty="0"/>
              <a:t>28℃</a:t>
            </a:r>
            <a:r>
              <a:rPr lang="zh-CN" b="1" dirty="0"/>
              <a:t>，大陆内部的年平均气温在－</a:t>
            </a:r>
            <a:r>
              <a:rPr lang="zh-CN" altLang="zh-CN" b="1" dirty="0"/>
              <a:t>40</a:t>
            </a:r>
            <a:r>
              <a:rPr lang="zh-CN" b="1" dirty="0"/>
              <a:t>～－</a:t>
            </a:r>
            <a:r>
              <a:rPr lang="zh-CN" altLang="zh-CN" b="1" dirty="0"/>
              <a:t>60℃</a:t>
            </a:r>
            <a:r>
              <a:rPr lang="zh-CN" b="1" dirty="0"/>
              <a:t>，</a:t>
            </a:r>
          </a:p>
          <a:p>
            <a:pPr>
              <a:spcBef>
                <a:spcPct val="50000"/>
              </a:spcBef>
            </a:pPr>
            <a:r>
              <a:rPr lang="zh-CN" b="1" dirty="0"/>
              <a:t>最低气温达－</a:t>
            </a:r>
            <a:r>
              <a:rPr lang="zh-CN" altLang="zh-CN" b="1" dirty="0"/>
              <a:t>89.6℃ </a:t>
            </a:r>
          </a:p>
          <a:p>
            <a:pPr>
              <a:spcBef>
                <a:spcPct val="50000"/>
              </a:spcBef>
            </a:pPr>
            <a:r>
              <a:rPr lang="zh-CN" altLang="zh-CN" b="1" dirty="0"/>
              <a:t>2.</a:t>
            </a:r>
            <a:r>
              <a:rPr lang="zh-CN" b="1" dirty="0"/>
              <a:t>暴风雪最强之地 </a:t>
            </a:r>
            <a:br>
              <a:rPr lang="zh-CN" b="1" dirty="0"/>
            </a:br>
            <a:r>
              <a:rPr lang="zh-CN" b="1" dirty="0"/>
              <a:t>南极沿海地区的年平均风速为</a:t>
            </a:r>
            <a:r>
              <a:rPr lang="zh-CN" altLang="zh-CN" b="1" dirty="0"/>
              <a:t>17</a:t>
            </a:r>
            <a:r>
              <a:rPr lang="zh-CN" b="1" dirty="0"/>
              <a:t>～</a:t>
            </a:r>
            <a:r>
              <a:rPr lang="zh-CN" altLang="zh-CN" b="1" dirty="0"/>
              <a:t>18</a:t>
            </a:r>
            <a:r>
              <a:rPr lang="zh-CN" b="1" dirty="0"/>
              <a:t>米</a:t>
            </a:r>
            <a:r>
              <a:rPr lang="zh-CN" altLang="zh-CN" b="1" dirty="0"/>
              <a:t>/</a:t>
            </a:r>
            <a:r>
              <a:rPr lang="zh-CN" b="1" dirty="0"/>
              <a:t>秒，阵风可达</a:t>
            </a:r>
            <a:r>
              <a:rPr lang="zh-CN" altLang="zh-CN" b="1" dirty="0"/>
              <a:t>40</a:t>
            </a:r>
            <a:r>
              <a:rPr lang="zh-CN" b="1" dirty="0"/>
              <a:t>～</a:t>
            </a:r>
            <a:r>
              <a:rPr lang="zh-CN" altLang="zh-CN" b="1" dirty="0"/>
              <a:t>50</a:t>
            </a:r>
            <a:r>
              <a:rPr lang="zh-CN" b="1" dirty="0"/>
              <a:t>米</a:t>
            </a:r>
            <a:r>
              <a:rPr lang="zh-CN" altLang="zh-CN" b="1" dirty="0"/>
              <a:t>/</a:t>
            </a:r>
            <a:r>
              <a:rPr lang="zh-CN" b="1" dirty="0"/>
              <a:t>秒。最大风</a:t>
            </a:r>
          </a:p>
          <a:p>
            <a:pPr>
              <a:spcBef>
                <a:spcPct val="50000"/>
              </a:spcBef>
            </a:pPr>
            <a:r>
              <a:rPr lang="zh-CN" b="1" dirty="0"/>
              <a:t>速达到</a:t>
            </a:r>
            <a:r>
              <a:rPr lang="zh-CN" altLang="zh-CN" b="1" dirty="0"/>
              <a:t>100</a:t>
            </a:r>
            <a:r>
              <a:rPr lang="zh-CN" b="1" dirty="0"/>
              <a:t>米</a:t>
            </a:r>
            <a:r>
              <a:rPr lang="zh-CN" altLang="zh-CN" b="1" dirty="0"/>
              <a:t>/</a:t>
            </a:r>
            <a:r>
              <a:rPr lang="zh-CN" b="1" dirty="0"/>
              <a:t>秒，被喻为“世界的风极”，“风暴杀手”。 </a:t>
            </a:r>
          </a:p>
          <a:p>
            <a:pPr>
              <a:spcBef>
                <a:spcPct val="50000"/>
              </a:spcBef>
            </a:pPr>
            <a:r>
              <a:rPr lang="zh-CN" altLang="zh-CN" b="1" dirty="0"/>
              <a:t>3.</a:t>
            </a:r>
            <a:r>
              <a:rPr lang="zh-CN" b="1" dirty="0"/>
              <a:t>最干旱的大陆 </a:t>
            </a:r>
            <a:br>
              <a:rPr lang="zh-CN" b="1" dirty="0"/>
            </a:br>
            <a:r>
              <a:rPr lang="zh-CN" b="1" dirty="0"/>
              <a:t>南极大陆的年平均降水量为</a:t>
            </a:r>
            <a:r>
              <a:rPr lang="zh-CN" altLang="zh-CN" b="1" dirty="0"/>
              <a:t>55</a:t>
            </a:r>
            <a:r>
              <a:rPr lang="zh-CN" b="1" dirty="0"/>
              <a:t>毫米，随着大陆纬度的增加降水量明显减少，大陆</a:t>
            </a:r>
          </a:p>
          <a:p>
            <a:pPr>
              <a:spcBef>
                <a:spcPct val="50000"/>
              </a:spcBef>
            </a:pPr>
            <a:r>
              <a:rPr lang="zh-CN" b="1" dirty="0"/>
              <a:t>中部地区的年降水量仅有</a:t>
            </a:r>
            <a:r>
              <a:rPr lang="zh-CN" altLang="zh-CN" b="1" dirty="0"/>
              <a:t>5</a:t>
            </a:r>
            <a:r>
              <a:rPr lang="zh-CN" b="1" dirty="0"/>
              <a:t>毫米。在南极点附近，年降水量近于零，比非洲撒哈</a:t>
            </a:r>
          </a:p>
          <a:p>
            <a:pPr>
              <a:spcBef>
                <a:spcPct val="50000"/>
              </a:spcBef>
            </a:pPr>
            <a:r>
              <a:rPr lang="zh-CN" b="1" dirty="0"/>
              <a:t>拉大沙漠的降水量还稀少。所以，南极是世界上最干旱的地区。其主要原因是固</a:t>
            </a:r>
          </a:p>
          <a:p>
            <a:pPr>
              <a:spcBef>
                <a:spcPct val="50000"/>
              </a:spcBef>
            </a:pPr>
            <a:r>
              <a:rPr lang="zh-CN" b="1" dirty="0"/>
              <a:t>态的冰雪降落在大陆后形成巨大的冰盖，加之极端寒冷的气候和极少的日照量，</a:t>
            </a:r>
          </a:p>
          <a:p>
            <a:pPr>
              <a:spcBef>
                <a:spcPct val="50000"/>
              </a:spcBef>
            </a:pPr>
            <a:r>
              <a:rPr lang="zh-CN" b="1" dirty="0"/>
              <a:t>冰盖的累积量还略大于消融量，形成干燥的“白色沙漠”。</a:t>
            </a:r>
          </a:p>
          <a:p>
            <a:pPr>
              <a:spcBef>
                <a:spcPct val="50000"/>
              </a:spcBef>
            </a:pPr>
            <a:r>
              <a:rPr lang="zh-CN" altLang="zh-CN" b="1" dirty="0"/>
              <a:t>4.</a:t>
            </a:r>
            <a:r>
              <a:rPr lang="zh-CN" b="1" dirty="0"/>
              <a:t>最荒凉孤寂的大陆 </a:t>
            </a:r>
            <a:br>
              <a:rPr lang="zh-CN" b="1" dirty="0"/>
            </a:br>
            <a:r>
              <a:rPr lang="zh-CN" b="1" dirty="0"/>
              <a:t>南极大陆是世界上至今唯一没有常住居民的大陆。只有一些南极考察国家的科学考察人员短期的在南极工作，每年约</a:t>
            </a:r>
            <a:r>
              <a:rPr lang="zh-CN" altLang="zh-CN" b="1" dirty="0"/>
              <a:t>2000</a:t>
            </a:r>
            <a:r>
              <a:rPr lang="zh-CN" b="1" dirty="0"/>
              <a:t>人左右。  </a:t>
            </a:r>
            <a:r>
              <a:rPr lang="en-US" altLang="zh-CN" b="1" dirty="0" smtClean="0"/>
              <a:t> </a:t>
            </a:r>
            <a:endParaRPr lang="zh-CN" b="1" dirty="0"/>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 y="609600"/>
            <a:ext cx="84359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dirty="0">
                <a:solidFill>
                  <a:srgbClr val="333399"/>
                </a:solidFill>
                <a:latin typeface="Times New Roman" panose="02020603050405020304" pitchFamily="18" charset="0"/>
              </a:rPr>
              <a:t>2. </a:t>
            </a:r>
            <a:r>
              <a:rPr lang="en-US" sz="3200" b="1" dirty="0">
                <a:solidFill>
                  <a:srgbClr val="333399"/>
                </a:solidFill>
                <a:latin typeface="Times New Roman" panose="02020603050405020304" pitchFamily="18" charset="0"/>
              </a:rPr>
              <a:t>Read your answers to Activity 1 to the whole </a:t>
            </a:r>
            <a:endParaRPr lang="zh-CN" altLang="en-US" sz="3200" b="1" dirty="0">
              <a:solidFill>
                <a:srgbClr val="333399"/>
              </a:solidFill>
              <a:latin typeface="Times New Roman" panose="02020603050405020304" pitchFamily="18" charset="0"/>
            </a:endParaRPr>
          </a:p>
          <a:p>
            <a:r>
              <a:rPr lang="zh-CN" altLang="en-US" sz="3200" b="1" dirty="0">
                <a:solidFill>
                  <a:srgbClr val="333399"/>
                </a:solidFill>
                <a:latin typeface="Times New Roman" panose="02020603050405020304" pitchFamily="18" charset="0"/>
              </a:rPr>
              <a:t>    </a:t>
            </a:r>
            <a:r>
              <a:rPr lang="en-US" sz="3200" b="1" dirty="0">
                <a:solidFill>
                  <a:srgbClr val="333399"/>
                </a:solidFill>
                <a:latin typeface="Times New Roman" panose="02020603050405020304" pitchFamily="18" charset="0"/>
              </a:rPr>
              <a:t>class.</a:t>
            </a:r>
            <a:endParaRPr lang="zh-CN" altLang="en-US" sz="3200" b="1" dirty="0">
              <a:solidFill>
                <a:srgbClr val="333399"/>
              </a:solidFill>
              <a:latin typeface="Times New Roman" panose="02020603050405020304" pitchFamily="18" charset="0"/>
            </a:endParaRPr>
          </a:p>
        </p:txBody>
      </p:sp>
      <p:sp>
        <p:nvSpPr>
          <p:cNvPr id="7171" name="Rectangle 3"/>
          <p:cNvSpPr>
            <a:spLocks noChangeArrowheads="1"/>
          </p:cNvSpPr>
          <p:nvPr/>
        </p:nvSpPr>
        <p:spPr bwMode="auto">
          <a:xfrm>
            <a:off x="1295400" y="2209800"/>
            <a:ext cx="5057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zh-CN" sz="3200" b="1" dirty="0">
                <a:latin typeface="Times New Roman" panose="02020603050405020304" pitchFamily="18" charset="0"/>
                <a:cs typeface="Times New Roman" panose="02020603050405020304" pitchFamily="18" charset="0"/>
              </a:rPr>
              <a:t>China has a population of…</a:t>
            </a:r>
          </a:p>
        </p:txBody>
      </p:sp>
      <p:sp>
        <p:nvSpPr>
          <p:cNvPr id="7172" name="Rectangle 4"/>
          <p:cNvSpPr>
            <a:spLocks noChangeArrowheads="1"/>
          </p:cNvSpPr>
          <p:nvPr/>
        </p:nvSpPr>
        <p:spPr bwMode="auto">
          <a:xfrm>
            <a:off x="1143000" y="3657600"/>
            <a:ext cx="39544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zh-CN" sz="3200" b="1" dirty="0">
                <a:solidFill>
                  <a:srgbClr val="333399"/>
                </a:solidFill>
                <a:latin typeface="Times New Roman" panose="02020603050405020304" pitchFamily="18" charset="0"/>
                <a:cs typeface="Times New Roman" panose="02020603050405020304" pitchFamily="18" charset="0"/>
              </a:rPr>
              <a:t>Now listen and check.</a:t>
            </a:r>
          </a:p>
        </p:txBody>
      </p:sp>
      <p:pic>
        <p:nvPicPr>
          <p:cNvPr id="7173" name="Picture 5" descr="00132">
            <a:hlinkClick r:id="rId2"/>
          </p:cNvPr>
          <p:cNvPicPr>
            <a:picLocks noChangeAspect="1" noChangeArrowheads="1"/>
          </p:cNvPicPr>
          <p:nvPr/>
        </p:nvPicPr>
        <p:blipFill>
          <a:blip r:embed="rId3" cstate="email"/>
          <a:srcRect/>
          <a:stretch>
            <a:fillRect/>
          </a:stretch>
        </p:blipFill>
        <p:spPr bwMode="auto">
          <a:xfrm>
            <a:off x="5638800" y="3429000"/>
            <a:ext cx="8382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82" descr="C:\Documents and Settings\ssr\Local Settings\Temporary Internet Files\Content.IE5\GG62C3HW\MC900445096[1].wmf"/>
          <p:cNvPicPr>
            <a:picLocks noChangeAspect="1" noChangeArrowheads="1"/>
          </p:cNvPicPr>
          <p:nvPr/>
        </p:nvPicPr>
        <p:blipFill>
          <a:blip r:embed="rId4" cstate="email"/>
          <a:srcRect/>
          <a:stretch>
            <a:fillRect/>
          </a:stretch>
        </p:blipFill>
        <p:spPr bwMode="auto">
          <a:xfrm>
            <a:off x="6477000" y="4572000"/>
            <a:ext cx="14573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57200" y="685800"/>
            <a:ext cx="77358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dirty="0">
                <a:solidFill>
                  <a:srgbClr val="333399"/>
                </a:solidFill>
                <a:latin typeface="Times New Roman" panose="02020603050405020304" pitchFamily="18" charset="0"/>
              </a:rPr>
              <a:t>3. </a:t>
            </a:r>
            <a:r>
              <a:rPr lang="en-US" sz="3200" b="1" dirty="0">
                <a:solidFill>
                  <a:srgbClr val="333399"/>
                </a:solidFill>
                <a:latin typeface="Times New Roman" panose="02020603050405020304" pitchFamily="18" charset="0"/>
              </a:rPr>
              <a:t>Read </a:t>
            </a:r>
            <a:r>
              <a:rPr lang="zh-CN" altLang="en-US" sz="3200" b="1" dirty="0">
                <a:solidFill>
                  <a:srgbClr val="333399"/>
                </a:solidFill>
                <a:latin typeface="Times New Roman" panose="02020603050405020304" pitchFamily="18" charset="0"/>
              </a:rPr>
              <a:t>the chart and answer the questions.</a:t>
            </a:r>
          </a:p>
        </p:txBody>
      </p:sp>
      <p:pic>
        <p:nvPicPr>
          <p:cNvPr id="8195" name="Picture 3" descr="Unit 3-3"/>
          <p:cNvPicPr>
            <a:picLocks noChangeAspect="1" noChangeArrowheads="1"/>
          </p:cNvPicPr>
          <p:nvPr/>
        </p:nvPicPr>
        <p:blipFill>
          <a:blip r:embed="rId3"/>
          <a:srcRect/>
          <a:stretch>
            <a:fillRect/>
          </a:stretch>
        </p:blipFill>
        <p:spPr bwMode="auto">
          <a:xfrm>
            <a:off x="304800" y="1676400"/>
            <a:ext cx="8534400"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28600" y="609600"/>
            <a:ext cx="8580438" cy="375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en-US" sz="3200" b="1" dirty="0">
                <a:latin typeface="Times New Roman" panose="02020603050405020304" pitchFamily="18" charset="0"/>
                <a:cs typeface="Times New Roman" panose="02020603050405020304" pitchFamily="18" charset="0"/>
              </a:rPr>
              <a:t>1 Which city had the largest population in 2000?</a:t>
            </a:r>
          </a:p>
          <a:p>
            <a:pPr>
              <a:lnSpc>
                <a:spcPct val="150000"/>
              </a:lnSpc>
            </a:pPr>
            <a:endParaRPr lang="zh-CN" altLang="en-US" sz="3200" b="1" dirty="0">
              <a:latin typeface="Times New Roman" panose="02020603050405020304" pitchFamily="18" charset="0"/>
              <a:cs typeface="Times New Roman" panose="02020603050405020304" pitchFamily="18" charset="0"/>
            </a:endParaRPr>
          </a:p>
          <a:p>
            <a:pPr>
              <a:lnSpc>
                <a:spcPct val="150000"/>
              </a:lnSpc>
            </a:pPr>
            <a:r>
              <a:rPr lang="en-US" sz="3200" b="1" dirty="0">
                <a:latin typeface="Times New Roman" panose="02020603050405020304" pitchFamily="18" charset="0"/>
                <a:cs typeface="Times New Roman" panose="02020603050405020304" pitchFamily="18" charset="0"/>
              </a:rPr>
              <a:t>2 Which city’s population will increase the most </a:t>
            </a:r>
            <a:endParaRPr lang="zh-CN" altLang="en-US" sz="3200" b="1" dirty="0">
              <a:latin typeface="Times New Roman" panose="02020603050405020304" pitchFamily="18" charset="0"/>
              <a:cs typeface="Times New Roman" panose="02020603050405020304" pitchFamily="18" charset="0"/>
            </a:endParaRPr>
          </a:p>
          <a:p>
            <a:pPr>
              <a:lnSpc>
                <a:spcPct val="150000"/>
              </a:lnSpc>
            </a:pPr>
            <a:r>
              <a:rPr lang="zh-CN" altLang="en-US"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from 2000 to 2025?</a:t>
            </a:r>
          </a:p>
          <a:p>
            <a:pPr>
              <a:lnSpc>
                <a:spcPct val="150000"/>
              </a:lnSpc>
            </a:pPr>
            <a:endParaRPr lang="zh-CN" altLang="en-US" sz="3200" b="1" dirty="0">
              <a:latin typeface="Times New Roman" panose="02020603050405020304" pitchFamily="18" charset="0"/>
              <a:cs typeface="Times New Roman" panose="02020603050405020304" pitchFamily="18" charset="0"/>
            </a:endParaRPr>
          </a:p>
        </p:txBody>
      </p:sp>
      <p:sp>
        <p:nvSpPr>
          <p:cNvPr id="9219" name="Rectangle 3"/>
          <p:cNvSpPr>
            <a:spLocks noChangeArrowheads="1"/>
          </p:cNvSpPr>
          <p:nvPr/>
        </p:nvSpPr>
        <p:spPr bwMode="auto">
          <a:xfrm>
            <a:off x="838200" y="1524000"/>
            <a:ext cx="7394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a:solidFill>
                  <a:srgbClr val="FF0000"/>
                </a:solidFill>
                <a:latin typeface="Times New Roman" panose="02020603050405020304" pitchFamily="18" charset="0"/>
                <a:cs typeface="Times New Roman" panose="02020603050405020304" pitchFamily="18" charset="0"/>
              </a:rPr>
              <a:t>Tokyo </a:t>
            </a:r>
            <a:r>
              <a:rPr lang="en-US" sz="3200" b="1">
                <a:solidFill>
                  <a:srgbClr val="FF0000"/>
                </a:solidFill>
                <a:latin typeface="Times New Roman" panose="02020603050405020304" pitchFamily="18" charset="0"/>
                <a:cs typeface="Times New Roman" panose="02020603050405020304" pitchFamily="18" charset="0"/>
              </a:rPr>
              <a:t>had the largest population in 2000</a:t>
            </a:r>
            <a:r>
              <a:rPr lang="zh-CN" altLang="en-US" sz="3200" b="1">
                <a:solidFill>
                  <a:srgbClr val="FF0000"/>
                </a:solidFill>
                <a:latin typeface="Times New Roman" panose="02020603050405020304" pitchFamily="18" charset="0"/>
                <a:cs typeface="Times New Roman" panose="02020603050405020304" pitchFamily="18" charset="0"/>
              </a:rPr>
              <a:t>.</a:t>
            </a:r>
          </a:p>
        </p:txBody>
      </p:sp>
      <p:sp>
        <p:nvSpPr>
          <p:cNvPr id="9220" name="Rectangle 4"/>
          <p:cNvSpPr>
            <a:spLocks noChangeArrowheads="1"/>
          </p:cNvSpPr>
          <p:nvPr/>
        </p:nvSpPr>
        <p:spPr bwMode="auto">
          <a:xfrm>
            <a:off x="685800" y="3886200"/>
            <a:ext cx="7858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a:solidFill>
                  <a:srgbClr val="FF0000"/>
                </a:solidFill>
                <a:latin typeface="Times New Roman" panose="02020603050405020304" pitchFamily="18" charset="0"/>
                <a:cs typeface="Times New Roman" panose="02020603050405020304" pitchFamily="18" charset="0"/>
              </a:rPr>
              <a:t>Mumbai's </a:t>
            </a:r>
            <a:r>
              <a:rPr lang="en-US" sz="3200" b="1">
                <a:solidFill>
                  <a:srgbClr val="FF0000"/>
                </a:solidFill>
                <a:latin typeface="Times New Roman" panose="02020603050405020304" pitchFamily="18" charset="0"/>
                <a:cs typeface="Times New Roman" panose="02020603050405020304" pitchFamily="18" charset="0"/>
              </a:rPr>
              <a:t>population will increase the most </a:t>
            </a:r>
          </a:p>
          <a:p>
            <a:r>
              <a:rPr lang="en-US" sz="3200" b="1">
                <a:solidFill>
                  <a:srgbClr val="FF0000"/>
                </a:solidFill>
                <a:latin typeface="Times New Roman" panose="02020603050405020304" pitchFamily="18" charset="0"/>
                <a:cs typeface="Times New Roman" panose="02020603050405020304" pitchFamily="18" charset="0"/>
              </a:rPr>
              <a:t> from 2000 to 2025</a:t>
            </a:r>
            <a:r>
              <a:rPr lang="zh-CN" altLang="en-US" sz="3200" b="1">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 fill="hold"/>
                                        <p:tgtEl>
                                          <p:spTgt spid="9220"/>
                                        </p:tgtEl>
                                        <p:attrNameLst>
                                          <p:attrName>ppt_x</p:attrName>
                                        </p:attrNameLst>
                                      </p:cBhvr>
                                      <p:tavLst>
                                        <p:tav tm="0">
                                          <p:val>
                                            <p:strVal val="#ppt_x"/>
                                          </p:val>
                                        </p:tav>
                                        <p:tav tm="100000">
                                          <p:val>
                                            <p:strVal val="#ppt_x"/>
                                          </p:val>
                                        </p:tav>
                                      </p:tavLst>
                                    </p:anim>
                                    <p:anim calcmode="lin" valueType="num">
                                      <p:cBhvr additive="base">
                                        <p:cTn id="14"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P spid="922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81000" y="685800"/>
            <a:ext cx="8077200" cy="375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sz="3200" b="1">
                <a:latin typeface="Times New Roman" panose="02020603050405020304" pitchFamily="18" charset="0"/>
                <a:cs typeface="Times New Roman" panose="02020603050405020304" pitchFamily="18" charset="0"/>
              </a:rPr>
              <a:t>3 Which city will have a larger increase in its </a:t>
            </a:r>
            <a:endParaRPr lang="zh-CN" altLang="en-US" sz="3200" b="1">
              <a:latin typeface="Times New Roman" panose="02020603050405020304" pitchFamily="18" charset="0"/>
              <a:cs typeface="Times New Roman" panose="02020603050405020304" pitchFamily="18" charset="0"/>
            </a:endParaRPr>
          </a:p>
          <a:p>
            <a:pPr>
              <a:lnSpc>
                <a:spcPct val="150000"/>
              </a:lnSpc>
            </a:pPr>
            <a:r>
              <a:rPr lang="zh-CN" altLang="en-US" sz="3200" b="1">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population, New York or Mexico City?</a:t>
            </a:r>
          </a:p>
          <a:p>
            <a:pPr>
              <a:lnSpc>
                <a:spcPct val="150000"/>
              </a:lnSpc>
            </a:pPr>
            <a:endParaRPr lang="zh-CN" altLang="en-US" sz="3200" b="1">
              <a:latin typeface="Times New Roman" panose="02020603050405020304" pitchFamily="18" charset="0"/>
              <a:cs typeface="Times New Roman" panose="02020603050405020304" pitchFamily="18" charset="0"/>
            </a:endParaRPr>
          </a:p>
          <a:p>
            <a:pPr>
              <a:lnSpc>
                <a:spcPct val="150000"/>
              </a:lnSpc>
            </a:pPr>
            <a:r>
              <a:rPr lang="en-US" sz="3200" b="1">
                <a:latin typeface="Times New Roman" panose="02020603050405020304" pitchFamily="18" charset="0"/>
                <a:cs typeface="Times New Roman" panose="02020603050405020304" pitchFamily="18" charset="0"/>
              </a:rPr>
              <a:t>4 Which city / cities do you think will have </a:t>
            </a:r>
            <a:r>
              <a:rPr lang="zh-CN" altLang="en-US" sz="3200" b="1">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the biggest population problem? Why?</a:t>
            </a:r>
          </a:p>
        </p:txBody>
      </p:sp>
      <p:sp>
        <p:nvSpPr>
          <p:cNvPr id="10243" name="Rectangle 3"/>
          <p:cNvSpPr>
            <a:spLocks noChangeArrowheads="1"/>
          </p:cNvSpPr>
          <p:nvPr/>
        </p:nvSpPr>
        <p:spPr bwMode="auto">
          <a:xfrm>
            <a:off x="838200" y="2286000"/>
            <a:ext cx="22844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cs typeface="Times New Roman" panose="02020603050405020304" pitchFamily="18" charset="0"/>
              </a:rPr>
              <a:t>Mexico city.</a:t>
            </a:r>
          </a:p>
        </p:txBody>
      </p:sp>
      <p:sp>
        <p:nvSpPr>
          <p:cNvPr id="10244" name="Rectangle 4"/>
          <p:cNvSpPr>
            <a:spLocks noChangeArrowheads="1"/>
          </p:cNvSpPr>
          <p:nvPr/>
        </p:nvSpPr>
        <p:spPr bwMode="auto">
          <a:xfrm>
            <a:off x="381000" y="4648200"/>
            <a:ext cx="86455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cs typeface="Times New Roman" panose="02020603050405020304" pitchFamily="18" charset="0"/>
              </a:rPr>
              <a:t>I think Mumbai will have the biggest population </a:t>
            </a:r>
          </a:p>
          <a:p>
            <a:r>
              <a:rPr lang="zh-CN" altLang="zh-CN" sz="3200" b="1">
                <a:solidFill>
                  <a:srgbClr val="FF0000"/>
                </a:solidFill>
                <a:latin typeface="Times New Roman" panose="02020603050405020304" pitchFamily="18" charset="0"/>
                <a:cs typeface="Times New Roman" panose="02020603050405020304" pitchFamily="18" charset="0"/>
              </a:rPr>
              <a:t>problem because its population will increase</a:t>
            </a:r>
          </a:p>
          <a:p>
            <a:r>
              <a:rPr lang="zh-CN" altLang="zh-CN" sz="3200" b="1">
                <a:solidFill>
                  <a:srgbClr val="FF0000"/>
                </a:solidFill>
                <a:latin typeface="Times New Roman" panose="02020603050405020304" pitchFamily="18" charset="0"/>
                <a:cs typeface="Times New Roman" panose="02020603050405020304" pitchFamily="18" charset="0"/>
              </a:rPr>
              <a:t>the fastest.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additive="base">
                                        <p:cTn id="13" dur="500" fill="hold"/>
                                        <p:tgtEl>
                                          <p:spTgt spid="10244"/>
                                        </p:tgtEl>
                                        <p:attrNameLst>
                                          <p:attrName>ppt_x</p:attrName>
                                        </p:attrNameLst>
                                      </p:cBhvr>
                                      <p:tavLst>
                                        <p:tav tm="0">
                                          <p:val>
                                            <p:strVal val="#ppt_x"/>
                                          </p:val>
                                        </p:tav>
                                        <p:tav tm="100000">
                                          <p:val>
                                            <p:strVal val="#ppt_x"/>
                                          </p:val>
                                        </p:tav>
                                      </p:tavLst>
                                    </p:anim>
                                    <p:anim calcmode="lin" valueType="num">
                                      <p:cBhvr additive="base">
                                        <p:cTn id="14"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3400" y="53340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a:solidFill>
                  <a:srgbClr val="333399"/>
                </a:solidFill>
                <a:latin typeface="Times New Roman" panose="02020603050405020304" pitchFamily="18" charset="0"/>
              </a:rPr>
              <a:t>4 Complete the passage with a, an or the </a:t>
            </a:r>
            <a:endParaRPr lang="zh-CN" altLang="en-US" sz="3200" b="1">
              <a:solidFill>
                <a:srgbClr val="333399"/>
              </a:solidFill>
              <a:latin typeface="Times New Roman" panose="02020603050405020304" pitchFamily="18" charset="0"/>
            </a:endParaRPr>
          </a:p>
          <a:p>
            <a:r>
              <a:rPr lang="zh-CN" altLang="en-US" sz="3200" b="1">
                <a:solidFill>
                  <a:srgbClr val="333399"/>
                </a:solidFill>
                <a:latin typeface="Times New Roman" panose="02020603050405020304" pitchFamily="18" charset="0"/>
              </a:rPr>
              <a:t>    </a:t>
            </a:r>
            <a:r>
              <a:rPr lang="en-US" sz="3200" b="1">
                <a:solidFill>
                  <a:srgbClr val="333399"/>
                </a:solidFill>
                <a:latin typeface="Times New Roman" panose="02020603050405020304" pitchFamily="18" charset="0"/>
              </a:rPr>
              <a:t>where necessary.</a:t>
            </a:r>
            <a:endParaRPr lang="zh-CN" altLang="en-US" sz="3200" b="1">
              <a:solidFill>
                <a:srgbClr val="333399"/>
              </a:solidFill>
              <a:latin typeface="Times New Roman" panose="02020603050405020304" pitchFamily="18" charset="0"/>
            </a:endParaRPr>
          </a:p>
        </p:txBody>
      </p:sp>
      <p:sp>
        <p:nvSpPr>
          <p:cNvPr id="11267" name="Rectangle 3"/>
          <p:cNvSpPr>
            <a:spLocks noChangeArrowheads="1"/>
          </p:cNvSpPr>
          <p:nvPr/>
        </p:nvSpPr>
        <p:spPr bwMode="auto">
          <a:xfrm>
            <a:off x="304800" y="1643063"/>
            <a:ext cx="857885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en-US" sz="3200" b="1">
                <a:latin typeface="Times New Roman" panose="02020603050405020304" pitchFamily="18" charset="0"/>
                <a:cs typeface="Times New Roman" panose="02020603050405020304" pitchFamily="18" charset="0"/>
              </a:rPr>
              <a:t> Mina is (1) </a:t>
            </a:r>
            <a:r>
              <a:rPr lang="zh-CN" altLang="en-US" sz="3200" b="1">
                <a:latin typeface="Times New Roman" panose="02020603050405020304" pitchFamily="18" charset="0"/>
                <a:cs typeface="Times New Roman" panose="02020603050405020304" pitchFamily="18" charset="0"/>
              </a:rPr>
              <a:t>____</a:t>
            </a:r>
            <a:r>
              <a:rPr lang="en-US" sz="3200" b="1">
                <a:latin typeface="Times New Roman" panose="02020603050405020304" pitchFamily="18" charset="0"/>
                <a:cs typeface="Times New Roman" panose="02020603050405020304" pitchFamily="18" charset="0"/>
              </a:rPr>
              <a:t>eighteen-year-old girl. She has </a:t>
            </a:r>
            <a:endParaRPr lang="zh-CN" altLang="en-US" sz="3200" b="1">
              <a:latin typeface="Times New Roman" panose="02020603050405020304" pitchFamily="18" charset="0"/>
              <a:cs typeface="Times New Roman" panose="02020603050405020304" pitchFamily="18" charset="0"/>
            </a:endParaRPr>
          </a:p>
          <a:p>
            <a:pPr>
              <a:lnSpc>
                <a:spcPct val="150000"/>
              </a:lnSpc>
            </a:pPr>
            <a:r>
              <a:rPr lang="en-US" sz="3200" b="1">
                <a:latin typeface="Times New Roman" panose="02020603050405020304" pitchFamily="18" charset="0"/>
                <a:cs typeface="Times New Roman" panose="02020603050405020304" pitchFamily="18" charset="0"/>
              </a:rPr>
              <a:t>got (2) </a:t>
            </a:r>
            <a:r>
              <a:rPr lang="zh-CN" altLang="en-US" sz="3200" b="1">
                <a:latin typeface="Times New Roman" panose="02020603050405020304" pitchFamily="18" charset="0"/>
                <a:cs typeface="Times New Roman" panose="02020603050405020304" pitchFamily="18" charset="0"/>
              </a:rPr>
              <a:t>____</a:t>
            </a:r>
            <a:r>
              <a:rPr lang="en-US" sz="3200" b="1">
                <a:latin typeface="Times New Roman" panose="02020603050405020304" pitchFamily="18" charset="0"/>
                <a:cs typeface="Times New Roman" panose="02020603050405020304" pitchFamily="18" charset="0"/>
              </a:rPr>
              <a:t>brother and (3) </a:t>
            </a:r>
            <a:r>
              <a:rPr lang="zh-CN" altLang="en-US" sz="3200" b="1">
                <a:latin typeface="Times New Roman" panose="02020603050405020304" pitchFamily="18" charset="0"/>
                <a:cs typeface="Times New Roman" panose="02020603050405020304" pitchFamily="18" charset="0"/>
              </a:rPr>
              <a:t>_____</a:t>
            </a:r>
            <a:r>
              <a:rPr lang="en-US" sz="3200" b="1">
                <a:latin typeface="Times New Roman" panose="02020603050405020304" pitchFamily="18" charset="0"/>
                <a:cs typeface="Times New Roman" panose="02020603050405020304" pitchFamily="18" charset="0"/>
              </a:rPr>
              <a:t>sister. Mina is </a:t>
            </a:r>
            <a:endParaRPr lang="zh-CN" altLang="en-US" sz="3200" b="1">
              <a:latin typeface="Times New Roman" panose="02020603050405020304" pitchFamily="18" charset="0"/>
              <a:cs typeface="Times New Roman" panose="02020603050405020304" pitchFamily="18" charset="0"/>
            </a:endParaRPr>
          </a:p>
          <a:p>
            <a:pPr>
              <a:lnSpc>
                <a:spcPct val="150000"/>
              </a:lnSpc>
            </a:pPr>
            <a:r>
              <a:rPr lang="en-US" sz="3200" b="1">
                <a:latin typeface="Times New Roman" panose="02020603050405020304" pitchFamily="18" charset="0"/>
                <a:cs typeface="Times New Roman" panose="02020603050405020304" pitchFamily="18" charset="0"/>
              </a:rPr>
              <a:t>(4</a:t>
            </a:r>
            <a:r>
              <a:rPr lang="zh-CN" altLang="en-US" sz="3200" b="1">
                <a:latin typeface="Times New Roman" panose="02020603050405020304" pitchFamily="18" charset="0"/>
                <a:cs typeface="Times New Roman" panose="02020603050405020304" pitchFamily="18" charset="0"/>
              </a:rPr>
              <a:t>) ___</a:t>
            </a:r>
            <a:r>
              <a:rPr lang="en-US" sz="3200" b="1">
                <a:latin typeface="Times New Roman" panose="02020603050405020304" pitchFamily="18" charset="0"/>
                <a:cs typeface="Times New Roman" panose="02020603050405020304" pitchFamily="18" charset="0"/>
              </a:rPr>
              <a:t> oldest child in (5) </a:t>
            </a:r>
            <a:r>
              <a:rPr lang="zh-CN" altLang="en-US" sz="3200" b="1">
                <a:latin typeface="Times New Roman" panose="02020603050405020304" pitchFamily="18" charset="0"/>
                <a:cs typeface="Times New Roman" panose="02020603050405020304" pitchFamily="18" charset="0"/>
              </a:rPr>
              <a:t>____ </a:t>
            </a:r>
            <a:r>
              <a:rPr lang="en-US" sz="3200" b="1">
                <a:latin typeface="Times New Roman" panose="02020603050405020304" pitchFamily="18" charset="0"/>
                <a:cs typeface="Times New Roman" panose="02020603050405020304" pitchFamily="18" charset="0"/>
              </a:rPr>
              <a:t>family. She lives </a:t>
            </a:r>
            <a:endParaRPr lang="zh-CN" altLang="en-US" sz="3200" b="1">
              <a:latin typeface="Times New Roman" panose="02020603050405020304" pitchFamily="18" charset="0"/>
              <a:cs typeface="Times New Roman" panose="02020603050405020304" pitchFamily="18" charset="0"/>
            </a:endParaRPr>
          </a:p>
          <a:p>
            <a:pPr>
              <a:lnSpc>
                <a:spcPct val="150000"/>
              </a:lnSpc>
            </a:pPr>
            <a:r>
              <a:rPr lang="en-US" sz="3200" b="1">
                <a:latin typeface="Times New Roman" panose="02020603050405020304" pitchFamily="18" charset="0"/>
                <a:cs typeface="Times New Roman" panose="02020603050405020304" pitchFamily="18" charset="0"/>
              </a:rPr>
              <a:t>in (6)</a:t>
            </a:r>
            <a:r>
              <a:rPr lang="zh-CN" altLang="en-US" sz="3200" b="1">
                <a:latin typeface="Times New Roman" panose="02020603050405020304" pitchFamily="18" charset="0"/>
                <a:cs typeface="Times New Roman" panose="02020603050405020304" pitchFamily="18" charset="0"/>
              </a:rPr>
              <a:t>____</a:t>
            </a:r>
            <a:r>
              <a:rPr lang="en-US" sz="3200" b="1">
                <a:latin typeface="Times New Roman" panose="02020603050405020304" pitchFamily="18" charset="0"/>
                <a:cs typeface="Times New Roman" panose="02020603050405020304" pitchFamily="18" charset="0"/>
              </a:rPr>
              <a:t>very big city. She has (7)</a:t>
            </a:r>
            <a:r>
              <a:rPr lang="zh-CN" altLang="en-US" sz="3200" b="1">
                <a:latin typeface="Times New Roman" panose="02020603050405020304" pitchFamily="18" charset="0"/>
                <a:cs typeface="Times New Roman" panose="02020603050405020304" pitchFamily="18" charset="0"/>
              </a:rPr>
              <a:t> ______</a:t>
            </a:r>
            <a:r>
              <a:rPr lang="en-US" sz="3200" b="1">
                <a:latin typeface="Times New Roman" panose="02020603050405020304" pitchFamily="18" charset="0"/>
                <a:cs typeface="Times New Roman" panose="02020603050405020304" pitchFamily="18" charset="0"/>
              </a:rPr>
              <a:t>job in </a:t>
            </a:r>
            <a:endParaRPr lang="zh-CN" altLang="en-US" sz="3200" b="1">
              <a:latin typeface="Times New Roman" panose="02020603050405020304" pitchFamily="18" charset="0"/>
              <a:cs typeface="Times New Roman" panose="02020603050405020304" pitchFamily="18" charset="0"/>
            </a:endParaRPr>
          </a:p>
          <a:p>
            <a:pPr>
              <a:lnSpc>
                <a:spcPct val="150000"/>
              </a:lnSpc>
            </a:pPr>
            <a:r>
              <a:rPr lang="en-US" sz="3200" b="1">
                <a:latin typeface="Times New Roman" panose="02020603050405020304" pitchFamily="18" charset="0"/>
                <a:cs typeface="Times New Roman" panose="02020603050405020304" pitchFamily="18" charset="0"/>
              </a:rPr>
              <a:t>(8) </a:t>
            </a:r>
            <a:r>
              <a:rPr lang="zh-CN" altLang="en-US" sz="3200" b="1">
                <a:latin typeface="Times New Roman" panose="02020603050405020304" pitchFamily="18" charset="0"/>
                <a:cs typeface="Times New Roman" panose="02020603050405020304" pitchFamily="18" charset="0"/>
              </a:rPr>
              <a:t>_____</a:t>
            </a:r>
            <a:r>
              <a:rPr lang="en-US" sz="3200" b="1">
                <a:latin typeface="Times New Roman" panose="02020603050405020304" pitchFamily="18" charset="0"/>
                <a:cs typeface="Times New Roman" panose="02020603050405020304" pitchFamily="18" charset="0"/>
              </a:rPr>
              <a:t>hotel. She hopes that one day she will </a:t>
            </a:r>
            <a:endParaRPr lang="zh-CN" altLang="en-US" sz="3200" b="1">
              <a:latin typeface="Times New Roman" panose="02020603050405020304" pitchFamily="18" charset="0"/>
              <a:cs typeface="Times New Roman" panose="02020603050405020304" pitchFamily="18" charset="0"/>
            </a:endParaRPr>
          </a:p>
          <a:p>
            <a:pPr>
              <a:lnSpc>
                <a:spcPct val="150000"/>
              </a:lnSpc>
            </a:pPr>
            <a:r>
              <a:rPr lang="en-US" sz="3200" b="1">
                <a:latin typeface="Times New Roman" panose="02020603050405020304" pitchFamily="18" charset="0"/>
                <a:cs typeface="Times New Roman" panose="02020603050405020304" pitchFamily="18" charset="0"/>
              </a:rPr>
              <a:t>have (9)</a:t>
            </a:r>
            <a:r>
              <a:rPr lang="zh-CN" altLang="en-US" sz="3200" b="1">
                <a:latin typeface="Times New Roman" panose="02020603050405020304" pitchFamily="18" charset="0"/>
                <a:cs typeface="Times New Roman" panose="02020603050405020304" pitchFamily="18" charset="0"/>
              </a:rPr>
              <a:t>_____</a:t>
            </a:r>
            <a:r>
              <a:rPr lang="en-US" sz="3200" b="1">
                <a:latin typeface="Times New Roman" panose="02020603050405020304" pitchFamily="18" charset="0"/>
                <a:cs typeface="Times New Roman" panose="02020603050405020304" pitchFamily="18" charset="0"/>
              </a:rPr>
              <a:t>chance to go to (10) </a:t>
            </a:r>
            <a:r>
              <a:rPr lang="zh-CN" altLang="en-US" sz="3200" b="1">
                <a:latin typeface="Times New Roman" panose="02020603050405020304" pitchFamily="18" charset="0"/>
                <a:cs typeface="Times New Roman" panose="02020603050405020304" pitchFamily="18" charset="0"/>
              </a:rPr>
              <a:t>_____</a:t>
            </a:r>
            <a:r>
              <a:rPr lang="en-US" sz="3200" b="1">
                <a:latin typeface="Times New Roman" panose="02020603050405020304" pitchFamily="18" charset="0"/>
                <a:cs typeface="Times New Roman" panose="02020603050405020304" pitchFamily="18" charset="0"/>
              </a:rPr>
              <a:t>college.</a:t>
            </a:r>
            <a:endParaRPr lang="zh-CN" altLang="en-US" sz="3200" b="1">
              <a:latin typeface="Times New Roman" panose="02020603050405020304" pitchFamily="18" charset="0"/>
              <a:cs typeface="Times New Roman" panose="02020603050405020304" pitchFamily="18" charset="0"/>
            </a:endParaRPr>
          </a:p>
        </p:txBody>
      </p:sp>
      <p:sp>
        <p:nvSpPr>
          <p:cNvPr id="11268" name="Rectangle 4"/>
          <p:cNvSpPr>
            <a:spLocks noChangeArrowheads="1"/>
          </p:cNvSpPr>
          <p:nvPr/>
        </p:nvSpPr>
        <p:spPr bwMode="auto">
          <a:xfrm>
            <a:off x="1600200" y="2590800"/>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dirty="0">
                <a:solidFill>
                  <a:srgbClr val="FF0000"/>
                </a:solidFill>
                <a:latin typeface="Times New Roman" panose="02020603050405020304" pitchFamily="18" charset="0"/>
              </a:rPr>
              <a:t>a</a:t>
            </a:r>
            <a:endParaRPr lang="zh-CN" altLang="en-US" sz="3200" b="1" dirty="0">
              <a:solidFill>
                <a:srgbClr val="FF0000"/>
              </a:solidFill>
              <a:latin typeface="Times New Roman" panose="02020603050405020304" pitchFamily="18" charset="0"/>
            </a:endParaRPr>
          </a:p>
        </p:txBody>
      </p:sp>
      <p:sp>
        <p:nvSpPr>
          <p:cNvPr id="11269" name="Rectangle 5"/>
          <p:cNvSpPr>
            <a:spLocks noChangeArrowheads="1"/>
          </p:cNvSpPr>
          <p:nvPr/>
        </p:nvSpPr>
        <p:spPr bwMode="auto">
          <a:xfrm>
            <a:off x="2667000" y="1828800"/>
            <a:ext cx="612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Times New Roman" panose="02020603050405020304" pitchFamily="18" charset="0"/>
              </a:rPr>
              <a:t>a</a:t>
            </a:r>
            <a:r>
              <a:rPr lang="zh-CN" altLang="en-US" sz="3200" b="1">
                <a:solidFill>
                  <a:srgbClr val="FF0000"/>
                </a:solidFill>
                <a:latin typeface="Times New Roman" panose="02020603050405020304" pitchFamily="18" charset="0"/>
              </a:rPr>
              <a:t>n</a:t>
            </a:r>
          </a:p>
        </p:txBody>
      </p:sp>
      <p:sp>
        <p:nvSpPr>
          <p:cNvPr id="11270" name="Rectangle 6"/>
          <p:cNvSpPr>
            <a:spLocks noChangeArrowheads="1"/>
          </p:cNvSpPr>
          <p:nvPr/>
        </p:nvSpPr>
        <p:spPr bwMode="auto">
          <a:xfrm>
            <a:off x="5562600" y="2514600"/>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Times New Roman" panose="02020603050405020304" pitchFamily="18" charset="0"/>
              </a:rPr>
              <a:t>a</a:t>
            </a:r>
            <a:endParaRPr lang="zh-CN" altLang="en-US" sz="3200" b="1">
              <a:solidFill>
                <a:srgbClr val="FF0000"/>
              </a:solidFill>
              <a:latin typeface="Times New Roman" panose="02020603050405020304" pitchFamily="18" charset="0"/>
            </a:endParaRPr>
          </a:p>
        </p:txBody>
      </p:sp>
      <p:sp>
        <p:nvSpPr>
          <p:cNvPr id="11271" name="Rectangle 7"/>
          <p:cNvSpPr>
            <a:spLocks noChangeArrowheads="1"/>
          </p:cNvSpPr>
          <p:nvPr/>
        </p:nvSpPr>
        <p:spPr bwMode="auto">
          <a:xfrm>
            <a:off x="1066800" y="3200400"/>
            <a:ext cx="7254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rPr>
              <a:t>the</a:t>
            </a:r>
          </a:p>
        </p:txBody>
      </p:sp>
      <p:sp>
        <p:nvSpPr>
          <p:cNvPr id="11272" name="Rectangle 8"/>
          <p:cNvSpPr>
            <a:spLocks noChangeArrowheads="1"/>
          </p:cNvSpPr>
          <p:nvPr/>
        </p:nvSpPr>
        <p:spPr bwMode="auto">
          <a:xfrm>
            <a:off x="4953000" y="3276600"/>
            <a:ext cx="7254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rPr>
              <a:t>the</a:t>
            </a:r>
          </a:p>
        </p:txBody>
      </p:sp>
      <p:sp>
        <p:nvSpPr>
          <p:cNvPr id="11273" name="Rectangle 9"/>
          <p:cNvSpPr>
            <a:spLocks noChangeArrowheads="1"/>
          </p:cNvSpPr>
          <p:nvPr/>
        </p:nvSpPr>
        <p:spPr bwMode="auto">
          <a:xfrm>
            <a:off x="1524000" y="4038600"/>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Times New Roman" panose="02020603050405020304" pitchFamily="18" charset="0"/>
              </a:rPr>
              <a:t>a</a:t>
            </a:r>
            <a:endParaRPr lang="zh-CN" altLang="en-US" sz="3200" b="1">
              <a:solidFill>
                <a:srgbClr val="FF0000"/>
              </a:solidFill>
              <a:latin typeface="Times New Roman" panose="02020603050405020304" pitchFamily="18" charset="0"/>
            </a:endParaRPr>
          </a:p>
        </p:txBody>
      </p:sp>
      <p:sp>
        <p:nvSpPr>
          <p:cNvPr id="11274" name="Rectangle 10"/>
          <p:cNvSpPr>
            <a:spLocks noChangeArrowheads="1"/>
          </p:cNvSpPr>
          <p:nvPr/>
        </p:nvSpPr>
        <p:spPr bwMode="auto">
          <a:xfrm>
            <a:off x="6858000" y="4038600"/>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Times New Roman" panose="02020603050405020304" pitchFamily="18" charset="0"/>
              </a:rPr>
              <a:t>a</a:t>
            </a:r>
            <a:endParaRPr lang="zh-CN" altLang="en-US" sz="3200" b="1">
              <a:solidFill>
                <a:srgbClr val="FF0000"/>
              </a:solidFill>
              <a:latin typeface="Times New Roman" panose="02020603050405020304" pitchFamily="18" charset="0"/>
            </a:endParaRPr>
          </a:p>
        </p:txBody>
      </p:sp>
      <p:sp>
        <p:nvSpPr>
          <p:cNvPr id="11275" name="Rectangle 11"/>
          <p:cNvSpPr>
            <a:spLocks noChangeArrowheads="1"/>
          </p:cNvSpPr>
          <p:nvPr/>
        </p:nvSpPr>
        <p:spPr bwMode="auto">
          <a:xfrm>
            <a:off x="1295400" y="4648200"/>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Times New Roman" panose="02020603050405020304" pitchFamily="18" charset="0"/>
              </a:rPr>
              <a:t>a</a:t>
            </a:r>
            <a:endParaRPr lang="zh-CN" altLang="en-US" sz="3200" b="1">
              <a:solidFill>
                <a:srgbClr val="FF0000"/>
              </a:solidFill>
              <a:latin typeface="Times New Roman" panose="02020603050405020304" pitchFamily="18" charset="0"/>
            </a:endParaRPr>
          </a:p>
        </p:txBody>
      </p:sp>
      <p:sp>
        <p:nvSpPr>
          <p:cNvPr id="11276" name="Rectangle 12"/>
          <p:cNvSpPr>
            <a:spLocks noChangeArrowheads="1"/>
          </p:cNvSpPr>
          <p:nvPr/>
        </p:nvSpPr>
        <p:spPr bwMode="auto">
          <a:xfrm>
            <a:off x="2133600" y="5486400"/>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Times New Roman" panose="02020603050405020304" pitchFamily="18" charset="0"/>
              </a:rPr>
              <a:t>a</a:t>
            </a:r>
            <a:endParaRPr lang="zh-CN" altLang="en-US" sz="3200" b="1">
              <a:solidFill>
                <a:srgbClr val="FF0000"/>
              </a:solidFill>
              <a:latin typeface="Times New Roman" panose="02020603050405020304" pitchFamily="18" charset="0"/>
            </a:endParaRPr>
          </a:p>
        </p:txBody>
      </p:sp>
      <p:sp>
        <p:nvSpPr>
          <p:cNvPr id="11277" name="Rectangle 13"/>
          <p:cNvSpPr>
            <a:spLocks noChangeArrowheads="1"/>
          </p:cNvSpPr>
          <p:nvPr/>
        </p:nvSpPr>
        <p:spPr bwMode="auto">
          <a:xfrm>
            <a:off x="6553200" y="5410200"/>
            <a:ext cx="296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b="1">
                <a:solidFill>
                  <a:srgbClr val="FF0000"/>
                </a:solidFill>
                <a:latin typeface="Times New Roman" panose="02020603050405020304" pitchFamily="18" charset="0"/>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wipe(down)">
                                      <p:cBhvr>
                                        <p:cTn id="7" dur="500"/>
                                        <p:tgtEl>
                                          <p:spTgt spid="11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268">
                                            <p:txEl>
                                              <p:pRg st="0" end="0"/>
                                            </p:txEl>
                                          </p:spTgt>
                                        </p:tgtEl>
                                        <p:attrNameLst>
                                          <p:attrName>style.visibility</p:attrName>
                                        </p:attrNameLst>
                                      </p:cBhvr>
                                      <p:to>
                                        <p:strVal val="visible"/>
                                      </p:to>
                                    </p:set>
                                    <p:animEffect transition="in" filter="wipe(down)">
                                      <p:cBhvr>
                                        <p:cTn id="12" dur="500"/>
                                        <p:tgtEl>
                                          <p:spTgt spid="112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270">
                                            <p:txEl>
                                              <p:pRg st="0" end="0"/>
                                            </p:txEl>
                                          </p:spTgt>
                                        </p:tgtEl>
                                        <p:attrNameLst>
                                          <p:attrName>style.visibility</p:attrName>
                                        </p:attrNameLst>
                                      </p:cBhvr>
                                      <p:to>
                                        <p:strVal val="visible"/>
                                      </p:to>
                                    </p:set>
                                    <p:animEffect transition="in" filter="wipe(down)">
                                      <p:cBhvr>
                                        <p:cTn id="17" dur="500"/>
                                        <p:tgtEl>
                                          <p:spTgt spid="1127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271">
                                            <p:txEl>
                                              <p:pRg st="0" end="0"/>
                                            </p:txEl>
                                          </p:spTgt>
                                        </p:tgtEl>
                                        <p:attrNameLst>
                                          <p:attrName>style.visibility</p:attrName>
                                        </p:attrNameLst>
                                      </p:cBhvr>
                                      <p:to>
                                        <p:strVal val="visible"/>
                                      </p:to>
                                    </p:set>
                                    <p:animEffect transition="in" filter="wipe(down)">
                                      <p:cBhvr>
                                        <p:cTn id="22" dur="500"/>
                                        <p:tgtEl>
                                          <p:spTgt spid="1127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272">
                                            <p:txEl>
                                              <p:pRg st="0" end="0"/>
                                            </p:txEl>
                                          </p:spTgt>
                                        </p:tgtEl>
                                        <p:attrNameLst>
                                          <p:attrName>style.visibility</p:attrName>
                                        </p:attrNameLst>
                                      </p:cBhvr>
                                      <p:to>
                                        <p:strVal val="visible"/>
                                      </p:to>
                                    </p:set>
                                    <p:animEffect transition="in" filter="wipe(down)">
                                      <p:cBhvr>
                                        <p:cTn id="27" dur="500"/>
                                        <p:tgtEl>
                                          <p:spTgt spid="1127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273">
                                            <p:txEl>
                                              <p:pRg st="0" end="0"/>
                                            </p:txEl>
                                          </p:spTgt>
                                        </p:tgtEl>
                                        <p:attrNameLst>
                                          <p:attrName>style.visibility</p:attrName>
                                        </p:attrNameLst>
                                      </p:cBhvr>
                                      <p:to>
                                        <p:strVal val="visible"/>
                                      </p:to>
                                    </p:set>
                                    <p:animEffect transition="in" filter="wipe(down)">
                                      <p:cBhvr>
                                        <p:cTn id="32" dur="500"/>
                                        <p:tgtEl>
                                          <p:spTgt spid="1127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274">
                                            <p:txEl>
                                              <p:pRg st="0" end="0"/>
                                            </p:txEl>
                                          </p:spTgt>
                                        </p:tgtEl>
                                        <p:attrNameLst>
                                          <p:attrName>style.visibility</p:attrName>
                                        </p:attrNameLst>
                                      </p:cBhvr>
                                      <p:to>
                                        <p:strVal val="visible"/>
                                      </p:to>
                                    </p:set>
                                    <p:animEffect transition="in" filter="wipe(down)">
                                      <p:cBhvr>
                                        <p:cTn id="37" dur="500"/>
                                        <p:tgtEl>
                                          <p:spTgt spid="1127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275">
                                            <p:txEl>
                                              <p:pRg st="0" end="0"/>
                                            </p:txEl>
                                          </p:spTgt>
                                        </p:tgtEl>
                                        <p:attrNameLst>
                                          <p:attrName>style.visibility</p:attrName>
                                        </p:attrNameLst>
                                      </p:cBhvr>
                                      <p:to>
                                        <p:strVal val="visible"/>
                                      </p:to>
                                    </p:set>
                                    <p:animEffect transition="in" filter="wipe(down)">
                                      <p:cBhvr>
                                        <p:cTn id="42" dur="500"/>
                                        <p:tgtEl>
                                          <p:spTgt spid="1127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276">
                                            <p:txEl>
                                              <p:pRg st="0" end="0"/>
                                            </p:txEl>
                                          </p:spTgt>
                                        </p:tgtEl>
                                        <p:attrNameLst>
                                          <p:attrName>style.visibility</p:attrName>
                                        </p:attrNameLst>
                                      </p:cBhvr>
                                      <p:to>
                                        <p:strVal val="visible"/>
                                      </p:to>
                                    </p:set>
                                    <p:animEffect transition="in" filter="wipe(down)">
                                      <p:cBhvr>
                                        <p:cTn id="47" dur="500"/>
                                        <p:tgtEl>
                                          <p:spTgt spid="1127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1277">
                                            <p:txEl>
                                              <p:pRg st="0" end="0"/>
                                            </p:txEl>
                                          </p:spTgt>
                                        </p:tgtEl>
                                        <p:attrNameLst>
                                          <p:attrName>style.visibility</p:attrName>
                                        </p:attrNameLst>
                                      </p:cBhvr>
                                      <p:to>
                                        <p:strVal val="visible"/>
                                      </p:to>
                                    </p:set>
                                    <p:animEffect transition="in" filter="wipe(down)">
                                      <p:cBhvr>
                                        <p:cTn id="52" dur="500"/>
                                        <p:tgtEl>
                                          <p:spTgt spid="112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2PPT.COM&#10;">
  <a:themeElements>
    <a:clrScheme name="演示文稿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演示文稿1">
      <a:majorFont>
        <a:latin typeface="微软雅黑"/>
        <a:ea typeface="宋体"/>
        <a:cs typeface=""/>
      </a:majorFont>
      <a:minorFont>
        <a:latin typeface="Franklin Gothic Medium"/>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演示文稿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2184</Words>
  <Application>Microsoft Office PowerPoint</Application>
  <PresentationFormat>全屏显示(4:3)</PresentationFormat>
  <Paragraphs>286</Paragraphs>
  <Slides>41</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41</vt:i4>
      </vt:variant>
    </vt:vector>
  </HeadingPairs>
  <TitlesOfParts>
    <vt:vector size="52" baseType="lpstr">
      <vt:lpstr>华文行楷</vt:lpstr>
      <vt:lpstr>楷体</vt:lpstr>
      <vt:lpstr>楷体_GB2312</vt:lpstr>
      <vt:lpstr>宋体</vt:lpstr>
      <vt:lpstr>微软雅黑</vt:lpstr>
      <vt:lpstr>Arial</vt:lpstr>
      <vt:lpstr>Franklin Gothic Medium</vt:lpstr>
      <vt:lpstr>Times</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2013-11-18T12:30:00Z</dcterms:created>
  <dcterms:modified xsi:type="dcterms:W3CDTF">2023-01-16T18:43:25Z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2052-11.1.0.11294</vt:lpwstr>
  </property>
  <property fmtid="{D5CDD505-2E9C-101B-9397-08002B2CF9AE}" pid="4" name="ICV">
    <vt:lpwstr>383A674D8D374D0782178ACE2CFB66BF</vt:lpwstr>
  </property>
  <property fmtid="{A09F084E-AD41-489F-8076-AA5BE3082BCA}" pid="100">
    <vt:ui4>5</vt:ui4>
  </property>
  <property fmtid="{64440492-4C8B-11D1-8B70-080036B11A03}" pid="11">
    <vt:lpwstr>www.2ppt.com-爱PPT提供资源下载</vt:lpwstr>
  </property>
</Properties>
</file>