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464" r:id="rId4"/>
    <p:sldId id="465" r:id="rId5"/>
    <p:sldId id="466" r:id="rId6"/>
    <p:sldId id="467" r:id="rId7"/>
    <p:sldId id="468" r:id="rId8"/>
    <p:sldId id="469" r:id="rId9"/>
    <p:sldId id="473" r:id="rId10"/>
    <p:sldId id="474" r:id="rId11"/>
    <p:sldId id="470" r:id="rId12"/>
    <p:sldId id="471" r:id="rId13"/>
    <p:sldId id="472" r:id="rId14"/>
    <p:sldId id="475" r:id="rId15"/>
    <p:sldId id="476" r:id="rId16"/>
    <p:sldId id="357" r:id="rId17"/>
    <p:sldId id="477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1">
          <p15:clr>
            <a:srgbClr val="A4A3A4"/>
          </p15:clr>
        </p15:guide>
        <p15:guide id="2" pos="2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418C5"/>
    <a:srgbClr val="009999"/>
    <a:srgbClr val="4F855D"/>
    <a:srgbClr val="B2B2B2"/>
    <a:srgbClr val="202020"/>
    <a:srgbClr val="323232"/>
    <a:srgbClr val="CC33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41"/>
        <p:guide pos="28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0" name="文本占位符 2"/>
          <p:cNvSpPr>
            <a:spLocks noGrp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9458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975" y="844550"/>
            <a:ext cx="6551613" cy="3686175"/>
          </a:xfrm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/>
        <p:txBody>
          <a:bodyPr wrap="square" lIns="99075" tIns="49538" rIns="99075" bIns="49538" anchor="t"/>
          <a:lstStyle/>
          <a:p>
            <a:pPr lvl="0"/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2347" y="9722882"/>
            <a:ext cx="3081716" cy="511731"/>
          </a:xfrm>
          <a:prstGeom prst="rect">
            <a:avLst/>
          </a:prstGeom>
          <a:noFill/>
          <a:ln w="9525">
            <a:noFill/>
          </a:ln>
        </p:spPr>
        <p:txBody>
          <a:bodyPr wrap="square" lIns="99075" tIns="49538" rIns="99075" bIns="49538" anchor="t"/>
          <a:lstStyle/>
          <a:p>
            <a:fld id="{9A0DB2DC-4C9A-4742-B13C-FB6460FD3503}" type="slidenum">
              <a:rPr lang="zh-CN" altLang="en-US" sz="1300" dirty="0"/>
              <a:t>16</a:t>
            </a:fld>
            <a:endParaRPr lang="zh-CN" alt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2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9.bin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5.w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0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32.wmf"/><Relationship Id="rId2" Type="http://schemas.openxmlformats.org/officeDocument/2006/relationships/tags" Target="../tags/tag18.xml"/><Relationship Id="rId16" Type="http://schemas.openxmlformats.org/officeDocument/2006/relationships/oleObject" Target="../embeddings/oleObject19.bin"/><Relationship Id="rId20" Type="http://schemas.openxmlformats.org/officeDocument/2006/relationships/image" Target="../media/image8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5.png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9.wmf"/><Relationship Id="rId1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0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5.bin"/><Relationship Id="rId2" Type="http://schemas.openxmlformats.org/officeDocument/2006/relationships/tags" Target="../tags/tag19.xml"/><Relationship Id="rId16" Type="http://schemas.openxmlformats.org/officeDocument/2006/relationships/image" Target="../media/image42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424736" y="332423"/>
            <a:ext cx="2272665" cy="25288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200" b="1" dirty="0">
                <a:solidFill>
                  <a:srgbClr val="00B050"/>
                </a:solidFill>
                <a:latin typeface="+mj-ea"/>
                <a:ea typeface="+mj-ea"/>
                <a:cs typeface="+mj-ea"/>
              </a:rPr>
              <a:t>第一章  直角三角形的边角关系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28821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977412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Rectangle 5"/>
          <p:cNvSpPr/>
          <p:nvPr/>
        </p:nvSpPr>
        <p:spPr>
          <a:xfrm>
            <a:off x="6043" y="1403026"/>
            <a:ext cx="9137957" cy="1638910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dirty="0" smtClean="0">
                <a:solidFill>
                  <a:schemeClr val="tx1"/>
                </a:solidFill>
                <a:latin typeface="+mn-ea"/>
              </a:rPr>
              <a:t>锐角三角函数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1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课时</a:t>
            </a:r>
            <a:endParaRPr lang="en-US" altLang="zh-CN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4408" y="4134205"/>
            <a:ext cx="912959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/>
        </p:nvSpPr>
        <p:spPr>
          <a:xfrm>
            <a:off x="720218" y="807245"/>
            <a:ext cx="3777355" cy="457200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/>
          <a:lstStyle/>
          <a:p>
            <a:pPr>
              <a:buClr>
                <a:schemeClr val="tx2"/>
              </a:buClr>
            </a:pPr>
            <a:r>
              <a:rPr lang="zh-CN" altLang="en-US" sz="2400" b="1" dirty="0">
                <a:latin typeface="Times New Roman" panose="02020603050405020304" pitchFamily="18" charset="0"/>
                <a:ea typeface="隶书" panose="02010509060101010101" pitchFamily="1" charset="-122"/>
              </a:rPr>
              <a:t>鉴宝专家</a:t>
            </a:r>
            <a:r>
              <a:rPr lang="en-US" altLang="zh-CN" sz="2400" b="1" dirty="0">
                <a:latin typeface="Times New Roman" panose="02020603050405020304" pitchFamily="18" charset="0"/>
                <a:ea typeface="隶书" panose="02010509060101010101" pitchFamily="1" charset="-122"/>
              </a:rPr>
              <a:t>—--</a:t>
            </a:r>
            <a:r>
              <a:rPr lang="zh-CN" altLang="en-US" sz="2400" b="1" dirty="0">
                <a:latin typeface="Times New Roman" panose="02020603050405020304" pitchFamily="18" charset="0"/>
                <a:ea typeface="隶书" panose="02010509060101010101" pitchFamily="1" charset="-122"/>
              </a:rPr>
              <a:t>是</a:t>
            </a:r>
            <a:r>
              <a: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隶书" panose="02010509060101010101" pitchFamily="1" charset="-122"/>
              </a:rPr>
              <a:t>真</a:t>
            </a:r>
            <a:r>
              <a:rPr lang="zh-CN" altLang="en-US" sz="2400" b="1" dirty="0">
                <a:latin typeface="Times New Roman" panose="02020603050405020304" pitchFamily="18" charset="0"/>
                <a:ea typeface="隶书" panose="02010509060101010101" pitchFamily="1" charset="-122"/>
              </a:rPr>
              <a:t>是</a:t>
            </a:r>
            <a:r>
              <a:rPr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  <a:ea typeface="隶书" panose="02010509060101010101" pitchFamily="1" charset="-122"/>
              </a:rPr>
              <a:t>假</a:t>
            </a:r>
            <a:r>
              <a:rPr lang="zh-CN" altLang="en-US" sz="2400" b="1" dirty="0">
                <a:latin typeface="Times New Roman" panose="02020603050405020304" pitchFamily="18" charset="0"/>
                <a:ea typeface="隶书" panose="02010509060101010101" pitchFamily="1" charset="-122"/>
              </a:rPr>
              <a:t>：</a:t>
            </a:r>
          </a:p>
        </p:txBody>
      </p:sp>
      <p:grpSp>
        <p:nvGrpSpPr>
          <p:cNvPr id="70659" name="Group 3"/>
          <p:cNvGrpSpPr/>
          <p:nvPr/>
        </p:nvGrpSpPr>
        <p:grpSpPr>
          <a:xfrm>
            <a:off x="1371600" y="1378744"/>
            <a:ext cx="3257550" cy="658416"/>
            <a:chOff x="192" y="1511"/>
            <a:chExt cx="2736" cy="553"/>
          </a:xfrm>
        </p:grpSpPr>
        <p:sp>
          <p:nvSpPr>
            <p:cNvPr id="70707" name="Text Box 4"/>
            <p:cNvSpPr txBox="1"/>
            <p:nvPr/>
          </p:nvSpPr>
          <p:spPr>
            <a:xfrm>
              <a:off x="192" y="1632"/>
              <a:ext cx="120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(1).</a:t>
              </a:r>
              <a:r>
                <a:rPr lang="zh-CN" altLang="en-US" sz="1800" b="1" dirty="0">
                  <a:latin typeface="Times New Roman" panose="02020603050405020304" pitchFamily="18" charset="0"/>
                </a:rPr>
                <a:t>如图 </a:t>
              </a:r>
              <a:r>
                <a:rPr lang="en-US" altLang="zh-CN" sz="1800" b="1" dirty="0">
                  <a:latin typeface="Times New Roman" panose="02020603050405020304" pitchFamily="18" charset="0"/>
                </a:rPr>
                <a:t>(1)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70708" name="Text Box 5"/>
            <p:cNvSpPr txBox="1"/>
            <p:nvPr/>
          </p:nvSpPr>
          <p:spPr>
            <a:xfrm>
              <a:off x="2304" y="1632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      ). 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0709" name="Object 6"/>
            <p:cNvGraphicFramePr>
              <a:graphicFrameLocks noChangeAspect="1"/>
            </p:cNvGraphicFramePr>
            <p:nvPr/>
          </p:nvGraphicFramePr>
          <p:xfrm>
            <a:off x="1296" y="1511"/>
            <a:ext cx="1072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5" r:id="rId4" imgW="761365" imgH="393700" progId="Equation.3">
                    <p:embed/>
                  </p:oleObj>
                </mc:Choice>
                <mc:Fallback>
                  <p:oleObj r:id="rId4" imgW="761365" imgH="393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296" y="1511"/>
                          <a:ext cx="1072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60" name="Group 7"/>
          <p:cNvGrpSpPr/>
          <p:nvPr/>
        </p:nvGrpSpPr>
        <p:grpSpPr>
          <a:xfrm>
            <a:off x="4857750" y="951309"/>
            <a:ext cx="3028950" cy="1397793"/>
            <a:chOff x="2448" y="1872"/>
            <a:chExt cx="2544" cy="1174"/>
          </a:xfrm>
        </p:grpSpPr>
        <p:grpSp>
          <p:nvGrpSpPr>
            <p:cNvPr id="70691" name="Group 8"/>
            <p:cNvGrpSpPr/>
            <p:nvPr/>
          </p:nvGrpSpPr>
          <p:grpSpPr>
            <a:xfrm>
              <a:off x="2448" y="1920"/>
              <a:ext cx="1200" cy="934"/>
              <a:chOff x="3744" y="2400"/>
              <a:chExt cx="1200" cy="934"/>
            </a:xfrm>
          </p:grpSpPr>
          <p:sp>
            <p:nvSpPr>
              <p:cNvPr id="70701" name="Text Box 9"/>
              <p:cNvSpPr txBox="1"/>
              <p:nvPr/>
            </p:nvSpPr>
            <p:spPr>
              <a:xfrm>
                <a:off x="3744" y="3024"/>
                <a:ext cx="288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 i="1" dirty="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0702" name="Text Box 10"/>
              <p:cNvSpPr txBox="1"/>
              <p:nvPr/>
            </p:nvSpPr>
            <p:spPr>
              <a:xfrm>
                <a:off x="4320" y="2400"/>
                <a:ext cx="36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 i="1" dirty="0">
                    <a:latin typeface="Times New Roman" panose="02020603050405020304" pitchFamily="18" charset="0"/>
                  </a:rPr>
                  <a:t>B</a:t>
                </a:r>
                <a:endParaRPr lang="en-US" altLang="zh-CN" sz="1800" b="1" i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703" name="Text Box 11"/>
              <p:cNvSpPr txBox="1"/>
              <p:nvPr/>
            </p:nvSpPr>
            <p:spPr>
              <a:xfrm>
                <a:off x="4616" y="2976"/>
                <a:ext cx="328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 i="1" dirty="0">
                    <a:latin typeface="Times New Roman" panose="02020603050405020304" pitchFamily="18" charset="0"/>
                  </a:rPr>
                  <a:t>C</a:t>
                </a:r>
                <a:endParaRPr lang="en-US" altLang="zh-CN" sz="1800" b="1" i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704" name="Line 12"/>
              <p:cNvSpPr/>
              <p:nvPr/>
            </p:nvSpPr>
            <p:spPr>
              <a:xfrm>
                <a:off x="3888" y="3072"/>
                <a:ext cx="776" cy="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5" name="Line 13"/>
              <p:cNvSpPr/>
              <p:nvPr/>
            </p:nvSpPr>
            <p:spPr>
              <a:xfrm flipV="1">
                <a:off x="3888" y="2615"/>
                <a:ext cx="570" cy="45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6" name="Line 14"/>
              <p:cNvSpPr/>
              <p:nvPr/>
            </p:nvSpPr>
            <p:spPr>
              <a:xfrm>
                <a:off x="4475" y="2625"/>
                <a:ext cx="181" cy="44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0692" name="AutoShape 15"/>
            <p:cNvSpPr/>
            <p:nvPr/>
          </p:nvSpPr>
          <p:spPr>
            <a:xfrm flipH="1">
              <a:off x="3936" y="2112"/>
              <a:ext cx="912" cy="480"/>
            </a:xfrm>
            <a:prstGeom prst="rtTriangl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zh-CN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70693" name="Text Box 16"/>
            <p:cNvSpPr txBox="1"/>
            <p:nvPr/>
          </p:nvSpPr>
          <p:spPr>
            <a:xfrm>
              <a:off x="4608" y="2352"/>
              <a:ext cx="28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┍</a:t>
              </a:r>
            </a:p>
          </p:txBody>
        </p:sp>
        <p:sp>
          <p:nvSpPr>
            <p:cNvPr id="70694" name="Text Box 17"/>
            <p:cNvSpPr txBox="1"/>
            <p:nvPr/>
          </p:nvSpPr>
          <p:spPr>
            <a:xfrm>
              <a:off x="3744" y="2544"/>
              <a:ext cx="24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0695" name="Text Box 18"/>
            <p:cNvSpPr txBox="1"/>
            <p:nvPr/>
          </p:nvSpPr>
          <p:spPr>
            <a:xfrm>
              <a:off x="4752" y="1872"/>
              <a:ext cx="24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i="1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0696" name="Text Box 19"/>
            <p:cNvSpPr txBox="1"/>
            <p:nvPr/>
          </p:nvSpPr>
          <p:spPr>
            <a:xfrm>
              <a:off x="4752" y="2544"/>
              <a:ext cx="24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i="1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0697" name="Text Box 20"/>
            <p:cNvSpPr txBox="1"/>
            <p:nvPr/>
          </p:nvSpPr>
          <p:spPr>
            <a:xfrm>
              <a:off x="4512" y="2256"/>
              <a:ext cx="48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7m</a:t>
              </a:r>
            </a:p>
          </p:txBody>
        </p:sp>
        <p:sp>
          <p:nvSpPr>
            <p:cNvPr id="70698" name="Text Box 21"/>
            <p:cNvSpPr txBox="1"/>
            <p:nvPr/>
          </p:nvSpPr>
          <p:spPr>
            <a:xfrm>
              <a:off x="4176" y="2544"/>
              <a:ext cx="57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10m</a:t>
              </a:r>
            </a:p>
          </p:txBody>
        </p:sp>
        <p:sp>
          <p:nvSpPr>
            <p:cNvPr id="70699" name="Text Box 22"/>
            <p:cNvSpPr txBox="1"/>
            <p:nvPr/>
          </p:nvSpPr>
          <p:spPr>
            <a:xfrm>
              <a:off x="2976" y="2688"/>
              <a:ext cx="38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70700" name="Text Box 23"/>
            <p:cNvSpPr txBox="1"/>
            <p:nvPr/>
          </p:nvSpPr>
          <p:spPr>
            <a:xfrm>
              <a:off x="4224" y="2736"/>
              <a:ext cx="38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(2)</a:t>
              </a:r>
            </a:p>
          </p:txBody>
        </p:sp>
      </p:grpSp>
      <p:grpSp>
        <p:nvGrpSpPr>
          <p:cNvPr id="70661" name="Group 24"/>
          <p:cNvGrpSpPr/>
          <p:nvPr/>
        </p:nvGrpSpPr>
        <p:grpSpPr>
          <a:xfrm>
            <a:off x="1371600" y="1950244"/>
            <a:ext cx="3257550" cy="658416"/>
            <a:chOff x="192" y="1991"/>
            <a:chExt cx="2736" cy="553"/>
          </a:xfrm>
        </p:grpSpPr>
        <p:sp>
          <p:nvSpPr>
            <p:cNvPr id="70688" name="Text Box 25"/>
            <p:cNvSpPr txBox="1"/>
            <p:nvPr/>
          </p:nvSpPr>
          <p:spPr>
            <a:xfrm>
              <a:off x="192" y="2112"/>
              <a:ext cx="120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(2).</a:t>
              </a:r>
              <a:r>
                <a:rPr lang="zh-CN" altLang="en-US" sz="1800" b="1" dirty="0">
                  <a:latin typeface="Times New Roman" panose="02020603050405020304" pitchFamily="18" charset="0"/>
                </a:rPr>
                <a:t>如图 </a:t>
              </a:r>
              <a:r>
                <a:rPr lang="en-US" altLang="zh-CN" sz="1800" b="1" dirty="0">
                  <a:latin typeface="Times New Roman" panose="02020603050405020304" pitchFamily="18" charset="0"/>
                </a:rPr>
                <a:t>(2)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70689" name="Text Box 26"/>
            <p:cNvSpPr txBox="1"/>
            <p:nvPr/>
          </p:nvSpPr>
          <p:spPr>
            <a:xfrm>
              <a:off x="2304" y="2112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      ). 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0690" name="Object 27"/>
            <p:cNvGraphicFramePr>
              <a:graphicFrameLocks noChangeAspect="1"/>
            </p:cNvGraphicFramePr>
            <p:nvPr/>
          </p:nvGraphicFramePr>
          <p:xfrm>
            <a:off x="1296" y="1991"/>
            <a:ext cx="1072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6" r:id="rId6" imgW="761365" imgH="393700" progId="Equation.3">
                    <p:embed/>
                  </p:oleObj>
                </mc:Choice>
                <mc:Fallback>
                  <p:oleObj r:id="rId6" imgW="761365" imgH="3937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96" y="1991"/>
                          <a:ext cx="1072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62" name="Group 28"/>
          <p:cNvGrpSpPr/>
          <p:nvPr/>
        </p:nvGrpSpPr>
        <p:grpSpPr>
          <a:xfrm>
            <a:off x="1371600" y="2578894"/>
            <a:ext cx="3257550" cy="658416"/>
            <a:chOff x="192" y="2519"/>
            <a:chExt cx="2736" cy="553"/>
          </a:xfrm>
        </p:grpSpPr>
        <p:sp>
          <p:nvSpPr>
            <p:cNvPr id="70685" name="Text Box 29"/>
            <p:cNvSpPr txBox="1"/>
            <p:nvPr/>
          </p:nvSpPr>
          <p:spPr>
            <a:xfrm>
              <a:off x="192" y="2640"/>
              <a:ext cx="120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(3).</a:t>
              </a:r>
              <a:r>
                <a:rPr lang="zh-CN" altLang="en-US" sz="1800" b="1" dirty="0">
                  <a:latin typeface="Times New Roman" panose="02020603050405020304" pitchFamily="18" charset="0"/>
                </a:rPr>
                <a:t>如图 </a:t>
              </a:r>
              <a:r>
                <a:rPr lang="en-US" altLang="zh-CN" sz="1800" b="1" dirty="0">
                  <a:latin typeface="Times New Roman" panose="02020603050405020304" pitchFamily="18" charset="0"/>
                </a:rPr>
                <a:t>(2)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70686" name="Text Box 30"/>
            <p:cNvSpPr txBox="1"/>
            <p:nvPr/>
          </p:nvSpPr>
          <p:spPr>
            <a:xfrm>
              <a:off x="2304" y="2640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      ). 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0687" name="Object 31"/>
            <p:cNvGraphicFramePr>
              <a:graphicFrameLocks noChangeAspect="1"/>
            </p:cNvGraphicFramePr>
            <p:nvPr/>
          </p:nvGraphicFramePr>
          <p:xfrm>
            <a:off x="1304" y="2519"/>
            <a:ext cx="1055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7" r:id="rId8" imgW="748665" imgH="393700" progId="Equation.3">
                    <p:embed/>
                  </p:oleObj>
                </mc:Choice>
                <mc:Fallback>
                  <p:oleObj r:id="rId8" imgW="748665" imgH="3937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04" y="2519"/>
                          <a:ext cx="1055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63" name="Group 32"/>
          <p:cNvGrpSpPr/>
          <p:nvPr/>
        </p:nvGrpSpPr>
        <p:grpSpPr>
          <a:xfrm>
            <a:off x="1368029" y="3150394"/>
            <a:ext cx="3257550" cy="658416"/>
            <a:chOff x="192" y="2999"/>
            <a:chExt cx="2736" cy="553"/>
          </a:xfrm>
        </p:grpSpPr>
        <p:sp>
          <p:nvSpPr>
            <p:cNvPr id="70682" name="Text Box 33"/>
            <p:cNvSpPr txBox="1"/>
            <p:nvPr/>
          </p:nvSpPr>
          <p:spPr>
            <a:xfrm>
              <a:off x="192" y="3120"/>
              <a:ext cx="120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(4).</a:t>
              </a:r>
              <a:r>
                <a:rPr lang="zh-CN" altLang="en-US" sz="1800" b="1" dirty="0">
                  <a:latin typeface="Times New Roman" panose="02020603050405020304" pitchFamily="18" charset="0"/>
                </a:rPr>
                <a:t>如图 </a:t>
              </a:r>
              <a:r>
                <a:rPr lang="en-US" altLang="zh-CN" sz="1800" b="1" dirty="0">
                  <a:latin typeface="Times New Roman" panose="02020603050405020304" pitchFamily="18" charset="0"/>
                </a:rPr>
                <a:t>(2)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70683" name="Text Box 34"/>
            <p:cNvSpPr txBox="1"/>
            <p:nvPr/>
          </p:nvSpPr>
          <p:spPr>
            <a:xfrm>
              <a:off x="2304" y="3120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      ). 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0684" name="Object 35"/>
            <p:cNvGraphicFramePr>
              <a:graphicFrameLocks noChangeAspect="1"/>
            </p:cNvGraphicFramePr>
            <p:nvPr/>
          </p:nvGraphicFramePr>
          <p:xfrm>
            <a:off x="1358" y="2999"/>
            <a:ext cx="947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8" r:id="rId10" imgW="673100" imgH="393700" progId="Equation.3">
                    <p:embed/>
                  </p:oleObj>
                </mc:Choice>
                <mc:Fallback>
                  <p:oleObj r:id="rId10" imgW="673100" imgH="3937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358" y="2999"/>
                          <a:ext cx="947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64" name="Group 36"/>
          <p:cNvGrpSpPr/>
          <p:nvPr/>
        </p:nvGrpSpPr>
        <p:grpSpPr>
          <a:xfrm>
            <a:off x="4733925" y="3112294"/>
            <a:ext cx="2971800" cy="1085850"/>
            <a:chOff x="2880" y="2400"/>
            <a:chExt cx="2496" cy="912"/>
          </a:xfrm>
        </p:grpSpPr>
        <p:sp>
          <p:nvSpPr>
            <p:cNvPr id="70679" name="Text Box 37"/>
            <p:cNvSpPr txBox="1"/>
            <p:nvPr/>
          </p:nvSpPr>
          <p:spPr>
            <a:xfrm>
              <a:off x="2880" y="2400"/>
              <a:ext cx="120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(6).</a:t>
              </a:r>
              <a:r>
                <a:rPr lang="zh-CN" altLang="en-US" sz="1800" b="1" dirty="0">
                  <a:latin typeface="Times New Roman" panose="02020603050405020304" pitchFamily="18" charset="0"/>
                </a:rPr>
                <a:t>如图 </a:t>
              </a:r>
              <a:r>
                <a:rPr lang="en-US" altLang="zh-CN" sz="1800" b="1" dirty="0">
                  <a:latin typeface="Times New Roman" panose="02020603050405020304" pitchFamily="18" charset="0"/>
                </a:rPr>
                <a:t>(2)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70680" name="Text Box 38"/>
            <p:cNvSpPr txBox="1"/>
            <p:nvPr/>
          </p:nvSpPr>
          <p:spPr>
            <a:xfrm>
              <a:off x="4608" y="2400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Times New Roman" panose="02020603050405020304" pitchFamily="18" charset="0"/>
                </a:rPr>
                <a:t>(      ). </a:t>
              </a:r>
              <a:endParaRPr lang="en-US" altLang="zh-CN" sz="1800" b="1" baseline="-25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0681" name="Object 39"/>
            <p:cNvGraphicFramePr>
              <a:graphicFrameLocks noChangeAspect="1"/>
            </p:cNvGraphicFramePr>
            <p:nvPr/>
          </p:nvGraphicFramePr>
          <p:xfrm>
            <a:off x="2928" y="2670"/>
            <a:ext cx="2448" cy="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9" r:id="rId12" imgW="1739900" imgH="457200" progId="Equation.3">
                    <p:embed/>
                  </p:oleObj>
                </mc:Choice>
                <mc:Fallback>
                  <p:oleObj r:id="rId12" imgW="1739900" imgH="4572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928" y="2670"/>
                          <a:ext cx="2448" cy="64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65" name="Group 40"/>
          <p:cNvGrpSpPr/>
          <p:nvPr/>
        </p:nvGrpSpPr>
        <p:grpSpPr>
          <a:xfrm>
            <a:off x="1371600" y="3865959"/>
            <a:ext cx="3257550" cy="369094"/>
            <a:chOff x="192" y="3247"/>
            <a:chExt cx="2736" cy="310"/>
          </a:xfrm>
        </p:grpSpPr>
        <p:grpSp>
          <p:nvGrpSpPr>
            <p:cNvPr id="70667" name="Group 41"/>
            <p:cNvGrpSpPr/>
            <p:nvPr/>
          </p:nvGrpSpPr>
          <p:grpSpPr>
            <a:xfrm>
              <a:off x="192" y="3247"/>
              <a:ext cx="2736" cy="310"/>
              <a:chOff x="192" y="3600"/>
              <a:chExt cx="2736" cy="310"/>
            </a:xfrm>
          </p:grpSpPr>
          <p:sp>
            <p:nvSpPr>
              <p:cNvPr id="70677" name="Text Box 42"/>
              <p:cNvSpPr txBox="1"/>
              <p:nvPr/>
            </p:nvSpPr>
            <p:spPr>
              <a:xfrm>
                <a:off x="192" y="3600"/>
                <a:ext cx="1200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 dirty="0">
                    <a:latin typeface="Times New Roman" panose="02020603050405020304" pitchFamily="18" charset="0"/>
                  </a:rPr>
                  <a:t>(5).</a:t>
                </a:r>
                <a:r>
                  <a:rPr lang="zh-CN" altLang="en-US" sz="1800" b="1" dirty="0">
                    <a:latin typeface="Times New Roman" panose="02020603050405020304" pitchFamily="18" charset="0"/>
                  </a:rPr>
                  <a:t>如图 </a:t>
                </a:r>
                <a:r>
                  <a:rPr lang="en-US" altLang="zh-CN" sz="1800" b="1" dirty="0">
                    <a:latin typeface="Times New Roman" panose="02020603050405020304" pitchFamily="18" charset="0"/>
                  </a:rPr>
                  <a:t>(2)</a:t>
                </a:r>
                <a:endParaRPr lang="en-US" altLang="zh-CN" sz="1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8" name="Text Box 43"/>
              <p:cNvSpPr txBox="1"/>
              <p:nvPr/>
            </p:nvSpPr>
            <p:spPr>
              <a:xfrm>
                <a:off x="2304" y="3600"/>
                <a:ext cx="624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 dirty="0">
                    <a:latin typeface="Times New Roman" panose="02020603050405020304" pitchFamily="18" charset="0"/>
                  </a:rPr>
                  <a:t>(      ). </a:t>
                </a:r>
                <a:endParaRPr lang="en-US" altLang="zh-CN" sz="1800" b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0668" name="Group 44"/>
            <p:cNvGrpSpPr>
              <a:grpSpLocks noChangeAspect="1"/>
            </p:cNvGrpSpPr>
            <p:nvPr/>
          </p:nvGrpSpPr>
          <p:grpSpPr>
            <a:xfrm>
              <a:off x="1252" y="3258"/>
              <a:ext cx="1161" cy="286"/>
              <a:chOff x="1252" y="3611"/>
              <a:chExt cx="1161" cy="286"/>
            </a:xfrm>
          </p:grpSpPr>
          <p:sp>
            <p:nvSpPr>
              <p:cNvPr id="70669" name="AutoShape 45"/>
              <p:cNvSpPr>
                <a:spLocks noChangeAspect="1" noTextEdit="1"/>
              </p:cNvSpPr>
              <p:nvPr/>
            </p:nvSpPr>
            <p:spPr>
              <a:xfrm>
                <a:off x="1252" y="3630"/>
                <a:ext cx="1161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670" name="Rectangle 46"/>
              <p:cNvSpPr/>
              <p:nvPr/>
            </p:nvSpPr>
            <p:spPr>
              <a:xfrm>
                <a:off x="2215" y="3635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1" name="Rectangle 47"/>
              <p:cNvSpPr/>
              <p:nvPr/>
            </p:nvSpPr>
            <p:spPr>
              <a:xfrm>
                <a:off x="1603" y="3635"/>
                <a:ext cx="144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2" name="Rectangle 48"/>
              <p:cNvSpPr/>
              <p:nvPr/>
            </p:nvSpPr>
            <p:spPr>
              <a:xfrm>
                <a:off x="2102" y="3635"/>
                <a:ext cx="108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3" name="Rectangle 49"/>
              <p:cNvSpPr/>
              <p:nvPr/>
            </p:nvSpPr>
            <p:spPr>
              <a:xfrm>
                <a:off x="2048" y="3635"/>
                <a:ext cx="54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4" name="Rectangle 50"/>
              <p:cNvSpPr/>
              <p:nvPr/>
            </p:nvSpPr>
            <p:spPr>
              <a:xfrm>
                <a:off x="1941" y="3635"/>
                <a:ext cx="108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5" name="Rectangle 51"/>
              <p:cNvSpPr/>
              <p:nvPr/>
            </p:nvSpPr>
            <p:spPr>
              <a:xfrm>
                <a:off x="1288" y="3635"/>
                <a:ext cx="300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tan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0676" name="Rectangle 52"/>
              <p:cNvSpPr/>
              <p:nvPr/>
            </p:nvSpPr>
            <p:spPr>
              <a:xfrm>
                <a:off x="1777" y="3611"/>
                <a:ext cx="123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zh-CN" sz="1800" b="1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0666" name="Text Box 53"/>
          <p:cNvSpPr txBox="1"/>
          <p:nvPr/>
        </p:nvSpPr>
        <p:spPr>
          <a:xfrm>
            <a:off x="388422" y="303610"/>
            <a:ext cx="2159794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ahoma" panose="020B0604030504040204" pitchFamily="34" charset="0"/>
              </a:rPr>
              <a:t>课堂练习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/>
          </p:cNvSpPr>
          <p:nvPr/>
        </p:nvSpPr>
        <p:spPr>
          <a:xfrm>
            <a:off x="2138806" y="692256"/>
            <a:ext cx="6429375" cy="6858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如图</a:t>
            </a:r>
            <a:r>
              <a:rPr lang="en-US" altLang="zh-CN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梯子</a:t>
            </a:r>
            <a:r>
              <a:rPr lang="en-US" altLang="zh-CN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AB</a:t>
            </a:r>
            <a:r>
              <a:rPr lang="zh-CN" altLang="en-US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的倾斜程度与</a:t>
            </a:r>
            <a:r>
              <a:rPr lang="en-US" altLang="zh-CN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tanA</a:t>
            </a:r>
            <a:r>
              <a:rPr lang="zh-CN" altLang="en-US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有怎样的关系</a:t>
            </a:r>
            <a:r>
              <a:rPr lang="en-US" altLang="zh-CN" sz="2100" dirty="0">
                <a:solidFill>
                  <a:srgbClr val="0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?</a:t>
            </a:r>
          </a:p>
        </p:txBody>
      </p:sp>
      <p:pic>
        <p:nvPicPr>
          <p:cNvPr id="18434" name="Picture 20" descr="image10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411016" y="1215628"/>
            <a:ext cx="3265884" cy="19288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35" name="组 7"/>
          <p:cNvGrpSpPr/>
          <p:nvPr/>
        </p:nvGrpSpPr>
        <p:grpSpPr>
          <a:xfrm>
            <a:off x="618886" y="775375"/>
            <a:ext cx="1446326" cy="446276"/>
            <a:chOff x="3437515" y="1408557"/>
            <a:chExt cx="1930235" cy="595986"/>
          </a:xfrm>
        </p:grpSpPr>
        <p:sp>
          <p:nvSpPr>
            <p:cNvPr id="18436" name="文本框 26"/>
            <p:cNvSpPr txBox="1"/>
            <p:nvPr/>
          </p:nvSpPr>
          <p:spPr>
            <a:xfrm>
              <a:off x="3933969" y="1408557"/>
              <a:ext cx="1433781" cy="595986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300" b="1" dirty="0">
                  <a:solidFill>
                    <a:srgbClr val="008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议一议</a:t>
              </a:r>
            </a:p>
          </p:txBody>
        </p:sp>
        <p:pic>
          <p:nvPicPr>
            <p:cNvPr id="18437" name="Picture 6" descr="BS00554_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438" name="文本框 8"/>
          <p:cNvSpPr txBox="1"/>
          <p:nvPr/>
        </p:nvSpPr>
        <p:spPr>
          <a:xfrm>
            <a:off x="4950619" y="1359694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8439" name="文本框 7"/>
          <p:cNvSpPr txBox="1"/>
          <p:nvPr/>
        </p:nvSpPr>
        <p:spPr>
          <a:xfrm>
            <a:off x="5000625" y="2936082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18440" name="组合 3"/>
          <p:cNvGrpSpPr/>
          <p:nvPr/>
        </p:nvGrpSpPr>
        <p:grpSpPr>
          <a:xfrm>
            <a:off x="462232" y="101424"/>
            <a:ext cx="3124676" cy="582215"/>
            <a:chOff x="1340" y="1875"/>
            <a:chExt cx="6563" cy="1224"/>
          </a:xfrm>
        </p:grpSpPr>
        <p:grpSp>
          <p:nvGrpSpPr>
            <p:cNvPr id="18441" name="组合 2"/>
            <p:cNvGrpSpPr/>
            <p:nvPr/>
          </p:nvGrpSpPr>
          <p:grpSpPr>
            <a:xfrm>
              <a:off x="1340" y="2140"/>
              <a:ext cx="6563" cy="694"/>
              <a:chOff x="1340" y="2140"/>
              <a:chExt cx="6563" cy="694"/>
            </a:xfrm>
          </p:grpSpPr>
          <p:sp>
            <p:nvSpPr>
              <p:cNvPr id="18442" name="AutoShape 2"/>
              <p:cNvSpPr/>
              <p:nvPr/>
            </p:nvSpPr>
            <p:spPr>
              <a:xfrm flipH="1">
                <a:off x="3743" y="2140"/>
                <a:ext cx="4160" cy="695"/>
              </a:xfrm>
              <a:prstGeom prst="roundRect">
                <a:avLst>
                  <a:gd name="adj" fmla="val 47681"/>
                </a:avLst>
              </a:prstGeom>
              <a:solidFill>
                <a:srgbClr val="0080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3" name="AutoShape 2"/>
              <p:cNvSpPr/>
              <p:nvPr/>
            </p:nvSpPr>
            <p:spPr>
              <a:xfrm flipH="1">
                <a:off x="1340" y="2140"/>
                <a:ext cx="2853" cy="695"/>
              </a:xfrm>
              <a:prstGeom prst="roundRect">
                <a:avLst>
                  <a:gd name="adj" fmla="val 47681"/>
                </a:avLst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44" name="组合 4"/>
            <p:cNvGrpSpPr/>
            <p:nvPr/>
          </p:nvGrpSpPr>
          <p:grpSpPr>
            <a:xfrm>
              <a:off x="1443" y="1875"/>
              <a:ext cx="6145" cy="1224"/>
              <a:chOff x="1518" y="1850"/>
              <a:chExt cx="6145" cy="1224"/>
            </a:xfrm>
          </p:grpSpPr>
          <p:sp>
            <p:nvSpPr>
              <p:cNvPr id="18445" name="AutoShape 11"/>
              <p:cNvSpPr/>
              <p:nvPr/>
            </p:nvSpPr>
            <p:spPr>
              <a:xfrm>
                <a:off x="3398" y="1850"/>
                <a:ext cx="1225" cy="1224"/>
              </a:xfrm>
              <a:prstGeom prst="diamond">
                <a:avLst/>
              </a:prstGeom>
              <a:solidFill>
                <a:srgbClr val="FF6600"/>
              </a:solidFill>
              <a:ln w="38100" cap="flat" cmpd="sng">
                <a:solidFill>
                  <a:schemeClr val="bg1"/>
                </a:solidFill>
                <a:prstDash val="solid"/>
                <a:miter/>
                <a:headEnd type="none" w="med" len="med"/>
                <a:tailEnd type="none" w="med" len="med"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21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Gulim" panose="020B0600000101010101" pitchFamily="34" charset="-127"/>
                  </a:rPr>
                  <a:t>2</a:t>
                </a:r>
              </a:p>
            </p:txBody>
          </p:sp>
          <p:sp>
            <p:nvSpPr>
              <p:cNvPr id="18446" name="文本框 39"/>
              <p:cNvSpPr txBox="1"/>
              <p:nvPr/>
            </p:nvSpPr>
            <p:spPr>
              <a:xfrm>
                <a:off x="1518" y="2105"/>
                <a:ext cx="2004" cy="8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bg1"/>
                    </a:solidFill>
                    <a:latin typeface="Adobe 黑体 Std R" pitchFamily="34" charset="-122"/>
                    <a:ea typeface="Adobe 黑体 Std R" pitchFamily="34" charset="-122"/>
                  </a:rPr>
                  <a:t>知识点</a:t>
                </a:r>
              </a:p>
            </p:txBody>
          </p:sp>
          <p:sp>
            <p:nvSpPr>
              <p:cNvPr id="18447" name="文本框 40"/>
              <p:cNvSpPr txBox="1"/>
              <p:nvPr/>
            </p:nvSpPr>
            <p:spPr>
              <a:xfrm>
                <a:off x="4565" y="2068"/>
                <a:ext cx="3098" cy="8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正切的应用</a:t>
                </a:r>
                <a:endParaRPr lang="en-US" altLang="zh-CN" sz="2000" b="1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394222" y="3144442"/>
            <a:ext cx="6392942" cy="1818803"/>
            <a:chOff x="527" y="6603"/>
            <a:chExt cx="13423" cy="3818"/>
          </a:xfrm>
        </p:grpSpPr>
        <p:sp>
          <p:nvSpPr>
            <p:cNvPr id="18449" name="TextBox 33"/>
            <p:cNvSpPr txBox="1"/>
            <p:nvPr/>
          </p:nvSpPr>
          <p:spPr>
            <a:xfrm>
              <a:off x="527" y="6603"/>
              <a:ext cx="13423" cy="38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lnSpc>
                  <a:spcPts val="2730"/>
                </a:lnSpc>
              </a:pP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1.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当梯子与地面所成的角为锐角</a:t>
              </a:r>
              <a:r>
                <a:rPr lang="en-US" altLang="zh-CN" sz="1800" b="1" i="1" dirty="0">
                  <a:latin typeface="隶书" panose="02010509060101010101" pitchFamily="1" charset="-122"/>
                  <a:ea typeface="隶书" panose="02010509060101010101" pitchFamily="1" charset="-122"/>
                </a:rPr>
                <a:t>A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时，</a:t>
              </a: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tan</a:t>
              </a:r>
              <a:r>
                <a:rPr lang="en-US" altLang="zh-CN" sz="1800" b="1" i="1" dirty="0">
                  <a:latin typeface="隶书" panose="02010509060101010101" pitchFamily="1" charset="-122"/>
                  <a:ea typeface="隶书" panose="02010509060101010101" pitchFamily="1" charset="-122"/>
                </a:rPr>
                <a:t>A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＝</a:t>
              </a: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                       </a:t>
              </a:r>
            </a:p>
            <a:p>
              <a:pPr>
                <a:lnSpc>
                  <a:spcPts val="2730"/>
                </a:lnSpc>
              </a:pP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  tan</a:t>
              </a:r>
              <a:r>
                <a:rPr lang="en-US" altLang="zh-CN" sz="1800" b="1" i="1" dirty="0">
                  <a:latin typeface="隶书" panose="02010509060101010101" pitchFamily="1" charset="-122"/>
                  <a:ea typeface="隶书" panose="02010509060101010101" pitchFamily="1" charset="-122"/>
                </a:rPr>
                <a:t>A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的值越大，梯子越陡．</a:t>
              </a:r>
              <a:endParaRPr lang="en-US" altLang="zh-CN" sz="1800" b="1" dirty="0">
                <a:latin typeface="隶书" panose="02010509060101010101" pitchFamily="1" charset="-122"/>
                <a:ea typeface="隶书" panose="02010509060101010101" pitchFamily="1" charset="-122"/>
              </a:endParaRPr>
            </a:p>
            <a:p>
              <a:pPr>
                <a:lnSpc>
                  <a:spcPts val="2730"/>
                </a:lnSpc>
              </a:pP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  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因此可用梯子的倾斜角的正切值来描述梯子的倾斜程度．</a:t>
              </a:r>
            </a:p>
            <a:p>
              <a:pPr>
                <a:lnSpc>
                  <a:spcPts val="2730"/>
                </a:lnSpc>
              </a:pPr>
              <a:r>
                <a:rPr lang="en-US" altLang="zh-CN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2.</a:t>
              </a:r>
              <a:r>
                <a:rPr lang="zh-CN" altLang="en-US" sz="1800" b="1" dirty="0">
                  <a:latin typeface="隶书" panose="02010509060101010101" pitchFamily="1" charset="-122"/>
                  <a:ea typeface="隶书" panose="02010509060101010101" pitchFamily="1" charset="-122"/>
                </a:rPr>
                <a:t>当倾斜角确定时，其对边与邻边之比随之确定，这一比值只与倾斜角的大小有关，而与物体的长度无关．</a:t>
              </a:r>
              <a:endParaRPr lang="en-US" altLang="zh-CN" sz="1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18450" name="对象 2"/>
            <p:cNvGraphicFramePr>
              <a:graphicFrameLocks noChangeAspect="1"/>
            </p:cNvGraphicFramePr>
            <p:nvPr/>
          </p:nvGraphicFramePr>
          <p:xfrm>
            <a:off x="10137" y="6603"/>
            <a:ext cx="3057" cy="1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r:id="rId7" imgW="1206500" imgH="419100" progId="Equation.DSMT4">
                    <p:embed/>
                  </p:oleObj>
                </mc:Choice>
                <mc:Fallback>
                  <p:oleObj r:id="rId7" imgW="1206500" imgH="4191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137" y="6603"/>
                          <a:ext cx="3057" cy="10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/>
        </p:nvSpPr>
        <p:spPr>
          <a:xfrm>
            <a:off x="1143000" y="627460"/>
            <a:ext cx="6858000" cy="8001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下图表示甲、乙两个自动扶梯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哪一个自动扶梯比较陡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" name="Rectangle 3"/>
          <p:cNvSpPr>
            <a:spLocks noGrp="1"/>
          </p:cNvSpPr>
          <p:nvPr/>
        </p:nvSpPr>
        <p:spPr>
          <a:xfrm>
            <a:off x="1364456" y="2443163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lvl="1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1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解</a:t>
            </a:r>
            <a:r>
              <a:rPr lang="en-US" altLang="zh-CN" sz="21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1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甲梯中</a:t>
            </a:r>
          </a:p>
        </p:txBody>
      </p:sp>
      <p:sp>
        <p:nvSpPr>
          <p:cNvPr id="4" name="Rectangle 20"/>
          <p:cNvSpPr>
            <a:spLocks noGrp="1"/>
          </p:cNvSpPr>
          <p:nvPr/>
        </p:nvSpPr>
        <p:spPr>
          <a:xfrm>
            <a:off x="1981200" y="3139679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1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乙梯中</a:t>
            </a:r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2968229" y="3007519"/>
          <a:ext cx="2487215" cy="72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r:id="rId4" imgW="1485900" imgH="431800" progId="Equation.3">
                  <p:embed/>
                </p:oleObj>
              </mc:Choice>
              <mc:Fallback>
                <p:oleObj r:id="rId4" imgW="1485900" imgH="4318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68229" y="3007519"/>
                        <a:ext cx="2487215" cy="7227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3276600" y="2343150"/>
          <a:ext cx="1531144" cy="65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r:id="rId6" imgW="914400" imgH="393700" progId="Equation.3">
                  <p:embed/>
                </p:oleObj>
              </mc:Choice>
              <mc:Fallback>
                <p:oleObj r:id="rId6" imgW="914400" imgH="393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6600" y="2343150"/>
                        <a:ext cx="1531144" cy="65841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3"/>
          <p:cNvSpPr>
            <a:spLocks noGrp="1"/>
          </p:cNvSpPr>
          <p:nvPr/>
        </p:nvSpPr>
        <p:spPr>
          <a:xfrm>
            <a:off x="2043112" y="3898106"/>
            <a:ext cx="4644629" cy="9715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100" dirty="0">
                <a:solidFill>
                  <a:srgbClr val="C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∵ </a:t>
            </a:r>
            <a:r>
              <a:rPr lang="en-US" altLang="zh-CN" sz="2100" dirty="0">
                <a:solidFill>
                  <a:srgbClr val="C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tanα&gt; tanβ</a:t>
            </a:r>
            <a:endParaRPr lang="en-US" altLang="zh-CN" sz="900" dirty="0">
              <a:solidFill>
                <a:srgbClr val="C00000"/>
              </a:solidFill>
              <a:latin typeface="隶书" panose="02010509060101010101" pitchFamily="1" charset="-122"/>
              <a:ea typeface="隶书" panose="02010509060101010101" pitchFamily="1" charset="-122"/>
            </a:endParaRPr>
          </a:p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rgbClr val="C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∴</a:t>
            </a:r>
            <a:r>
              <a:rPr lang="zh-CN" altLang="en-US" sz="21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甲梯更陡</a:t>
            </a:r>
          </a:p>
        </p:txBody>
      </p:sp>
      <p:grpSp>
        <p:nvGrpSpPr>
          <p:cNvPr id="20487" name="Group 32"/>
          <p:cNvGrpSpPr/>
          <p:nvPr/>
        </p:nvGrpSpPr>
        <p:grpSpPr>
          <a:xfrm>
            <a:off x="1763316" y="1006079"/>
            <a:ext cx="2321719" cy="1262062"/>
            <a:chOff x="521" y="981"/>
            <a:chExt cx="1950" cy="1060"/>
          </a:xfrm>
        </p:grpSpPr>
        <p:grpSp>
          <p:nvGrpSpPr>
            <p:cNvPr id="20488" name="Group 12"/>
            <p:cNvGrpSpPr/>
            <p:nvPr/>
          </p:nvGrpSpPr>
          <p:grpSpPr>
            <a:xfrm>
              <a:off x="521" y="1165"/>
              <a:ext cx="1679" cy="683"/>
              <a:chOff x="0" y="0"/>
              <a:chExt cx="1679" cy="683"/>
            </a:xfrm>
          </p:grpSpPr>
          <p:sp>
            <p:nvSpPr>
              <p:cNvPr id="20489" name="AutoShape 13"/>
              <p:cNvSpPr/>
              <p:nvPr/>
            </p:nvSpPr>
            <p:spPr>
              <a:xfrm>
                <a:off x="663" y="0"/>
                <a:ext cx="1016" cy="629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0" name="Text Box 14"/>
              <p:cNvSpPr txBox="1"/>
              <p:nvPr/>
            </p:nvSpPr>
            <p:spPr>
              <a:xfrm flipH="1">
                <a:off x="287" y="149"/>
                <a:ext cx="484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4 m</a:t>
                </a:r>
                <a:endParaRPr lang="en-US" altLang="zh-CN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1" name="Text Box 15"/>
              <p:cNvSpPr txBox="1"/>
              <p:nvPr/>
            </p:nvSpPr>
            <p:spPr>
              <a:xfrm flipH="1">
                <a:off x="598" y="410"/>
                <a:ext cx="32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┐</a:t>
                </a:r>
                <a:endParaRPr lang="zh-CN" altLang="en-US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2" name="Text Box 16"/>
              <p:cNvSpPr txBox="1"/>
              <p:nvPr/>
            </p:nvSpPr>
            <p:spPr>
              <a:xfrm flipH="1">
                <a:off x="843" y="399"/>
                <a:ext cx="501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8 m</a:t>
                </a:r>
                <a:endParaRPr lang="en-US" altLang="zh-CN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3" name="Text Box 17"/>
              <p:cNvSpPr txBox="1"/>
              <p:nvPr/>
            </p:nvSpPr>
            <p:spPr>
              <a:xfrm>
                <a:off x="1204" y="412"/>
                <a:ext cx="28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α</a:t>
                </a:r>
              </a:p>
            </p:txBody>
          </p:sp>
          <p:sp>
            <p:nvSpPr>
              <p:cNvPr id="20494" name="Text Box 18"/>
              <p:cNvSpPr txBox="1"/>
              <p:nvPr/>
            </p:nvSpPr>
            <p:spPr>
              <a:xfrm>
                <a:off x="0" y="272"/>
                <a:ext cx="32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甲</a:t>
                </a:r>
                <a:endParaRPr lang="zh-CN" altLang="en-US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5" name="Arc 19"/>
              <p:cNvSpPr/>
              <p:nvPr/>
            </p:nvSpPr>
            <p:spPr>
              <a:xfrm flipH="1">
                <a:off x="1391" y="485"/>
                <a:ext cx="4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4"/>
                  </a:cxn>
                  <a:cxn ang="0">
                    <a:pos x="0" y="0"/>
                  </a:cxn>
                  <a:cxn ang="0">
                    <a:pos x="48" y="144"/>
                  </a:cxn>
                  <a:cxn ang="0">
                    <a:pos x="0" y="144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6" name="Text Box 24"/>
            <p:cNvSpPr txBox="1"/>
            <p:nvPr/>
          </p:nvSpPr>
          <p:spPr>
            <a:xfrm>
              <a:off x="1338" y="1782"/>
              <a:ext cx="499" cy="2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甲梯</a:t>
              </a:r>
            </a:p>
          </p:txBody>
        </p:sp>
        <p:sp>
          <p:nvSpPr>
            <p:cNvPr id="20497" name="Text Box 26"/>
            <p:cNvSpPr txBox="1"/>
            <p:nvPr/>
          </p:nvSpPr>
          <p:spPr>
            <a:xfrm>
              <a:off x="930" y="981"/>
              <a:ext cx="317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0498" name="Text Box 27"/>
            <p:cNvSpPr txBox="1"/>
            <p:nvPr/>
          </p:nvSpPr>
          <p:spPr>
            <a:xfrm>
              <a:off x="2154" y="1752"/>
              <a:ext cx="317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0499" name="Text Box 28"/>
            <p:cNvSpPr txBox="1"/>
            <p:nvPr/>
          </p:nvSpPr>
          <p:spPr>
            <a:xfrm>
              <a:off x="975" y="1752"/>
              <a:ext cx="27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20500" name="Group 33"/>
          <p:cNvGrpSpPr/>
          <p:nvPr/>
        </p:nvGrpSpPr>
        <p:grpSpPr>
          <a:xfrm>
            <a:off x="4463653" y="1059656"/>
            <a:ext cx="2700338" cy="1208485"/>
            <a:chOff x="2789" y="1026"/>
            <a:chExt cx="2268" cy="1015"/>
          </a:xfrm>
        </p:grpSpPr>
        <p:grpSp>
          <p:nvGrpSpPr>
            <p:cNvPr id="20501" name="Group 4"/>
            <p:cNvGrpSpPr/>
            <p:nvPr/>
          </p:nvGrpSpPr>
          <p:grpSpPr>
            <a:xfrm>
              <a:off x="2880" y="1183"/>
              <a:ext cx="2177" cy="683"/>
              <a:chOff x="0" y="0"/>
              <a:chExt cx="2177" cy="683"/>
            </a:xfrm>
          </p:grpSpPr>
          <p:sp>
            <p:nvSpPr>
              <p:cNvPr id="20502" name="Text Box 5"/>
              <p:cNvSpPr txBox="1"/>
              <p:nvPr/>
            </p:nvSpPr>
            <p:spPr>
              <a:xfrm flipH="1">
                <a:off x="384" y="412"/>
                <a:ext cx="28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β</a:t>
                </a:r>
              </a:p>
            </p:txBody>
          </p:sp>
          <p:sp>
            <p:nvSpPr>
              <p:cNvPr id="20503" name="Text Box 6"/>
              <p:cNvSpPr txBox="1"/>
              <p:nvPr/>
            </p:nvSpPr>
            <p:spPr>
              <a:xfrm flipH="1">
                <a:off x="0" y="221"/>
                <a:ext cx="32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乙</a:t>
                </a:r>
                <a:endParaRPr lang="zh-CN" altLang="en-US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4" name="AutoShape 7"/>
              <p:cNvSpPr/>
              <p:nvPr/>
            </p:nvSpPr>
            <p:spPr>
              <a:xfrm flipH="1">
                <a:off x="94" y="0"/>
                <a:ext cx="1592" cy="608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5" name="Text Box 8"/>
              <p:cNvSpPr txBox="1"/>
              <p:nvPr/>
            </p:nvSpPr>
            <p:spPr>
              <a:xfrm>
                <a:off x="1667" y="144"/>
                <a:ext cx="51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5 m</a:t>
                </a:r>
                <a:endParaRPr lang="en-US" altLang="zh-CN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6" name="Text Box 9"/>
              <p:cNvSpPr txBox="1"/>
              <p:nvPr/>
            </p:nvSpPr>
            <p:spPr>
              <a:xfrm>
                <a:off x="1512" y="392"/>
                <a:ext cx="32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┌</a:t>
                </a:r>
                <a:endParaRPr lang="zh-CN" altLang="en-US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7" name="Text Box 10"/>
              <p:cNvSpPr txBox="1"/>
              <p:nvPr/>
            </p:nvSpPr>
            <p:spPr>
              <a:xfrm>
                <a:off x="574" y="48"/>
                <a:ext cx="568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5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13 m</a:t>
                </a:r>
                <a:endParaRPr lang="en-US" altLang="zh-CN" sz="1500" baseline="-25000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8" name="Arc 11"/>
              <p:cNvSpPr/>
              <p:nvPr/>
            </p:nvSpPr>
            <p:spPr>
              <a:xfrm>
                <a:off x="334" y="528"/>
                <a:ext cx="96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96"/>
                  </a:cxn>
                  <a:cxn ang="0">
                    <a:pos x="0" y="0"/>
                  </a:cxn>
                  <a:cxn ang="0">
                    <a:pos x="96" y="96"/>
                  </a:cxn>
                  <a:cxn ang="0">
                    <a:pos x="0" y="96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09" name="Text Box 25"/>
            <p:cNvSpPr txBox="1"/>
            <p:nvPr/>
          </p:nvSpPr>
          <p:spPr>
            <a:xfrm>
              <a:off x="3651" y="1782"/>
              <a:ext cx="499" cy="2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Arial" panose="020B0604020202020204" pitchFamily="34" charset="0"/>
                  <a:ea typeface="黑体" panose="02010609060101010101" pitchFamily="49" charset="-122"/>
                </a:rPr>
                <a:t>乙梯</a:t>
              </a:r>
            </a:p>
          </p:txBody>
        </p:sp>
        <p:sp>
          <p:nvSpPr>
            <p:cNvPr id="20510" name="Text Box 29"/>
            <p:cNvSpPr txBox="1"/>
            <p:nvPr/>
          </p:nvSpPr>
          <p:spPr>
            <a:xfrm>
              <a:off x="4468" y="1752"/>
              <a:ext cx="27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0511" name="Text Box 30"/>
            <p:cNvSpPr txBox="1"/>
            <p:nvPr/>
          </p:nvSpPr>
          <p:spPr>
            <a:xfrm>
              <a:off x="4513" y="1026"/>
              <a:ext cx="27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20512" name="Text Box 31"/>
            <p:cNvSpPr txBox="1"/>
            <p:nvPr/>
          </p:nvSpPr>
          <p:spPr>
            <a:xfrm>
              <a:off x="2789" y="1684"/>
              <a:ext cx="227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F</a:t>
              </a:r>
            </a:p>
          </p:txBody>
        </p:sp>
      </p:grpSp>
      <p:sp>
        <p:nvSpPr>
          <p:cNvPr id="7179" name="Rectangle 7"/>
          <p:cNvSpPr/>
          <p:nvPr/>
        </p:nvSpPr>
        <p:spPr>
          <a:xfrm>
            <a:off x="152400" y="113348"/>
            <a:ext cx="2400300" cy="345281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1800" b="1" dirty="0">
                <a:latin typeface="Arial" panose="020B0604020202020204" pitchFamily="34" charset="0"/>
                <a:ea typeface="隶书" panose="02010509060101010101" pitchFamily="1" charset="-122"/>
              </a:rPr>
              <a:t>应用新知，典例剖析</a:t>
            </a:r>
            <a:endParaRPr lang="zh-CN" altLang="en-US" sz="1800" b="1" baseline="-25000" dirty="0">
              <a:latin typeface="Arial" panose="020B0604020202020204" pitchFamily="34" charset="0"/>
              <a:ea typeface="隶书" panose="02010509060101010101" pitchFamily="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/>
        </p:nvSpPr>
        <p:spPr>
          <a:xfrm>
            <a:off x="1266825" y="3321844"/>
            <a:ext cx="6610350" cy="1416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坡面与水平面的夹角</a:t>
            </a: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(α)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叫坡角。</a:t>
            </a:r>
          </a:p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坡面的铅直高度与水平宽度的比称为坡度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或坡比</a:t>
            </a: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即坡度等于坡角的正切。</a:t>
            </a:r>
          </a:p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坡度越大</a:t>
            </a: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坡面越陡。</a:t>
            </a:r>
          </a:p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endParaRPr lang="zh-CN" altLang="en-US" sz="1800" b="1" dirty="0">
              <a:solidFill>
                <a:srgbClr val="C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2129449" y="2118123"/>
          <a:ext cx="2430065" cy="84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4" imgW="1231265" imgH="393700" progId="Equation.DSMT4">
                  <p:embed/>
                </p:oleObj>
              </mc:Choice>
              <mc:Fallback>
                <p:oleObj r:id="rId4" imgW="1231265" imgH="3937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9449" y="2118123"/>
                        <a:ext cx="2430065" cy="840581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>
            <a:spLocks noGrp="1"/>
          </p:cNvSpPr>
          <p:nvPr/>
        </p:nvSpPr>
        <p:spPr>
          <a:xfrm>
            <a:off x="1093028" y="833458"/>
            <a:ext cx="6610350" cy="11430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如图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,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正切也经常用来描述山坡的坡度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.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例如，有一山坡在水平方向上每前进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100m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就升高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60m,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那么山坡的</a:t>
            </a:r>
            <a:r>
              <a:rPr lang="zh-CN" altLang="en-US" sz="2400" dirty="0">
                <a:solidFill>
                  <a:srgbClr val="C0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坡度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隶书" panose="02010509060101010101" pitchFamily="1" charset="-122"/>
              </a:rPr>
              <a:t>i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(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即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tanα)</a:t>
            </a:r>
            <a:r>
              <a:rPr lang="zh-CN" altLang="en-US" sz="2400" dirty="0">
                <a:latin typeface="隶书" panose="02010509060101010101" pitchFamily="1" charset="-122"/>
                <a:ea typeface="隶书" panose="02010509060101010101" pitchFamily="1" charset="-122"/>
              </a:rPr>
              <a:t>就是</a:t>
            </a:r>
            <a:r>
              <a:rPr lang="en-US" altLang="zh-CN" sz="2400" dirty="0">
                <a:latin typeface="隶书" panose="02010509060101010101" pitchFamily="1" charset="-122"/>
                <a:ea typeface="隶书" panose="02010509060101010101" pitchFamily="1" charset="-122"/>
              </a:rPr>
              <a:t>:</a:t>
            </a:r>
          </a:p>
        </p:txBody>
      </p:sp>
      <p:grpSp>
        <p:nvGrpSpPr>
          <p:cNvPr id="21508" name="Group 36"/>
          <p:cNvGrpSpPr/>
          <p:nvPr/>
        </p:nvGrpSpPr>
        <p:grpSpPr>
          <a:xfrm>
            <a:off x="5498306" y="1577578"/>
            <a:ext cx="2124075" cy="1551385"/>
            <a:chOff x="3792" y="1824"/>
            <a:chExt cx="1784" cy="1303"/>
          </a:xfrm>
        </p:grpSpPr>
        <p:grpSp>
          <p:nvGrpSpPr>
            <p:cNvPr id="21509" name="Group 25"/>
            <p:cNvGrpSpPr/>
            <p:nvPr/>
          </p:nvGrpSpPr>
          <p:grpSpPr>
            <a:xfrm>
              <a:off x="3792" y="1824"/>
              <a:ext cx="1784" cy="1303"/>
              <a:chOff x="3792" y="1824"/>
              <a:chExt cx="1784" cy="1303"/>
            </a:xfrm>
          </p:grpSpPr>
          <p:sp>
            <p:nvSpPr>
              <p:cNvPr id="21510" name="AutoShape 26"/>
              <p:cNvSpPr/>
              <p:nvPr/>
            </p:nvSpPr>
            <p:spPr>
              <a:xfrm flipH="1">
                <a:off x="3792" y="1824"/>
                <a:ext cx="1592" cy="1248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1" name="Text Box 27"/>
              <p:cNvSpPr txBox="1"/>
              <p:nvPr/>
            </p:nvSpPr>
            <p:spPr>
              <a:xfrm>
                <a:off x="4427" y="2856"/>
                <a:ext cx="672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100m</a:t>
                </a:r>
              </a:p>
            </p:txBody>
          </p:sp>
          <p:sp>
            <p:nvSpPr>
              <p:cNvPr id="21512" name="Text Box 28"/>
              <p:cNvSpPr txBox="1"/>
              <p:nvPr/>
            </p:nvSpPr>
            <p:spPr>
              <a:xfrm>
                <a:off x="4973" y="2468"/>
                <a:ext cx="506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60m</a:t>
                </a:r>
                <a:endParaRPr lang="en-US" altLang="zh-CN" baseline="-250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3" name="Text Box 29"/>
              <p:cNvSpPr txBox="1"/>
              <p:nvPr/>
            </p:nvSpPr>
            <p:spPr>
              <a:xfrm>
                <a:off x="5226" y="2868"/>
                <a:ext cx="328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┌</a:t>
                </a:r>
                <a:endParaRPr lang="en-US" altLang="zh-CN" baseline="-250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14" name="Arc 30"/>
              <p:cNvSpPr/>
              <p:nvPr/>
            </p:nvSpPr>
            <p:spPr>
              <a:xfrm>
                <a:off x="3984" y="2928"/>
                <a:ext cx="1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0" y="0"/>
                  </a:cxn>
                  <a:cxn ang="0">
                    <a:pos x="144" y="144"/>
                  </a:cxn>
                  <a:cxn ang="0">
                    <a:pos x="0" y="144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5" name="Text Box 31"/>
              <p:cNvSpPr txBox="1"/>
              <p:nvPr/>
            </p:nvSpPr>
            <p:spPr>
              <a:xfrm>
                <a:off x="4080" y="2832"/>
                <a:ext cx="288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α</a:t>
                </a:r>
              </a:p>
            </p:txBody>
          </p:sp>
          <p:sp>
            <p:nvSpPr>
              <p:cNvPr id="21516" name="Line 32"/>
              <p:cNvSpPr/>
              <p:nvPr/>
            </p:nvSpPr>
            <p:spPr>
              <a:xfrm>
                <a:off x="5207" y="3076"/>
                <a:ext cx="36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17" name="Text Box 35"/>
            <p:cNvSpPr txBox="1"/>
            <p:nvPr/>
          </p:nvSpPr>
          <p:spPr>
            <a:xfrm>
              <a:off x="4416" y="2208"/>
              <a:ext cx="288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华文行楷" panose="02010800040101010101" charset="-122"/>
                  <a:ea typeface="华文行楷" panose="02010800040101010101" charset="-122"/>
                </a:rPr>
                <a:t>i</a:t>
              </a:r>
            </a:p>
          </p:txBody>
        </p:sp>
      </p:grpSp>
      <p:grpSp>
        <p:nvGrpSpPr>
          <p:cNvPr id="21518" name="组合 1"/>
          <p:cNvGrpSpPr/>
          <p:nvPr/>
        </p:nvGrpSpPr>
        <p:grpSpPr>
          <a:xfrm>
            <a:off x="558033" y="251242"/>
            <a:ext cx="3567589" cy="582216"/>
            <a:chOff x="1340" y="1903"/>
            <a:chExt cx="7492" cy="1224"/>
          </a:xfrm>
        </p:grpSpPr>
        <p:sp>
          <p:nvSpPr>
            <p:cNvPr id="21519" name="AutoShape 2"/>
            <p:cNvSpPr/>
            <p:nvPr/>
          </p:nvSpPr>
          <p:spPr>
            <a:xfrm flipH="1">
              <a:off x="1340" y="2140"/>
              <a:ext cx="2825" cy="695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1520" name="组合 3"/>
            <p:cNvGrpSpPr/>
            <p:nvPr/>
          </p:nvGrpSpPr>
          <p:grpSpPr>
            <a:xfrm>
              <a:off x="1535" y="1903"/>
              <a:ext cx="7297" cy="1224"/>
              <a:chOff x="1518" y="1850"/>
              <a:chExt cx="7297" cy="1224"/>
            </a:xfrm>
          </p:grpSpPr>
          <p:sp>
            <p:nvSpPr>
              <p:cNvPr id="21521" name="AutoShape 2"/>
              <p:cNvSpPr/>
              <p:nvPr/>
            </p:nvSpPr>
            <p:spPr>
              <a:xfrm flipH="1">
                <a:off x="3858" y="2140"/>
                <a:ext cx="4957" cy="695"/>
              </a:xfrm>
              <a:prstGeom prst="roundRect">
                <a:avLst>
                  <a:gd name="adj" fmla="val 47681"/>
                </a:avLst>
              </a:prstGeom>
              <a:solidFill>
                <a:srgbClr val="008000"/>
              </a:solidFill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522" name="AutoShape 11"/>
              <p:cNvSpPr/>
              <p:nvPr/>
            </p:nvSpPr>
            <p:spPr>
              <a:xfrm>
                <a:off x="3398" y="1850"/>
                <a:ext cx="1225" cy="1224"/>
              </a:xfrm>
              <a:prstGeom prst="diamond">
                <a:avLst/>
              </a:prstGeom>
              <a:solidFill>
                <a:srgbClr val="FF6600"/>
              </a:solidFill>
              <a:ln w="38100" cap="flat" cmpd="sng">
                <a:solidFill>
                  <a:schemeClr val="bg1"/>
                </a:solidFill>
                <a:prstDash val="solid"/>
                <a:miter/>
                <a:headEnd type="none" w="med" len="med"/>
                <a:tailEnd type="none" w="med" len="med"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21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Gulim" panose="020B0600000101010101" pitchFamily="34" charset="-127"/>
                  </a:rPr>
                  <a:t>3</a:t>
                </a:r>
              </a:p>
            </p:txBody>
          </p:sp>
          <p:sp>
            <p:nvSpPr>
              <p:cNvPr id="21523" name="文本框 29"/>
              <p:cNvSpPr txBox="1"/>
              <p:nvPr/>
            </p:nvSpPr>
            <p:spPr>
              <a:xfrm>
                <a:off x="1518" y="2105"/>
                <a:ext cx="2004" cy="8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bg1"/>
                    </a:solidFill>
                    <a:latin typeface="Adobe 黑体 Std R" pitchFamily="34" charset="-122"/>
                    <a:ea typeface="Adobe 黑体 Std R" pitchFamily="34" charset="-122"/>
                  </a:rPr>
                  <a:t>知识点</a:t>
                </a:r>
              </a:p>
            </p:txBody>
          </p:sp>
          <p:sp>
            <p:nvSpPr>
              <p:cNvPr id="21524" name="文本框 30"/>
              <p:cNvSpPr txBox="1"/>
              <p:nvPr/>
            </p:nvSpPr>
            <p:spPr>
              <a:xfrm>
                <a:off x="4585" y="2068"/>
                <a:ext cx="3098" cy="8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坡度和坡角</a:t>
                </a:r>
                <a:endParaRPr lang="en-US" altLang="zh-CN" sz="2000" b="1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内容占位符 7"/>
          <p:cNvSpPr txBox="1">
            <a:spLocks noChangeArrowheads="1"/>
          </p:cNvSpPr>
          <p:nvPr/>
        </p:nvSpPr>
        <p:spPr bwMode="auto">
          <a:xfrm>
            <a:off x="1248967" y="592932"/>
            <a:ext cx="6613922" cy="132754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、如图，在</a:t>
            </a:r>
            <a:r>
              <a:rPr lang="en-US" altLang="zh-CN" sz="18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Rt△ABC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中，∠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                则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 A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lang="en-US" altLang="zh-CN" sz="1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2530" name="对象 3"/>
          <p:cNvGraphicFramePr>
            <a:graphicFrameLocks noChangeAspect="1"/>
          </p:cNvGraphicFramePr>
          <p:nvPr/>
        </p:nvGraphicFramePr>
        <p:xfrm>
          <a:off x="5050632" y="682229"/>
          <a:ext cx="1008460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r:id="rId4" imgW="698500" imgH="393700" progId="Equation.DSMT4">
                  <p:embed/>
                </p:oleObj>
              </mc:Choice>
              <mc:Fallback>
                <p:oleObj r:id="rId4" imgW="698500" imgH="3937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0632" y="682229"/>
                        <a:ext cx="1008460" cy="5691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973630" y="435963"/>
          <a:ext cx="311944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r:id="rId6" imgW="215900" imgH="393065" progId="Equation.DSMT4">
                  <p:embed/>
                </p:oleObj>
              </mc:Choice>
              <mc:Fallback>
                <p:oleObj r:id="rId6" imgW="215900" imgH="393065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73630" y="435963"/>
                        <a:ext cx="311944" cy="5691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1334359" y="1153301"/>
            <a:ext cx="5865019" cy="1691289"/>
            <a:chOff x="790" y="2627"/>
            <a:chExt cx="12315" cy="3609"/>
          </a:xfrm>
        </p:grpSpPr>
        <p:sp>
          <p:nvSpPr>
            <p:cNvPr id="22533" name="内容占位符 7"/>
            <p:cNvSpPr txBox="1"/>
            <p:nvPr/>
          </p:nvSpPr>
          <p:spPr>
            <a:xfrm>
              <a:off x="790" y="2627"/>
              <a:ext cx="12315" cy="36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>
                <a:lnSpc>
                  <a:spcPts val="3030"/>
                </a:lnSpc>
              </a:pP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由正切定义可知</a:t>
              </a: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tan 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</a:p>
            <a:p>
              <a:pPr>
                <a:lnSpc>
                  <a:spcPts val="3030"/>
                </a:lnSpc>
              </a:pP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因为                    可设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BC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15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17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，从而可</a:t>
              </a:r>
              <a:endParaRPr lang="en-US" altLang="zh-CN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ts val="3030"/>
                </a:lnSpc>
              </a:pP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用勾股定理表示出第三边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AC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，再用正切的定义求解得</a:t>
              </a:r>
              <a:endParaRPr lang="en-US" altLang="zh-CN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ts val="3030"/>
                </a:lnSpc>
              </a:pPr>
              <a:r>
                <a:rPr lang="en-US" altLang="zh-CN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tan </a:t>
              </a:r>
              <a:r>
                <a:rPr lang="en-US" altLang="zh-CN" sz="17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7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</a:p>
          </p:txBody>
        </p:sp>
        <p:graphicFrame>
          <p:nvGraphicFramePr>
            <p:cNvPr id="22534" name="对象 9"/>
            <p:cNvGraphicFramePr>
              <a:graphicFrameLocks noChangeAspect="1"/>
            </p:cNvGraphicFramePr>
            <p:nvPr/>
          </p:nvGraphicFramePr>
          <p:xfrm>
            <a:off x="5587" y="2654"/>
            <a:ext cx="887" cy="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3" r:id="rId8" imgW="355600" imgH="393065" progId="Equation.DSMT4">
                    <p:embed/>
                  </p:oleObj>
                </mc:Choice>
                <mc:Fallback>
                  <p:oleObj r:id="rId8" imgW="355600" imgH="393065" progId="Equation.DSMT4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587" y="2654"/>
                          <a:ext cx="887" cy="9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5" name="对象 4"/>
            <p:cNvGraphicFramePr>
              <a:graphicFrameLocks noChangeAspect="1"/>
            </p:cNvGraphicFramePr>
            <p:nvPr/>
          </p:nvGraphicFramePr>
          <p:xfrm>
            <a:off x="1911" y="3481"/>
            <a:ext cx="1941" cy="1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4" r:id="rId10" imgW="698500" imgH="393700" progId="Equation.DSMT4">
                    <p:embed/>
                  </p:oleObj>
                </mc:Choice>
                <mc:Fallback>
                  <p:oleObj r:id="rId10" imgW="698500" imgH="393700" progId="Equation.DSMT4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911" y="3481"/>
                          <a:ext cx="1941" cy="10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6" name="对象 5"/>
            <p:cNvGraphicFramePr>
              <a:graphicFrameLocks noChangeAspect="1"/>
            </p:cNvGraphicFramePr>
            <p:nvPr/>
          </p:nvGraphicFramePr>
          <p:xfrm>
            <a:off x="2470" y="5111"/>
            <a:ext cx="1906" cy="1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5" r:id="rId12" imgW="698500" imgH="393700" progId="Equation.DSMT4">
                    <p:embed/>
                  </p:oleObj>
                </mc:Choice>
                <mc:Fallback>
                  <p:oleObj r:id="rId12" imgW="698500" imgH="393700" progId="Equation.DSMT4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470" y="5111"/>
                          <a:ext cx="1906" cy="10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537" name="Picture 48" descr="AE100"/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7424" y="1689497"/>
            <a:ext cx="1710928" cy="8655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内容占位符 7"/>
          <p:cNvSpPr txBox="1">
            <a:spLocks noChangeArrowheads="1"/>
          </p:cNvSpPr>
          <p:nvPr/>
        </p:nvSpPr>
        <p:spPr bwMode="auto">
          <a:xfrm>
            <a:off x="1239441" y="2807494"/>
            <a:ext cx="6493669" cy="132754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、如图，在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Rt△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中，∠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ACB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，垂足为</a:t>
            </a:r>
            <a:r>
              <a:rPr lang="en-US" altLang="zh-CN" sz="18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，则</a:t>
            </a:r>
            <a:r>
              <a:rPr lang="en-US" altLang="zh-CN" sz="18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tan∠</a:t>
            </a:r>
            <a:r>
              <a:rPr lang="en-US" altLang="zh-CN" sz="1800" b="1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</a:t>
            </a:r>
            <a:r>
              <a:rPr lang="zh-CN" altLang="en-US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lang="en-US" altLang="zh-CN" sz="1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2540" name="Picture 4" descr="AB1"/>
          <p:cNvPicPr>
            <a:picLocks noChangeAspect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45969" y="3275410"/>
            <a:ext cx="2016919" cy="13156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内容占位符 7"/>
          <p:cNvSpPr txBox="1"/>
          <p:nvPr/>
        </p:nvSpPr>
        <p:spPr>
          <a:xfrm>
            <a:off x="1519238" y="3832622"/>
            <a:ext cx="5865019" cy="101582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>
              <a:lnSpc>
                <a:spcPct val="130000"/>
              </a:lnSpc>
            </a:pP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根据题意得∠</a:t>
            </a:r>
            <a:r>
              <a:rPr lang="en-US" altLang="zh-CN" sz="17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BCD</a:t>
            </a: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＝∠</a:t>
            </a:r>
            <a:r>
              <a:rPr lang="en-US" altLang="zh-CN" sz="17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CAB</a:t>
            </a: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sz="17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所以</a:t>
            </a:r>
            <a:r>
              <a:rPr lang="en-US" altLang="zh-CN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tan ∠</a:t>
            </a:r>
            <a:r>
              <a:rPr lang="en-US" altLang="zh-CN" sz="17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BCD</a:t>
            </a: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tan ∠</a:t>
            </a:r>
            <a:r>
              <a:rPr lang="en-US" altLang="zh-CN" sz="17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CAB</a:t>
            </a:r>
            <a:r>
              <a:rPr lang="zh-CN" alt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411266" y="4102894"/>
          <a:ext cx="1225153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r:id="rId16" imgW="901065" imgH="393700" progId="Equation.DSMT4">
                  <p:embed/>
                </p:oleObj>
              </mc:Choice>
              <mc:Fallback>
                <p:oleObj r:id="rId16" imgW="901065" imgH="393700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11266" y="4102894"/>
                        <a:ext cx="1225153" cy="5369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164931" y="3156348"/>
          <a:ext cx="219075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" r:id="rId18" imgW="152400" imgH="393700" progId="Equation.DSMT4">
                  <p:embed/>
                </p:oleObj>
              </mc:Choice>
              <mc:Fallback>
                <p:oleObj r:id="rId18" imgW="152400" imgH="3937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64931" y="3156348"/>
                        <a:ext cx="219075" cy="5691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98093" y="72837"/>
            <a:ext cx="2316458" cy="647224"/>
            <a:chOff x="3327445" y="196489"/>
            <a:chExt cx="3088610" cy="1003300"/>
          </a:xfrm>
        </p:grpSpPr>
        <p:pic>
          <p:nvPicPr>
            <p:cNvPr id="18" name="图片 17" descr="标题2"/>
            <p:cNvPicPr>
              <a:picLocks noChangeAspect="1"/>
            </p:cNvPicPr>
            <p:nvPr/>
          </p:nvPicPr>
          <p:blipFill>
            <a:blip r:embed="rId20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9" name="组合 18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0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内容占位符 7"/>
          <p:cNvSpPr txBox="1"/>
          <p:nvPr/>
        </p:nvSpPr>
        <p:spPr>
          <a:xfrm>
            <a:off x="1269206" y="501730"/>
            <a:ext cx="6359129" cy="285206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ts val="30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、在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Rt△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中，∠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90°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，若斜边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是直角边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倍，则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tan 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的值是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>
              <a:lnSpc>
                <a:spcPts val="30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A.               B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               C.                    D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>
              <a:lnSpc>
                <a:spcPts val="30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 一个直角三角形中，如果各边的长度都扩大为原来的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倍，那么它的两个锐角的正切值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>
              <a:lnSpc>
                <a:spcPts val="30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．都没有变化  　　         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．都扩大为原来的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倍</a:t>
            </a:r>
          </a:p>
          <a:p>
            <a:pPr>
              <a:lnSpc>
                <a:spcPts val="30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C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．都缩小为原来的一半    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．不能确定是否发生变化</a:t>
            </a:r>
            <a:endParaRPr lang="zh-CN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3554" name="对象 6"/>
          <p:cNvGraphicFramePr>
            <a:graphicFrameLocks noChangeAspect="1"/>
          </p:cNvGraphicFramePr>
          <p:nvPr/>
        </p:nvGraphicFramePr>
        <p:xfrm>
          <a:off x="4698207" y="1210151"/>
          <a:ext cx="37028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r:id="rId4" imgW="266700" imgH="431165" progId="Equation.DSMT4">
                  <p:embed/>
                </p:oleObj>
              </mc:Choice>
              <mc:Fallback>
                <p:oleObj r:id="rId4" imgW="266700" imgH="431165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8207" y="1210151"/>
                        <a:ext cx="370285" cy="600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对象 4"/>
          <p:cNvGraphicFramePr>
            <a:graphicFrameLocks noChangeAspect="1"/>
          </p:cNvGraphicFramePr>
          <p:nvPr/>
        </p:nvGraphicFramePr>
        <p:xfrm>
          <a:off x="2370535" y="1301830"/>
          <a:ext cx="211931" cy="56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r:id="rId6" imgW="152400" imgH="405765" progId="Equation.DSMT4">
                  <p:embed/>
                </p:oleObj>
              </mc:Choice>
              <mc:Fallback>
                <p:oleObj r:id="rId6" imgW="152400" imgH="405765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70535" y="1301830"/>
                        <a:ext cx="211931" cy="5643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对象 5"/>
          <p:cNvGraphicFramePr>
            <a:graphicFrameLocks noChangeAspect="1"/>
          </p:cNvGraphicFramePr>
          <p:nvPr/>
        </p:nvGraphicFramePr>
        <p:xfrm>
          <a:off x="6030516" y="1362552"/>
          <a:ext cx="509588" cy="34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r:id="rId8" imgW="316865" imgH="215900" progId="Equation.DSMT4">
                  <p:embed/>
                </p:oleObj>
              </mc:Choice>
              <mc:Fallback>
                <p:oleObj r:id="rId8" imgW="316865" imgH="2159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30516" y="1362552"/>
                        <a:ext cx="509588" cy="3464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内容占位符 7"/>
          <p:cNvSpPr txBox="1">
            <a:spLocks noChangeArrowheads="1"/>
          </p:cNvSpPr>
          <p:nvPr/>
        </p:nvSpPr>
        <p:spPr bwMode="auto">
          <a:xfrm>
            <a:off x="1195388" y="3185399"/>
            <a:ext cx="6709172" cy="17148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defTabSz="342900" eaLnBrk="1" fontAlgn="base" hangingPunct="1">
              <a:lnSpc>
                <a:spcPts val="3060"/>
              </a:lnSpc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、如图，在网格中，小正方形的边长均为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都在格点上，则∠</a:t>
            </a:r>
            <a:r>
              <a:rPr lang="en-US" altLang="zh-CN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的正切值是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342900" eaLnBrk="1" fontAlgn="base" hangingPunct="1">
              <a:lnSpc>
                <a:spcPts val="3060"/>
              </a:lnSpc>
              <a:spcAft>
                <a:spcPct val="0"/>
              </a:spcAft>
              <a:buNone/>
              <a:defRPr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 B.           C.          D.</a:t>
            </a:r>
          </a:p>
          <a:p>
            <a:pPr marL="342900" indent="-342900" defTabSz="342900" fontAlgn="base">
              <a:lnSpc>
                <a:spcPts val="306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558" name="对象 3"/>
          <p:cNvGraphicFramePr>
            <a:graphicFrameLocks noChangeAspect="1"/>
          </p:cNvGraphicFramePr>
          <p:nvPr/>
        </p:nvGraphicFramePr>
        <p:xfrm>
          <a:off x="2370535" y="4092655"/>
          <a:ext cx="445294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r:id="rId10" imgW="342900" imgH="431800" progId="Equation.DSMT4">
                  <p:embed/>
                </p:oleObj>
              </mc:Choice>
              <mc:Fallback>
                <p:oleObj r:id="rId10" imgW="342900" imgH="4318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70535" y="4092655"/>
                        <a:ext cx="445294" cy="5607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8"/>
          <p:cNvGraphicFramePr>
            <a:graphicFrameLocks noChangeAspect="1"/>
          </p:cNvGraphicFramePr>
          <p:nvPr/>
        </p:nvGraphicFramePr>
        <p:xfrm>
          <a:off x="3231357" y="4137899"/>
          <a:ext cx="422672" cy="5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r:id="rId12" imgW="254000" imgH="431800" progId="Equation.DSMT4">
                  <p:embed/>
                </p:oleObj>
              </mc:Choice>
              <mc:Fallback>
                <p:oleObj r:id="rId12" imgW="254000" imgH="4318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1357" y="4137899"/>
                        <a:ext cx="422672" cy="55483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9"/>
          <p:cNvGraphicFramePr>
            <a:graphicFrameLocks noChangeAspect="1"/>
          </p:cNvGraphicFramePr>
          <p:nvPr/>
        </p:nvGraphicFramePr>
        <p:xfrm>
          <a:off x="4024313" y="4067652"/>
          <a:ext cx="21907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r:id="rId14" imgW="152400" imgH="405765" progId="Equation.DSMT4">
                  <p:embed/>
                </p:oleObj>
              </mc:Choice>
              <mc:Fallback>
                <p:oleObj r:id="rId14" imgW="152400" imgH="405765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24313" y="4067652"/>
                        <a:ext cx="219075" cy="5845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1" name="Picture 14" descr="BK17"/>
          <p:cNvPicPr>
            <a:picLocks noChangeAspect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1249" y="3722370"/>
            <a:ext cx="1554480" cy="1243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985723" y="969645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0246" y="3674745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88" y="2137648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36" name="图片 35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0962" name="文本框 38913"/>
          <p:cNvSpPr txBox="1"/>
          <p:nvPr/>
        </p:nvSpPr>
        <p:spPr>
          <a:xfrm>
            <a:off x="833438" y="1397794"/>
            <a:ext cx="7372350" cy="209978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、理解了正切与坡度的概念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tanA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的值越大，梯子（坡）越陡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、数形结合的方法；构造直角三角形的意识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    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、“一般 → 特殊 → 一般” 数学思想方法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76966" y="2225501"/>
            <a:ext cx="1190069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60539" y="5601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1"/>
          <p:cNvSpPr>
            <a:spLocks noChangeArrowheads="1"/>
          </p:cNvSpPr>
          <p:nvPr/>
        </p:nvSpPr>
        <p:spPr bwMode="auto">
          <a:xfrm>
            <a:off x="1064859" y="1510939"/>
            <a:ext cx="6718173" cy="243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/>
              <a:t>1.</a:t>
            </a:r>
            <a:r>
              <a:rPr lang="zh-CN" altLang="zh-CN" sz="2100" dirty="0"/>
              <a:t> 理解正切的意义和与现实生活的联系</a:t>
            </a:r>
            <a:r>
              <a:rPr lang="en-US" altLang="zh-CN" sz="2100" dirty="0"/>
              <a:t>.</a:t>
            </a:r>
            <a:endParaRPr lang="zh-CN" altLang="zh-CN" sz="2100" dirty="0"/>
          </a:p>
          <a:p>
            <a:pPr>
              <a:lnSpc>
                <a:spcPct val="150000"/>
              </a:lnSpc>
            </a:pPr>
            <a:r>
              <a:rPr lang="en-US" altLang="zh-CN" sz="2100" dirty="0"/>
              <a:t>2.</a:t>
            </a:r>
            <a:r>
              <a:rPr lang="zh-CN" altLang="zh-CN" sz="2100" dirty="0"/>
              <a:t>能够用</a:t>
            </a:r>
            <a:r>
              <a:rPr lang="en-US" altLang="zh-CN" sz="2100" dirty="0"/>
              <a:t> </a:t>
            </a:r>
            <a:r>
              <a:rPr lang="zh-CN" altLang="zh-CN" sz="2100" dirty="0"/>
              <a:t>表示直角三角形中两直角边的比，表示生活中物体的倾斜程度、坡度（坡比）等</a:t>
            </a:r>
            <a:r>
              <a:rPr lang="en-US" altLang="zh-CN" sz="2100" dirty="0"/>
              <a:t>.</a:t>
            </a:r>
            <a:r>
              <a:rPr lang="zh-CN" altLang="en-US" sz="1800" dirty="0">
                <a:solidFill>
                  <a:srgbClr val="C00000"/>
                </a:solidFill>
              </a:rPr>
              <a:t>（重点）</a:t>
            </a:r>
            <a:endParaRPr lang="zh-CN" altLang="zh-CN" sz="18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/>
              <a:t>3.</a:t>
            </a:r>
            <a:r>
              <a:rPr lang="zh-CN" altLang="zh-CN" sz="2100" dirty="0"/>
              <a:t>能够根据直角三角形的边角关系，用正切进行简单的计算</a:t>
            </a:r>
            <a:r>
              <a:rPr lang="en-US" altLang="zh-CN" sz="2100" dirty="0"/>
              <a:t>.</a:t>
            </a:r>
            <a:r>
              <a:rPr lang="zh-CN" altLang="en-US" sz="1800" dirty="0">
                <a:solidFill>
                  <a:srgbClr val="C00000"/>
                </a:solidFill>
              </a:rPr>
              <a:t>（难点）</a:t>
            </a:r>
            <a:endParaRPr lang="zh-CN" altLang="zh-CN" sz="18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内容占位符 56321" descr="p12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42085" y="1643062"/>
            <a:ext cx="1870234" cy="2462213"/>
          </a:xfrm>
          <a:solidFill>
            <a:srgbClr val="FFFFFF"/>
          </a:solidFill>
        </p:spPr>
      </p:pic>
      <p:pic>
        <p:nvPicPr>
          <p:cNvPr id="24578" name="内容占位符 56322" descr="p1000174"/>
          <p:cNvPicPr>
            <a:picLocks noGrp="1" noChangeAspect="1"/>
          </p:cNvPicPr>
          <p:nvPr>
            <p:ph sz="half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831080" y="1643063"/>
            <a:ext cx="2232660" cy="2463641"/>
          </a:xfrm>
          <a:solidFill>
            <a:srgbClr val="FFFFFF"/>
          </a:solidFill>
        </p:spPr>
      </p:pic>
      <p:sp>
        <p:nvSpPr>
          <p:cNvPr id="24579" name="文本框 56324"/>
          <p:cNvSpPr txBox="1">
            <a:spLocks noChangeArrowheads="1"/>
          </p:cNvSpPr>
          <p:nvPr/>
        </p:nvSpPr>
        <p:spPr bwMode="auto">
          <a:xfrm>
            <a:off x="3815954" y="895351"/>
            <a:ext cx="1508760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>
                <a:solidFill>
                  <a:srgbClr val="0000FF"/>
                </a:solidFill>
              </a:rPr>
              <a:t>生活中的梯子</a:t>
            </a:r>
          </a:p>
        </p:txBody>
      </p:sp>
      <p:sp>
        <p:nvSpPr>
          <p:cNvPr id="24580" name="矩形 1"/>
          <p:cNvSpPr>
            <a:spLocks noChangeArrowheads="1"/>
          </p:cNvSpPr>
          <p:nvPr/>
        </p:nvSpPr>
        <p:spPr bwMode="auto">
          <a:xfrm>
            <a:off x="3006329" y="4407694"/>
            <a:ext cx="304228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342900">
              <a:lnSpc>
                <a:spcPct val="120000"/>
              </a:lnSpc>
            </a:pPr>
            <a:r>
              <a:rPr lang="zh-CN" altLang="en-US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梯子是我们日常生活中常见的物体</a:t>
            </a:r>
            <a:r>
              <a:rPr lang="en-US" altLang="zh-CN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014" y="266730"/>
            <a:ext cx="1529906" cy="4847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700" b="1" dirty="0">
                <a:latin typeface="隶书" panose="02010509060101010101" pitchFamily="1" charset="-122"/>
                <a:ea typeface="隶书" panose="02010509060101010101" pitchFamily="1" charset="-122"/>
              </a:rPr>
              <a:t>情境导入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57345"/>
          <p:cNvSpPr txBox="1">
            <a:spLocks noChangeArrowheads="1"/>
          </p:cNvSpPr>
          <p:nvPr/>
        </p:nvSpPr>
        <p:spPr bwMode="auto">
          <a:xfrm>
            <a:off x="914876" y="1155859"/>
            <a:ext cx="5978843" cy="4231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300" b="1" dirty="0">
                <a:latin typeface="Comic Sans MS" panose="030F0702030302020204" pitchFamily="66" charset="0"/>
              </a:rPr>
              <a:t>       </a:t>
            </a:r>
            <a:r>
              <a:rPr lang="zh-CN" altLang="en-US" sz="1800" b="1" dirty="0">
                <a:latin typeface="Comic Sans MS" panose="030F0702030302020204" pitchFamily="66" charset="0"/>
              </a:rPr>
              <a:t>你会比较两个梯子哪个更陡吗？你有哪些办法？</a:t>
            </a:r>
          </a:p>
        </p:txBody>
      </p:sp>
      <p:pic>
        <p:nvPicPr>
          <p:cNvPr id="25602" name="图片 5734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5556" y="1799749"/>
            <a:ext cx="3795713" cy="25896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sp>
        <p:nvSpPr>
          <p:cNvPr id="57348" name="直接连接符 57347"/>
          <p:cNvSpPr>
            <a:spLocks noChangeShapeType="1"/>
          </p:cNvSpPr>
          <p:nvPr/>
        </p:nvSpPr>
        <p:spPr bwMode="auto">
          <a:xfrm flipH="1">
            <a:off x="5389960" y="3203496"/>
            <a:ext cx="0" cy="1237059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7349" name="直接连接符 57348"/>
          <p:cNvSpPr>
            <a:spLocks noChangeShapeType="1"/>
          </p:cNvSpPr>
          <p:nvPr/>
        </p:nvSpPr>
        <p:spPr bwMode="auto">
          <a:xfrm>
            <a:off x="4506516" y="4440555"/>
            <a:ext cx="883444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7350" name="直接连接符 57349"/>
          <p:cNvSpPr>
            <a:spLocks noChangeShapeType="1"/>
          </p:cNvSpPr>
          <p:nvPr/>
        </p:nvSpPr>
        <p:spPr bwMode="auto">
          <a:xfrm flipV="1">
            <a:off x="4521994" y="3218974"/>
            <a:ext cx="884635" cy="1206104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60539" y="290388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情境导入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ldLvl="0" animBg="1"/>
      <p:bldP spid="57349" grpId="0" bldLvl="0" animBg="1"/>
      <p:bldP spid="5735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"/>
          <p:cNvSpPr txBox="1">
            <a:spLocks noChangeArrowheads="1"/>
          </p:cNvSpPr>
          <p:nvPr/>
        </p:nvSpPr>
        <p:spPr bwMode="auto">
          <a:xfrm>
            <a:off x="1277303" y="988219"/>
            <a:ext cx="5995035" cy="6224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Calibri" panose="020F0502020204030204" pitchFamily="34" charset="0"/>
                <a:sym typeface="+mn-ea"/>
              </a:rPr>
              <a:t>         </a:t>
            </a:r>
            <a:r>
              <a:rPr lang="zh-CN" altLang="en-US" sz="1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实例</a:t>
            </a:r>
            <a:r>
              <a:rPr lang="en-US" sz="1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1:</a:t>
            </a:r>
            <a:r>
              <a:rPr lang="zh-CN" altLang="en-US" sz="1800" b="1" dirty="0">
                <a:latin typeface="宋体" panose="02010600030101010101" pitchFamily="2" charset="-122"/>
                <a:sym typeface="+mn-ea"/>
              </a:rPr>
              <a:t>如图①②，梯子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1800" b="1" dirty="0">
                <a:latin typeface="宋体" panose="02010600030101010101" pitchFamily="2" charset="-122"/>
                <a:sym typeface="+mn-ea"/>
              </a:rPr>
              <a:t>和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EF</a:t>
            </a:r>
            <a:r>
              <a:rPr lang="zh-CN" altLang="en-US" sz="1800" b="1" dirty="0">
                <a:latin typeface="宋体" panose="02010600030101010101" pitchFamily="2" charset="-122"/>
                <a:sym typeface="+mn-ea"/>
              </a:rPr>
              <a:t>哪个更陡？你是怎样判断的？你有几种判断方法？</a:t>
            </a:r>
            <a:endParaRPr lang="zh-CN" altLang="en-US" sz="1800" dirty="0">
              <a:latin typeface="Calibri" panose="020F0502020204030204" pitchFamily="34" charset="0"/>
            </a:endParaRPr>
          </a:p>
        </p:txBody>
      </p:sp>
      <p:pic>
        <p:nvPicPr>
          <p:cNvPr id="26626" name="Picture 12" descr="image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6EED7"/>
              </a:clrFrom>
              <a:clrTo>
                <a:srgbClr val="F6EED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2582" y="1911906"/>
            <a:ext cx="2737247" cy="234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C:\Users\zangbaojiang\Desktop\无标题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AF3D7"/>
              </a:clrFrom>
              <a:clrTo>
                <a:srgbClr val="FAF3D7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95838" y="1838086"/>
            <a:ext cx="2476500" cy="248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矩形 2"/>
          <p:cNvSpPr>
            <a:spLocks noChangeArrowheads="1"/>
          </p:cNvSpPr>
          <p:nvPr/>
        </p:nvSpPr>
        <p:spPr bwMode="auto">
          <a:xfrm>
            <a:off x="2524125" y="4358640"/>
            <a:ext cx="497572" cy="28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  <a:sym typeface="+mn-ea"/>
              </a:rPr>
              <a:t>图①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6629" name="矩形 3"/>
          <p:cNvSpPr>
            <a:spLocks noChangeArrowheads="1"/>
          </p:cNvSpPr>
          <p:nvPr/>
        </p:nvSpPr>
        <p:spPr bwMode="auto">
          <a:xfrm>
            <a:off x="5732860" y="4369356"/>
            <a:ext cx="497572" cy="28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  <a:sym typeface="+mn-ea"/>
              </a:rPr>
              <a:t>图②</a:t>
            </a:r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58317" y="106664"/>
            <a:ext cx="2316458" cy="647224"/>
            <a:chOff x="3327445" y="196489"/>
            <a:chExt cx="3088610" cy="1003300"/>
          </a:xfrm>
        </p:grpSpPr>
        <p:pic>
          <p:nvPicPr>
            <p:cNvPr id="24" name="图片 23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59400"/>
          <p:cNvSpPr txBox="1">
            <a:spLocks noChangeArrowheads="1"/>
          </p:cNvSpPr>
          <p:nvPr/>
        </p:nvSpPr>
        <p:spPr bwMode="auto">
          <a:xfrm>
            <a:off x="569119" y="825342"/>
            <a:ext cx="7309009" cy="3770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Comic Sans MS" panose="030F0702030302020204" pitchFamily="66" charset="0"/>
              </a:rPr>
              <a:t>  </a:t>
            </a:r>
            <a:r>
              <a:rPr lang="zh-CN" altLang="en-US" sz="1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  </a:t>
            </a:r>
            <a:r>
              <a:rPr lang="zh-CN" altLang="en-US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2000" b="1" dirty="0">
                <a:solidFill>
                  <a:srgbClr val="C00000"/>
                </a:solidFill>
                <a:latin typeface="宋体" panose="02010600030101010101" pitchFamily="2" charset="-122"/>
              </a:rPr>
              <a:t>实例</a:t>
            </a:r>
            <a:r>
              <a:rPr lang="en-US" sz="2000" b="1" dirty="0">
                <a:solidFill>
                  <a:srgbClr val="C00000"/>
                </a:solidFill>
                <a:latin typeface="宋体" panose="02010600030101010101" pitchFamily="2" charset="-122"/>
              </a:rPr>
              <a:t>2:</a:t>
            </a:r>
            <a:r>
              <a:rPr lang="zh-CN" altLang="en-US" sz="2000" b="1" dirty="0">
                <a:latin typeface="宋体" panose="02010600030101010101" pitchFamily="2" charset="-122"/>
              </a:rPr>
              <a:t>如图③④，梯子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000" b="1" dirty="0">
                <a:latin typeface="宋体" panose="02010600030101010101" pitchFamily="2" charset="-122"/>
              </a:rPr>
              <a:t>和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000" b="1" dirty="0">
                <a:latin typeface="宋体" panose="02010600030101010101" pitchFamily="2" charset="-122"/>
              </a:rPr>
              <a:t>哪个更陡？你是怎样判断的？</a:t>
            </a:r>
          </a:p>
        </p:txBody>
      </p:sp>
      <p:sp>
        <p:nvSpPr>
          <p:cNvPr id="8201" name="文本框 59401"/>
          <p:cNvSpPr txBox="1"/>
          <p:nvPr/>
        </p:nvSpPr>
        <p:spPr>
          <a:xfrm>
            <a:off x="2826544" y="1728550"/>
            <a:ext cx="2794397" cy="22431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 sz="1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3" name="文本框 59402"/>
          <p:cNvSpPr txBox="1">
            <a:spLocks noChangeArrowheads="1"/>
          </p:cNvSpPr>
          <p:nvPr/>
        </p:nvSpPr>
        <p:spPr bwMode="auto">
          <a:xfrm>
            <a:off x="1691640" y="1742838"/>
            <a:ext cx="2944654" cy="5616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</a:rPr>
              <a:t>梯子的铅直高度与其水平距离的比相同时，梯子就一样陡</a:t>
            </a:r>
            <a:r>
              <a:rPr lang="en-US" altLang="zh-CN" sz="16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9404" name="文本框 59403"/>
          <p:cNvSpPr txBox="1">
            <a:spLocks noChangeArrowheads="1"/>
          </p:cNvSpPr>
          <p:nvPr/>
        </p:nvSpPr>
        <p:spPr bwMode="auto">
          <a:xfrm>
            <a:off x="5179219" y="1728550"/>
            <a:ext cx="1700145" cy="3154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</a:rPr>
              <a:t>比值大的梯子陡</a:t>
            </a:r>
            <a:r>
              <a:rPr lang="en-US" altLang="zh-CN" sz="16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9405" name="文本框 59404"/>
          <p:cNvSpPr txBox="1">
            <a:spLocks noChangeArrowheads="1"/>
          </p:cNvSpPr>
          <p:nvPr/>
        </p:nvSpPr>
        <p:spPr bwMode="auto">
          <a:xfrm>
            <a:off x="1691640" y="2291716"/>
            <a:ext cx="4256723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0000FF"/>
                </a:solidFill>
              </a:rPr>
              <a:t>你能设法验证这个结论吗？</a:t>
            </a:r>
          </a:p>
        </p:txBody>
      </p:sp>
      <p:pic>
        <p:nvPicPr>
          <p:cNvPr id="28678" name="Picture 2" descr="image9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3EBD4"/>
              </a:clrFrom>
              <a:clrTo>
                <a:srgbClr val="F3EB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2963" y="2695337"/>
            <a:ext cx="1951435" cy="191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矩形 1"/>
          <p:cNvSpPr>
            <a:spLocks noChangeArrowheads="1"/>
          </p:cNvSpPr>
          <p:nvPr/>
        </p:nvSpPr>
        <p:spPr bwMode="auto">
          <a:xfrm>
            <a:off x="2612231" y="4608671"/>
            <a:ext cx="497572" cy="28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图③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8680" name="矩形 2"/>
          <p:cNvSpPr>
            <a:spLocks noChangeArrowheads="1"/>
          </p:cNvSpPr>
          <p:nvPr/>
        </p:nvSpPr>
        <p:spPr bwMode="auto">
          <a:xfrm>
            <a:off x="5385197" y="4638437"/>
            <a:ext cx="497572" cy="28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图④</a:t>
            </a: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28681" name="Picture 2" descr="C:\Users\zangbaojiang\Desktop\无标题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9F1DA"/>
              </a:clrFrom>
              <a:clrTo>
                <a:srgbClr val="F9F1DA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2033588" y="2622709"/>
            <a:ext cx="2035969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/>
      <p:bldP spid="59404" grpId="0"/>
      <p:bldP spid="59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/>
          <p:nvPr/>
        </p:nvSpPr>
        <p:spPr>
          <a:xfrm flipH="1">
            <a:off x="2580680" y="139304"/>
            <a:ext cx="1721286" cy="330994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6" name="AutoShape 2"/>
          <p:cNvSpPr/>
          <p:nvPr/>
        </p:nvSpPr>
        <p:spPr>
          <a:xfrm flipH="1">
            <a:off x="1234678" y="135732"/>
            <a:ext cx="1290638" cy="330994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7" name="AutoShape 11"/>
          <p:cNvSpPr/>
          <p:nvPr/>
        </p:nvSpPr>
        <p:spPr>
          <a:xfrm>
            <a:off x="2217897" y="28576"/>
            <a:ext cx="583406" cy="583406"/>
          </a:xfrm>
          <a:prstGeom prst="diamond">
            <a:avLst/>
          </a:prstGeom>
          <a:solidFill>
            <a:srgbClr val="FF660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en-US" altLang="ko-KR" sz="2100" b="1" dirty="0">
                <a:solidFill>
                  <a:srgbClr val="FFFFFF"/>
                </a:solidFill>
                <a:latin typeface="Calibri" panose="020F0502020204030204" pitchFamily="34" charset="0"/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16388" name="文本框 27"/>
          <p:cNvSpPr txBox="1"/>
          <p:nvPr/>
        </p:nvSpPr>
        <p:spPr>
          <a:xfrm>
            <a:off x="1333501" y="135731"/>
            <a:ext cx="907941" cy="37702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6389" name="文本框 28"/>
          <p:cNvSpPr txBox="1"/>
          <p:nvPr/>
        </p:nvSpPr>
        <p:spPr>
          <a:xfrm>
            <a:off x="2801302" y="147637"/>
            <a:ext cx="1300677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8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正切的定义</a:t>
            </a:r>
            <a:endParaRPr lang="en-US" altLang="zh-CN" sz="18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0" name="TextBox 26"/>
          <p:cNvSpPr txBox="1"/>
          <p:nvPr/>
        </p:nvSpPr>
        <p:spPr>
          <a:xfrm>
            <a:off x="1304925" y="2381250"/>
            <a:ext cx="6535341" cy="150554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ts val="27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是梯子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上的点，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⊥AC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，垂足为点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>
              <a:lnSpc>
                <a:spcPts val="2755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⊥AC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，垂足为点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小明想通过测量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及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，算出它们的比，来说明梯子的倾斜程度；而小亮则认为，通过测量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及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en-US" altLang="zh-CN" sz="1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，算出它们的比，也能说明梯子的倾斜程度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391" name="Picture 20" descr="image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593361" y="461602"/>
            <a:ext cx="3265884" cy="19288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5"/>
          <p:cNvGrpSpPr/>
          <p:nvPr/>
        </p:nvGrpSpPr>
        <p:grpSpPr>
          <a:xfrm>
            <a:off x="5535216" y="470297"/>
            <a:ext cx="1906416" cy="1671395"/>
            <a:chOff x="9205" y="1635"/>
            <a:chExt cx="4004" cy="3510"/>
          </a:xfrm>
        </p:grpSpPr>
        <p:grpSp>
          <p:nvGrpSpPr>
            <p:cNvPr id="16393" name="Group 48"/>
            <p:cNvGrpSpPr/>
            <p:nvPr/>
          </p:nvGrpSpPr>
          <p:grpSpPr>
            <a:xfrm>
              <a:off x="9205" y="2038"/>
              <a:ext cx="3451" cy="3107"/>
              <a:chOff x="3696" y="2684"/>
              <a:chExt cx="1819" cy="1349"/>
            </a:xfrm>
          </p:grpSpPr>
          <p:sp>
            <p:nvSpPr>
              <p:cNvPr id="16394" name="AutoShape 32"/>
              <p:cNvSpPr/>
              <p:nvPr/>
            </p:nvSpPr>
            <p:spPr>
              <a:xfrm flipH="1">
                <a:off x="3840" y="2758"/>
                <a:ext cx="1592" cy="986"/>
              </a:xfrm>
              <a:prstGeom prst="rtTriangl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1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5" name="Line 33"/>
              <p:cNvSpPr/>
              <p:nvPr/>
            </p:nvSpPr>
            <p:spPr>
              <a:xfrm>
                <a:off x="4673" y="3227"/>
                <a:ext cx="1" cy="509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Text Box 34"/>
              <p:cNvSpPr txBox="1"/>
              <p:nvPr/>
            </p:nvSpPr>
            <p:spPr>
              <a:xfrm>
                <a:off x="3696" y="3696"/>
                <a:ext cx="288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6397" name="Text Box 35"/>
              <p:cNvSpPr txBox="1"/>
              <p:nvPr/>
            </p:nvSpPr>
            <p:spPr>
              <a:xfrm>
                <a:off x="4769" y="2684"/>
                <a:ext cx="663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sz="18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6398" name="Text Box 36"/>
              <p:cNvSpPr txBox="1"/>
              <p:nvPr/>
            </p:nvSpPr>
            <p:spPr>
              <a:xfrm>
                <a:off x="4484" y="3696"/>
                <a:ext cx="719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en-US" altLang="zh-CN" sz="18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6399" name="Text Box 37"/>
              <p:cNvSpPr txBox="1"/>
              <p:nvPr/>
            </p:nvSpPr>
            <p:spPr>
              <a:xfrm>
                <a:off x="4886" y="3696"/>
                <a:ext cx="629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en-US" altLang="zh-CN" sz="18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6400" name="Text Box 38"/>
              <p:cNvSpPr txBox="1"/>
              <p:nvPr/>
            </p:nvSpPr>
            <p:spPr>
              <a:xfrm>
                <a:off x="4313" y="2822"/>
                <a:ext cx="774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sz="18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>
              <a:off x="11846" y="2700"/>
              <a:ext cx="20" cy="1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402" name="文本框 3"/>
            <p:cNvSpPr txBox="1"/>
            <p:nvPr/>
          </p:nvSpPr>
          <p:spPr>
            <a:xfrm>
              <a:off x="12498" y="1635"/>
              <a:ext cx="711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6403" name="文本框 4"/>
            <p:cNvSpPr txBox="1"/>
            <p:nvPr/>
          </p:nvSpPr>
          <p:spPr>
            <a:xfrm>
              <a:off x="12256" y="4368"/>
              <a:ext cx="711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3" name="右箭头 2"/>
          <p:cNvSpPr/>
          <p:nvPr/>
        </p:nvSpPr>
        <p:spPr>
          <a:xfrm>
            <a:off x="4958953" y="1321594"/>
            <a:ext cx="576263" cy="2547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noProof="1"/>
          </a:p>
        </p:txBody>
      </p:sp>
      <p:grpSp>
        <p:nvGrpSpPr>
          <p:cNvPr id="5" name="组合 4"/>
          <p:cNvGrpSpPr/>
          <p:nvPr/>
        </p:nvGrpSpPr>
        <p:grpSpPr>
          <a:xfrm>
            <a:off x="1441847" y="3774283"/>
            <a:ext cx="6494859" cy="1338828"/>
            <a:chOff x="1922463" y="5032375"/>
            <a:chExt cx="8659812" cy="1785104"/>
          </a:xfrm>
        </p:grpSpPr>
        <p:sp>
          <p:nvSpPr>
            <p:cNvPr id="5137" name="TextBox 26"/>
            <p:cNvSpPr txBox="1"/>
            <p:nvPr/>
          </p:nvSpPr>
          <p:spPr>
            <a:xfrm>
              <a:off x="1922463" y="5032375"/>
              <a:ext cx="8659812" cy="17851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(1) Rt</a:t>
              </a:r>
              <a:r>
                <a:rPr lang="en-US" altLang="zh-CN" sz="1800" b="1" dirty="0">
                  <a:latin typeface="Arial" panose="020B0604020202020204" pitchFamily="34" charset="0"/>
                  <a:ea typeface="宋体" panose="02010600030101010101" pitchFamily="2" charset="-122"/>
                </a:rPr>
                <a:t>∆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sz="1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1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和</a:t>
              </a: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Rt</a:t>
              </a:r>
              <a:r>
                <a:rPr lang="en-US" altLang="zh-CN" sz="1800" b="1" dirty="0">
                  <a:latin typeface="Arial" panose="020B0604020202020204" pitchFamily="34" charset="0"/>
                  <a:ea typeface="宋体" panose="02010600030101010101" pitchFamily="2" charset="-122"/>
                </a:rPr>
                <a:t>∆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en-US" altLang="zh-CN" sz="1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sz="1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有什么关系？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(2)                        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有什么关系</a:t>
              </a: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?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(3)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如果改变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1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在梯子</a:t>
              </a: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上的位置呢？由此你能得出什么结论</a:t>
              </a:r>
              <a:r>
                <a: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?</a:t>
              </a:r>
              <a:endParaRPr lang="en-US" altLang="zh-CN" sz="1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7" name="对象 6"/>
            <p:cNvGraphicFramePr>
              <a:graphicFrameLocks noChangeAspect="1"/>
            </p:cNvGraphicFramePr>
            <p:nvPr/>
          </p:nvGraphicFramePr>
          <p:xfrm>
            <a:off x="2476500" y="5513704"/>
            <a:ext cx="1606550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r:id="rId5" imgW="901065" imgH="444500" progId="Equation.DSMT4">
                    <p:embed/>
                  </p:oleObj>
                </mc:Choice>
                <mc:Fallback>
                  <p:oleObj r:id="rId5" imgW="901065" imgH="444500" progId="Equation.DSMT4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76500" y="5513704"/>
                          <a:ext cx="1606550" cy="7905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7" name="文本框 7"/>
          <p:cNvSpPr txBox="1"/>
          <p:nvPr/>
        </p:nvSpPr>
        <p:spPr>
          <a:xfrm>
            <a:off x="4062767" y="2032868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6408" name="文本框 8"/>
          <p:cNvSpPr txBox="1"/>
          <p:nvPr/>
        </p:nvSpPr>
        <p:spPr>
          <a:xfrm>
            <a:off x="3938587" y="470298"/>
            <a:ext cx="2895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 7"/>
          <p:cNvGrpSpPr/>
          <p:nvPr/>
        </p:nvGrpSpPr>
        <p:grpSpPr>
          <a:xfrm>
            <a:off x="1366616" y="328946"/>
            <a:ext cx="1597113" cy="446276"/>
            <a:chOff x="3437515" y="1408557"/>
            <a:chExt cx="2130875" cy="594949"/>
          </a:xfrm>
        </p:grpSpPr>
        <p:sp>
          <p:nvSpPr>
            <p:cNvPr id="17410" name="文本框 26"/>
            <p:cNvSpPr txBox="1"/>
            <p:nvPr/>
          </p:nvSpPr>
          <p:spPr>
            <a:xfrm>
              <a:off x="3933969" y="1408557"/>
              <a:ext cx="1634421" cy="59494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300" b="1" dirty="0">
                  <a:solidFill>
                    <a:srgbClr val="008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归</a:t>
              </a:r>
              <a:r>
                <a:rPr lang="en-US" altLang="zh-CN" sz="2300" b="1" dirty="0">
                  <a:solidFill>
                    <a:srgbClr val="008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300" b="1" dirty="0">
                  <a:solidFill>
                    <a:srgbClr val="008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纳</a:t>
              </a:r>
            </a:p>
          </p:txBody>
        </p:sp>
        <p:pic>
          <p:nvPicPr>
            <p:cNvPr id="17411" name="Picture 6" descr="BS00554_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17412" name="对象 2"/>
          <p:cNvGraphicFramePr>
            <a:graphicFrameLocks noChangeAspect="1"/>
          </p:cNvGraphicFramePr>
          <p:nvPr/>
        </p:nvGraphicFramePr>
        <p:xfrm>
          <a:off x="3471863" y="784622"/>
          <a:ext cx="590550" cy="66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r:id="rId5" imgW="393700" imgH="444500" progId="Equation.DSMT4">
                  <p:embed/>
                </p:oleObj>
              </mc:Choice>
              <mc:Fallback>
                <p:oleObj r:id="rId5" imgW="393700" imgH="4445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1863" y="784622"/>
                        <a:ext cx="590550" cy="66555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3" name="组合 2"/>
          <p:cNvGrpSpPr/>
          <p:nvPr/>
        </p:nvGrpSpPr>
        <p:grpSpPr>
          <a:xfrm>
            <a:off x="1422798" y="820341"/>
            <a:ext cx="5373290" cy="594122"/>
            <a:chOff x="35" y="1647"/>
            <a:chExt cx="11283" cy="1249"/>
          </a:xfrm>
        </p:grpSpPr>
        <p:sp>
          <p:nvSpPr>
            <p:cNvPr id="17414" name="Rectangle 3"/>
            <p:cNvSpPr/>
            <p:nvPr/>
          </p:nvSpPr>
          <p:spPr>
            <a:xfrm>
              <a:off x="35" y="1813"/>
              <a:ext cx="11283" cy="10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indent="200025">
                <a:lnSpc>
                  <a:spcPct val="150000"/>
                </a:lnSpc>
              </a:pPr>
              <a:r>
                <a:rPr lang="en-US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改变点</a:t>
              </a:r>
              <a:r>
                <a: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1800" b="1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en-US" sz="1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的位置，          的值始终不变，等于</a:t>
              </a:r>
              <a:endParaRPr lang="en-US" altLang="zh-CN" sz="1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17415" name="对象 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033" y="1647"/>
            <a:ext cx="1047" cy="1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2" r:id="rId7" imgW="330200" imgH="393700" progId="Equation.KSEE3">
                    <p:embed/>
                  </p:oleObj>
                </mc:Choice>
                <mc:Fallback>
                  <p:oleObj r:id="rId7" imgW="330200" imgH="393700" progId="Equation.KSEE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033" y="1647"/>
                          <a:ext cx="1047" cy="124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5" name="内容占位符 7"/>
          <p:cNvSpPr txBox="1"/>
          <p:nvPr/>
        </p:nvSpPr>
        <p:spPr>
          <a:xfrm>
            <a:off x="1500187" y="1354932"/>
            <a:ext cx="6435329" cy="16037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>
              <a:lnSpc>
                <a:spcPts val="3055"/>
              </a:lnSpc>
            </a:pP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正切的定义：</a:t>
            </a:r>
          </a:p>
          <a:p>
            <a:pPr>
              <a:lnSpc>
                <a:spcPts val="3055"/>
              </a:lnSpc>
            </a:pP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如图，在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Rt△</a:t>
            </a: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中，如果锐角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确定，那么∠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的对边与邻边的比便随之确定，这个比叫做  ∠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的正切，记作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tan 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>
              <a:lnSpc>
                <a:spcPts val="3055"/>
              </a:lnSpc>
            </a:pP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即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tan A</a:t>
            </a:r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                            </a:t>
            </a:r>
            <a:endParaRPr lang="zh-CN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204" name="Object 1"/>
          <p:cNvGraphicFramePr>
            <a:graphicFrameLocks noChangeAspect="1"/>
          </p:cNvGraphicFramePr>
          <p:nvPr/>
        </p:nvGraphicFramePr>
        <p:xfrm>
          <a:off x="2625329" y="2533650"/>
          <a:ext cx="1044178" cy="60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r:id="rId9" imgW="723900" imgH="419100" progId="Equation.DSMT4">
                  <p:embed/>
                </p:oleObj>
              </mc:Choice>
              <mc:Fallback>
                <p:oleObj r:id="rId9" imgW="723900" imgH="4191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25329" y="2533650"/>
                        <a:ext cx="1044178" cy="6060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0" name="Picture 17" descr="AE98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766" y="2640806"/>
            <a:ext cx="2742009" cy="14001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/>
          <p:nvPr/>
        </p:nvSpPr>
        <p:spPr>
          <a:xfrm>
            <a:off x="974884" y="1207770"/>
            <a:ext cx="6883718" cy="3253740"/>
          </a:xfrm>
          <a:prstGeom prst="rect">
            <a:avLst/>
          </a:prstGeom>
          <a:noFill/>
          <a:ln w="12700" cap="flat" cmpd="sng">
            <a:solidFill>
              <a:srgbClr val="00206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zh-CN" altLang="en-US" sz="1800" b="1" dirty="0">
                <a:solidFill>
                  <a:srgbClr val="CC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定义的几点说明：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）初中阶段，正切是在直角三角形中定义的， ∠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是一个锐角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18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tanA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是一个完整的符号，它表示∠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的正切，记号里习惯省去角的符号“∠”。但∠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BAC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的正切表示为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:tan∠BAC,∠1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的正切表示为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:tan∠1.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18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tanA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没有单位，它表示一个比值，即直角三角形中锐角∠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的对边与邻边的比（注意顺序）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tanA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不表示“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tan”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乘以“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A ”.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18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tanA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的大小只与∠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的大小有关，而与直角三角形的边长无关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全屏显示(16:9)</PresentationFormat>
  <Paragraphs>156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8" baseType="lpstr">
      <vt:lpstr>Adobe 黑体 Std R</vt:lpstr>
      <vt:lpstr>Gulim</vt:lpstr>
      <vt:lpstr>等线</vt:lpstr>
      <vt:lpstr>仿宋_GB2312</vt:lpstr>
      <vt:lpstr>黑体</vt:lpstr>
      <vt:lpstr>华文行楷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Equation.DSMT4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2023-01-16T18:44:04Z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9CB1CE3359F648DCB9EB267A02F48B2C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