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handoutMasterIdLst>
    <p:handoutMasterId r:id="rId70"/>
  </p:handoutMasterIdLst>
  <p:sldIdLst>
    <p:sldId id="499" r:id="rId2"/>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89" r:id="rId59"/>
    <p:sldId id="490" r:id="rId60"/>
    <p:sldId id="491" r:id="rId61"/>
    <p:sldId id="492" r:id="rId62"/>
    <p:sldId id="493" r:id="rId63"/>
    <p:sldId id="494" r:id="rId64"/>
    <p:sldId id="495" r:id="rId65"/>
    <p:sldId id="496" r:id="rId66"/>
    <p:sldId id="497" r:id="rId67"/>
    <p:sldId id="498" r:id="rId68"/>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00" d="100"/>
          <a:sy n="100" d="100"/>
        </p:scale>
        <p:origin x="-126" y="-804"/>
      </p:cViewPr>
      <p:guideLst>
        <p:guide orient="horz" pos="1620"/>
        <p:guide pos="2880"/>
      </p:guideLst>
    </p:cSldViewPr>
  </p:slideViewPr>
  <p:notesTextViewPr>
    <p:cViewPr>
      <p:scale>
        <a:sx n="1" d="1"/>
        <a:sy n="1" d="1"/>
      </p:scale>
      <p:origin x="0" y="0"/>
    </p:cViewPr>
  </p:notesTextViewPr>
  <p:sorterViewPr>
    <p:cViewPr>
      <p:scale>
        <a:sx n="168" d="100"/>
        <a:sy n="168" d="100"/>
      </p:scale>
      <p:origin x="0" y="0"/>
    </p:cViewPr>
  </p:sorterViewPr>
  <p:gridSpacing cx="216026" cy="216026"/>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487E9760-5604-44D3-B01A-07771E9F9471}"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D2A48B96-639E-45A3-A0BA-2464DFDB1FAA}" type="datetimeFigureOut">
              <a:rPr lang="zh-CN" altLang="en-US"/>
              <a:t>2023-01-17</a:t>
            </a:fld>
            <a:endParaRPr lang="zh-CN" altLang="en-US"/>
          </a:p>
        </p:txBody>
      </p:sp>
      <p:sp>
        <p:nvSpPr>
          <p:cNvPr id="922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9221"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36B593E1-F7FE-48B0-A8C2-B237389775DC}"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900" kern="1200">
        <a:solidFill>
          <a:schemeClr val="tx1"/>
        </a:solidFill>
        <a:latin typeface="+mn-lt"/>
        <a:ea typeface="+mn-ea"/>
        <a:cs typeface="+mn-cs"/>
      </a:defRPr>
    </a:lvl1pPr>
    <a:lvl2pPr marL="342900" algn="l" rtl="0" fontAlgn="base">
      <a:spcBef>
        <a:spcPct val="0"/>
      </a:spcBef>
      <a:spcAft>
        <a:spcPct val="0"/>
      </a:spcAft>
      <a:defRPr sz="900" kern="1200">
        <a:solidFill>
          <a:schemeClr val="tx1"/>
        </a:solidFill>
        <a:latin typeface="+mn-lt"/>
        <a:ea typeface="+mn-ea"/>
        <a:cs typeface="+mn-cs"/>
      </a:defRPr>
    </a:lvl2pPr>
    <a:lvl3pPr marL="685800" algn="l" rtl="0" fontAlgn="base">
      <a:spcBef>
        <a:spcPct val="0"/>
      </a:spcBef>
      <a:spcAft>
        <a:spcPct val="0"/>
      </a:spcAft>
      <a:defRPr sz="900" kern="1200">
        <a:solidFill>
          <a:schemeClr val="tx1"/>
        </a:solidFill>
        <a:latin typeface="+mn-lt"/>
        <a:ea typeface="+mn-ea"/>
        <a:cs typeface="+mn-cs"/>
      </a:defRPr>
    </a:lvl3pPr>
    <a:lvl4pPr marL="1028700" algn="l" rtl="0" fontAlgn="base">
      <a:spcBef>
        <a:spcPct val="0"/>
      </a:spcBef>
      <a:spcAft>
        <a:spcPct val="0"/>
      </a:spcAft>
      <a:defRPr sz="900" kern="1200">
        <a:solidFill>
          <a:schemeClr val="tx1"/>
        </a:solidFill>
        <a:latin typeface="+mn-lt"/>
        <a:ea typeface="+mn-ea"/>
        <a:cs typeface="+mn-cs"/>
      </a:defRPr>
    </a:lvl4pPr>
    <a:lvl5pPr marL="1371600" algn="l" rtl="0" fontAlgn="base">
      <a:spcBef>
        <a:spcPct val="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noTextEdit="1"/>
          </p:cNvSpPr>
          <p:nvPr>
            <p:ph type="sldImg" idx="4294967295"/>
          </p:nvPr>
        </p:nvSpPr>
        <p:spPr>
          <a:ln>
            <a:miter lim="800000"/>
          </a:ln>
        </p:spPr>
      </p:sp>
      <p:sp>
        <p:nvSpPr>
          <p:cNvPr id="11266" name="备注占位符 2"/>
          <p:cNvSpPr>
            <a:spLocks noGrp="1" noChangeArrowheads="1"/>
          </p:cNvSpPr>
          <p:nvPr>
            <p:ph type="body" idx="4294967295"/>
          </p:nvPr>
        </p:nvSpPr>
        <p:spPr/>
        <p:txBody>
          <a:bodyPr/>
          <a:lstStyle/>
          <a:p>
            <a:endParaRPr lang="zh-CN" altLang="en-US" smtClean="0"/>
          </a:p>
        </p:txBody>
      </p:sp>
      <p:sp>
        <p:nvSpPr>
          <p:cNvPr id="1126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706A633-4133-4D2F-BA21-9DE159C81D71}" type="slidenum">
              <a:rPr lang="zh-CN" altLang="en-US"/>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a:ln>
            <a:miter lim="800000"/>
          </a:ln>
        </p:spPr>
      </p:sp>
      <p:sp>
        <p:nvSpPr>
          <p:cNvPr id="29698" name="备注占位符 2"/>
          <p:cNvSpPr>
            <a:spLocks noGrp="1" noChangeArrowheads="1"/>
          </p:cNvSpPr>
          <p:nvPr>
            <p:ph type="body" idx="4294967295"/>
          </p:nvPr>
        </p:nvSpPr>
        <p:spPr/>
        <p:txBody>
          <a:bodyPr/>
          <a:lstStyle/>
          <a:p>
            <a:endParaRPr lang="zh-CN" altLang="en-US" smtClean="0"/>
          </a:p>
        </p:txBody>
      </p:sp>
      <p:sp>
        <p:nvSpPr>
          <p:cNvPr id="2969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35D7FD-BC92-4EE4-A436-B863B65F3799}" type="slidenum">
              <a:rPr lang="zh-CN" altLang="en-US"/>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smtClean="0"/>
          </a:p>
        </p:txBody>
      </p:sp>
      <p:sp>
        <p:nvSpPr>
          <p:cNvPr id="3174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6EE6BF-E2FB-440F-8521-C4BDB513FE05}" type="slidenum">
              <a:rPr lang="zh-CN" altLang="en-US"/>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smtClean="0"/>
          </a:p>
        </p:txBody>
      </p:sp>
      <p:sp>
        <p:nvSpPr>
          <p:cNvPr id="3379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6C2017-B0C1-4962-933C-B2D1E618B160}" type="slidenum">
              <a:rPr lang="zh-CN" altLang="en-US"/>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smtClean="0"/>
          </a:p>
        </p:txBody>
      </p:sp>
      <p:sp>
        <p:nvSpPr>
          <p:cNvPr id="3584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9BBB895-1D39-4EE8-A2C8-7F3F39011208}" type="slidenum">
              <a:rPr lang="zh-CN" altLang="en-US"/>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smtClean="0"/>
          </a:p>
        </p:txBody>
      </p:sp>
      <p:sp>
        <p:nvSpPr>
          <p:cNvPr id="3789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A635AF9-1442-44AF-AD7F-427CD631C044}" type="slidenum">
              <a:rPr lang="zh-CN" altLang="en-US"/>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noTextEdit="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smtClean="0"/>
          </a:p>
        </p:txBody>
      </p:sp>
      <p:sp>
        <p:nvSpPr>
          <p:cNvPr id="3993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7615EB7-4F36-4DFF-9FD9-2F1E9102AAEF}" type="slidenum">
              <a:rPr lang="zh-CN" altLang="en-US"/>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noTextEdit="1"/>
          </p:cNvSpPr>
          <p:nvPr>
            <p:ph type="sldImg" idx="4294967295"/>
          </p:nvPr>
        </p:nvSpPr>
        <p:spPr>
          <a:ln>
            <a:miter lim="800000"/>
          </a:ln>
        </p:spPr>
      </p:sp>
      <p:sp>
        <p:nvSpPr>
          <p:cNvPr id="41986" name="备注占位符 2"/>
          <p:cNvSpPr>
            <a:spLocks noGrp="1" noChangeArrowheads="1"/>
          </p:cNvSpPr>
          <p:nvPr>
            <p:ph type="body" idx="4294967295"/>
          </p:nvPr>
        </p:nvSpPr>
        <p:spPr/>
        <p:txBody>
          <a:bodyPr/>
          <a:lstStyle/>
          <a:p>
            <a:endParaRPr lang="zh-CN" altLang="en-US" smtClean="0"/>
          </a:p>
        </p:txBody>
      </p:sp>
      <p:sp>
        <p:nvSpPr>
          <p:cNvPr id="4198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B6D794-CF7A-4813-A88E-9154FBC23CCC}" type="slidenum">
              <a:rPr lang="zh-CN" altLang="en-US"/>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noTextEdit="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smtClean="0"/>
          </a:p>
        </p:txBody>
      </p:sp>
      <p:sp>
        <p:nvSpPr>
          <p:cNvPr id="4403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3ADFC39-CE59-4E49-BE91-EFED819B9955}" type="slidenum">
              <a:rPr lang="zh-CN" altLang="en-US"/>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noTextEdit="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smtClean="0"/>
          </a:p>
        </p:txBody>
      </p:sp>
      <p:sp>
        <p:nvSpPr>
          <p:cNvPr id="4608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8E8CD4-316F-44A4-A97E-3D1C252C4B63}" type="slidenum">
              <a:rPr lang="zh-CN" altLang="en-US"/>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noTextEdit="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smtClean="0"/>
          </a:p>
        </p:txBody>
      </p:sp>
      <p:sp>
        <p:nvSpPr>
          <p:cNvPr id="4813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F70F982-A589-4F78-B9AB-88F1E8F49577}" type="slidenum">
              <a:rPr lang="zh-CN" altLang="en-US"/>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smtClean="0"/>
          </a:p>
        </p:txBody>
      </p:sp>
      <p:sp>
        <p:nvSpPr>
          <p:cNvPr id="1331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70FE456-B610-406A-8753-DB11F5DA8453}" type="slidenum">
              <a:rPr lang="zh-CN" altLang="en-US"/>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noTextEdit="1"/>
          </p:cNvSpPr>
          <p:nvPr>
            <p:ph type="sldImg" idx="4294967295"/>
          </p:nvPr>
        </p:nvSpPr>
        <p:spPr>
          <a:ln>
            <a:miter lim="800000"/>
          </a:ln>
        </p:spPr>
      </p:sp>
      <p:sp>
        <p:nvSpPr>
          <p:cNvPr id="50178" name="备注占位符 2"/>
          <p:cNvSpPr>
            <a:spLocks noGrp="1" noChangeArrowheads="1"/>
          </p:cNvSpPr>
          <p:nvPr>
            <p:ph type="body" idx="4294967295"/>
          </p:nvPr>
        </p:nvSpPr>
        <p:spPr/>
        <p:txBody>
          <a:bodyPr/>
          <a:lstStyle/>
          <a:p>
            <a:endParaRPr lang="zh-CN" altLang="en-US" smtClean="0"/>
          </a:p>
        </p:txBody>
      </p:sp>
      <p:sp>
        <p:nvSpPr>
          <p:cNvPr id="5017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1E6527-81B4-4B5A-8BA2-75627117F8F7}" type="slidenum">
              <a:rPr lang="zh-CN" altLang="en-US"/>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noTextEdit="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smtClean="0"/>
          </a:p>
        </p:txBody>
      </p:sp>
      <p:sp>
        <p:nvSpPr>
          <p:cNvPr id="5222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4A4A6E4-F273-4128-A009-C74B68632ADF}" type="slidenum">
              <a:rPr lang="zh-CN" altLang="en-US"/>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noTextEdit="1"/>
          </p:cNvSpPr>
          <p:nvPr>
            <p:ph type="sldImg" idx="4294967295"/>
          </p:nvPr>
        </p:nvSpPr>
        <p:spPr>
          <a:ln>
            <a:miter lim="800000"/>
          </a:ln>
        </p:spPr>
      </p:sp>
      <p:sp>
        <p:nvSpPr>
          <p:cNvPr id="54274" name="备注占位符 2"/>
          <p:cNvSpPr>
            <a:spLocks noGrp="1" noChangeArrowheads="1"/>
          </p:cNvSpPr>
          <p:nvPr>
            <p:ph type="body" idx="4294967295"/>
          </p:nvPr>
        </p:nvSpPr>
        <p:spPr/>
        <p:txBody>
          <a:bodyPr/>
          <a:lstStyle/>
          <a:p>
            <a:endParaRPr lang="zh-CN" altLang="en-US" smtClean="0"/>
          </a:p>
        </p:txBody>
      </p:sp>
      <p:sp>
        <p:nvSpPr>
          <p:cNvPr id="5427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16608E-3921-4987-BB00-FCFAED012179}" type="slidenum">
              <a:rPr lang="zh-CN" altLang="en-US"/>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ChangeArrowheads="1" noTextEdit="1"/>
          </p:cNvSpPr>
          <p:nvPr>
            <p:ph type="sldImg" idx="4294967295"/>
          </p:nvPr>
        </p:nvSpPr>
        <p:spPr>
          <a:ln>
            <a:miter lim="800000"/>
          </a:ln>
        </p:spPr>
      </p:sp>
      <p:sp>
        <p:nvSpPr>
          <p:cNvPr id="56322" name="备注占位符 2"/>
          <p:cNvSpPr>
            <a:spLocks noGrp="1" noChangeArrowheads="1"/>
          </p:cNvSpPr>
          <p:nvPr>
            <p:ph type="body" idx="4294967295"/>
          </p:nvPr>
        </p:nvSpPr>
        <p:spPr/>
        <p:txBody>
          <a:bodyPr/>
          <a:lstStyle/>
          <a:p>
            <a:endParaRPr lang="zh-CN" altLang="en-US" smtClean="0"/>
          </a:p>
        </p:txBody>
      </p:sp>
      <p:sp>
        <p:nvSpPr>
          <p:cNvPr id="5632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03F6F5-658A-4D33-B164-0D062C26CD05}" type="slidenum">
              <a:rPr lang="zh-CN" altLang="en-US"/>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noTextEdit="1"/>
          </p:cNvSpPr>
          <p:nvPr>
            <p:ph type="sldImg" idx="4294967295"/>
          </p:nvPr>
        </p:nvSpPr>
        <p:spPr>
          <a:ln>
            <a:miter lim="800000"/>
          </a:ln>
        </p:spPr>
      </p:sp>
      <p:sp>
        <p:nvSpPr>
          <p:cNvPr id="58370" name="备注占位符 2"/>
          <p:cNvSpPr>
            <a:spLocks noGrp="1" noChangeArrowheads="1"/>
          </p:cNvSpPr>
          <p:nvPr>
            <p:ph type="body" idx="4294967295"/>
          </p:nvPr>
        </p:nvSpPr>
        <p:spPr/>
        <p:txBody>
          <a:bodyPr/>
          <a:lstStyle/>
          <a:p>
            <a:endParaRPr lang="zh-CN" altLang="en-US" smtClean="0"/>
          </a:p>
        </p:txBody>
      </p:sp>
      <p:sp>
        <p:nvSpPr>
          <p:cNvPr id="5837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848C26B-190E-4431-AC90-9301F0D415F6}" type="slidenum">
              <a:rPr lang="zh-CN" altLang="en-US"/>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noTextEdit="1"/>
          </p:cNvSpPr>
          <p:nvPr>
            <p:ph type="sldImg" idx="4294967295"/>
          </p:nvPr>
        </p:nvSpPr>
        <p:spPr>
          <a:ln>
            <a:miter lim="800000"/>
          </a:ln>
        </p:spPr>
      </p:sp>
      <p:sp>
        <p:nvSpPr>
          <p:cNvPr id="60418" name="备注占位符 2"/>
          <p:cNvSpPr>
            <a:spLocks noGrp="1" noChangeArrowheads="1"/>
          </p:cNvSpPr>
          <p:nvPr>
            <p:ph type="body" idx="4294967295"/>
          </p:nvPr>
        </p:nvSpPr>
        <p:spPr/>
        <p:txBody>
          <a:bodyPr/>
          <a:lstStyle/>
          <a:p>
            <a:endParaRPr lang="zh-CN" altLang="en-US" smtClean="0"/>
          </a:p>
        </p:txBody>
      </p:sp>
      <p:sp>
        <p:nvSpPr>
          <p:cNvPr id="6041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303E9C-E864-4BAA-9FCA-91861B11C607}" type="slidenum">
              <a:rPr lang="zh-CN" altLang="en-US"/>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ChangeArrowheads="1" noTextEdit="1"/>
          </p:cNvSpPr>
          <p:nvPr>
            <p:ph type="sldImg" idx="4294967295"/>
          </p:nvPr>
        </p:nvSpPr>
        <p:spPr>
          <a:ln>
            <a:miter lim="800000"/>
          </a:ln>
        </p:spPr>
      </p:sp>
      <p:sp>
        <p:nvSpPr>
          <p:cNvPr id="62466" name="备注占位符 2"/>
          <p:cNvSpPr>
            <a:spLocks noGrp="1" noChangeArrowheads="1"/>
          </p:cNvSpPr>
          <p:nvPr>
            <p:ph type="body" idx="4294967295"/>
          </p:nvPr>
        </p:nvSpPr>
        <p:spPr/>
        <p:txBody>
          <a:bodyPr/>
          <a:lstStyle/>
          <a:p>
            <a:endParaRPr lang="zh-CN" altLang="en-US" smtClean="0"/>
          </a:p>
        </p:txBody>
      </p:sp>
      <p:sp>
        <p:nvSpPr>
          <p:cNvPr id="6246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2C6BD8-3B30-43A6-B1E6-86CC91821E85}" type="slidenum">
              <a:rPr lang="zh-CN" altLang="en-US"/>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noTextEdit="1"/>
          </p:cNvSpPr>
          <p:nvPr>
            <p:ph type="sldImg" idx="4294967295"/>
          </p:nvPr>
        </p:nvSpPr>
        <p:spPr>
          <a:ln>
            <a:miter lim="800000"/>
          </a:ln>
        </p:spPr>
      </p:sp>
      <p:sp>
        <p:nvSpPr>
          <p:cNvPr id="64514" name="备注占位符 2"/>
          <p:cNvSpPr>
            <a:spLocks noGrp="1" noChangeArrowheads="1"/>
          </p:cNvSpPr>
          <p:nvPr>
            <p:ph type="body" idx="4294967295"/>
          </p:nvPr>
        </p:nvSpPr>
        <p:spPr/>
        <p:txBody>
          <a:bodyPr/>
          <a:lstStyle/>
          <a:p>
            <a:endParaRPr lang="zh-CN" altLang="en-US" smtClean="0"/>
          </a:p>
        </p:txBody>
      </p:sp>
      <p:sp>
        <p:nvSpPr>
          <p:cNvPr id="6451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6BB4175-5CD3-449B-85B7-C2786381A5D5}" type="slidenum">
              <a:rPr lang="zh-CN" altLang="en-US"/>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noTextEdit="1"/>
          </p:cNvSpPr>
          <p:nvPr>
            <p:ph type="sldImg" idx="4294967295"/>
          </p:nvPr>
        </p:nvSpPr>
        <p:spPr>
          <a:ln>
            <a:miter lim="800000"/>
          </a:ln>
        </p:spPr>
      </p:sp>
      <p:sp>
        <p:nvSpPr>
          <p:cNvPr id="66562" name="备注占位符 2"/>
          <p:cNvSpPr>
            <a:spLocks noGrp="1" noChangeArrowheads="1"/>
          </p:cNvSpPr>
          <p:nvPr>
            <p:ph type="body" idx="4294967295"/>
          </p:nvPr>
        </p:nvSpPr>
        <p:spPr/>
        <p:txBody>
          <a:bodyPr/>
          <a:lstStyle/>
          <a:p>
            <a:endParaRPr lang="zh-CN" altLang="en-US" smtClean="0"/>
          </a:p>
        </p:txBody>
      </p:sp>
      <p:sp>
        <p:nvSpPr>
          <p:cNvPr id="6656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25DC3E-C487-4417-9EB0-042F44218E4E}" type="slidenum">
              <a:rPr lang="zh-CN" altLang="en-US"/>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ChangeArrowheads="1" noTextEdit="1"/>
          </p:cNvSpPr>
          <p:nvPr>
            <p:ph type="sldImg" idx="4294967295"/>
          </p:nvPr>
        </p:nvSpPr>
        <p:spPr>
          <a:ln>
            <a:miter lim="800000"/>
          </a:ln>
        </p:spPr>
      </p:sp>
      <p:sp>
        <p:nvSpPr>
          <p:cNvPr id="68610" name="备注占位符 2"/>
          <p:cNvSpPr>
            <a:spLocks noGrp="1" noChangeArrowheads="1"/>
          </p:cNvSpPr>
          <p:nvPr>
            <p:ph type="body" idx="4294967295"/>
          </p:nvPr>
        </p:nvSpPr>
        <p:spPr/>
        <p:txBody>
          <a:bodyPr/>
          <a:lstStyle/>
          <a:p>
            <a:endParaRPr lang="zh-CN" altLang="en-US" smtClean="0"/>
          </a:p>
        </p:txBody>
      </p:sp>
      <p:sp>
        <p:nvSpPr>
          <p:cNvPr id="6861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DBDA3D0-8DDA-41F7-B178-92ABDA456BA9}" type="slidenum">
              <a:rPr lang="zh-CN" altLang="en-US"/>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AF1092-4FFB-49BB-9CB3-AA7FDB82058A}" type="slidenum">
              <a:rPr lang="zh-CN" altLang="en-US"/>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noTextEdit="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smtClean="0"/>
          </a:p>
        </p:txBody>
      </p:sp>
      <p:sp>
        <p:nvSpPr>
          <p:cNvPr id="7065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4E71624-93A3-4B03-A78D-99447B781636}" type="slidenum">
              <a:rPr lang="zh-CN" altLang="en-US"/>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ChangeArrowheads="1" noTextEdit="1"/>
          </p:cNvSpPr>
          <p:nvPr>
            <p:ph type="sldImg" idx="4294967295"/>
          </p:nvPr>
        </p:nvSpPr>
        <p:spPr>
          <a:ln>
            <a:miter lim="800000"/>
          </a:ln>
        </p:spPr>
      </p:sp>
      <p:sp>
        <p:nvSpPr>
          <p:cNvPr id="72706" name="备注占位符 2"/>
          <p:cNvSpPr>
            <a:spLocks noGrp="1" noChangeArrowheads="1"/>
          </p:cNvSpPr>
          <p:nvPr>
            <p:ph type="body" idx="4294967295"/>
          </p:nvPr>
        </p:nvSpPr>
        <p:spPr/>
        <p:txBody>
          <a:bodyPr/>
          <a:lstStyle/>
          <a:p>
            <a:endParaRPr lang="zh-CN" altLang="en-US" smtClean="0"/>
          </a:p>
        </p:txBody>
      </p:sp>
      <p:sp>
        <p:nvSpPr>
          <p:cNvPr id="7270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7EFF96-4B33-492B-BF07-71786A89480B}" type="slidenum">
              <a:rPr lang="zh-CN" altLang="en-US"/>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noChangeArrowheads="1" noTextEdit="1"/>
          </p:cNvSpPr>
          <p:nvPr>
            <p:ph type="sldImg" idx="4294967295"/>
          </p:nvPr>
        </p:nvSpPr>
        <p:spPr>
          <a:ln>
            <a:miter lim="800000"/>
          </a:ln>
        </p:spPr>
      </p:sp>
      <p:sp>
        <p:nvSpPr>
          <p:cNvPr id="74754" name="备注占位符 2"/>
          <p:cNvSpPr>
            <a:spLocks noGrp="1" noChangeArrowheads="1"/>
          </p:cNvSpPr>
          <p:nvPr>
            <p:ph type="body" idx="4294967295"/>
          </p:nvPr>
        </p:nvSpPr>
        <p:spPr/>
        <p:txBody>
          <a:bodyPr/>
          <a:lstStyle/>
          <a:p>
            <a:endParaRPr lang="zh-CN" altLang="en-US" smtClean="0"/>
          </a:p>
        </p:txBody>
      </p:sp>
      <p:sp>
        <p:nvSpPr>
          <p:cNvPr id="7475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BC0FC40-0D8A-4B09-BED1-54899DA28BC6}" type="slidenum">
              <a:rPr lang="zh-CN" altLang="en-US"/>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noChangeArrowheads="1" noTextEdit="1"/>
          </p:cNvSpPr>
          <p:nvPr>
            <p:ph type="sldImg" idx="4294967295"/>
          </p:nvPr>
        </p:nvSpPr>
        <p:spPr>
          <a:ln>
            <a:miter lim="800000"/>
          </a:ln>
        </p:spPr>
      </p:sp>
      <p:sp>
        <p:nvSpPr>
          <p:cNvPr id="76802" name="备注占位符 2"/>
          <p:cNvSpPr>
            <a:spLocks noGrp="1" noChangeArrowheads="1"/>
          </p:cNvSpPr>
          <p:nvPr>
            <p:ph type="body" idx="4294967295"/>
          </p:nvPr>
        </p:nvSpPr>
        <p:spPr/>
        <p:txBody>
          <a:bodyPr/>
          <a:lstStyle/>
          <a:p>
            <a:endParaRPr lang="zh-CN" altLang="en-US" smtClean="0"/>
          </a:p>
        </p:txBody>
      </p:sp>
      <p:sp>
        <p:nvSpPr>
          <p:cNvPr id="7680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F536-066E-43FC-8F3F-8328A70A3613}" type="slidenum">
              <a:rPr lang="zh-CN" altLang="en-US"/>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noChangeArrowheads="1" noTextEdit="1"/>
          </p:cNvSpPr>
          <p:nvPr>
            <p:ph type="sldImg" idx="4294967295"/>
          </p:nvPr>
        </p:nvSpPr>
        <p:spPr>
          <a:ln>
            <a:miter lim="800000"/>
          </a:ln>
        </p:spPr>
      </p:sp>
      <p:sp>
        <p:nvSpPr>
          <p:cNvPr id="78850" name="备注占位符 2"/>
          <p:cNvSpPr>
            <a:spLocks noGrp="1" noChangeArrowheads="1"/>
          </p:cNvSpPr>
          <p:nvPr>
            <p:ph type="body" idx="4294967295"/>
          </p:nvPr>
        </p:nvSpPr>
        <p:spPr/>
        <p:txBody>
          <a:bodyPr/>
          <a:lstStyle/>
          <a:p>
            <a:endParaRPr lang="zh-CN" altLang="en-US" smtClean="0"/>
          </a:p>
        </p:txBody>
      </p:sp>
      <p:sp>
        <p:nvSpPr>
          <p:cNvPr id="7885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827BEC-02E4-44F7-AA02-65055FB9245A}" type="slidenum">
              <a:rPr lang="zh-CN" altLang="en-US"/>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noChangeArrowheads="1" noTextEdit="1"/>
          </p:cNvSpPr>
          <p:nvPr>
            <p:ph type="sldImg" idx="4294967295"/>
          </p:nvPr>
        </p:nvSpPr>
        <p:spPr>
          <a:ln>
            <a:miter lim="800000"/>
          </a:ln>
        </p:spPr>
      </p:sp>
      <p:sp>
        <p:nvSpPr>
          <p:cNvPr id="80898" name="备注占位符 2"/>
          <p:cNvSpPr>
            <a:spLocks noGrp="1" noChangeArrowheads="1"/>
          </p:cNvSpPr>
          <p:nvPr>
            <p:ph type="body" idx="4294967295"/>
          </p:nvPr>
        </p:nvSpPr>
        <p:spPr/>
        <p:txBody>
          <a:bodyPr/>
          <a:lstStyle/>
          <a:p>
            <a:endParaRPr lang="zh-CN" altLang="en-US" smtClean="0"/>
          </a:p>
        </p:txBody>
      </p:sp>
      <p:sp>
        <p:nvSpPr>
          <p:cNvPr id="8089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B3DA2C-20DD-4CFA-ACF9-34855242F726}" type="slidenum">
              <a:rPr lang="zh-CN" altLang="en-US"/>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ChangeArrowheads="1" noTextEdit="1"/>
          </p:cNvSpPr>
          <p:nvPr>
            <p:ph type="sldImg" idx="4294967295"/>
          </p:nvPr>
        </p:nvSpPr>
        <p:spPr>
          <a:ln>
            <a:miter lim="800000"/>
          </a:ln>
        </p:spPr>
      </p:sp>
      <p:sp>
        <p:nvSpPr>
          <p:cNvPr id="82946" name="备注占位符 2"/>
          <p:cNvSpPr>
            <a:spLocks noGrp="1" noChangeArrowheads="1"/>
          </p:cNvSpPr>
          <p:nvPr>
            <p:ph type="body" idx="4294967295"/>
          </p:nvPr>
        </p:nvSpPr>
        <p:spPr/>
        <p:txBody>
          <a:bodyPr/>
          <a:lstStyle/>
          <a:p>
            <a:endParaRPr lang="zh-CN" altLang="en-US" smtClean="0"/>
          </a:p>
        </p:txBody>
      </p:sp>
      <p:sp>
        <p:nvSpPr>
          <p:cNvPr id="8294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0E4ACC1-D55C-4BF7-92DD-52492100A527}" type="slidenum">
              <a:rPr lang="zh-CN" altLang="en-US"/>
              <a:t>37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noChangeArrowheads="1" noTextEdit="1"/>
          </p:cNvSpPr>
          <p:nvPr>
            <p:ph type="sldImg" idx="4294967295"/>
          </p:nvPr>
        </p:nvSpPr>
        <p:spPr>
          <a:ln>
            <a:miter lim="800000"/>
          </a:ln>
        </p:spPr>
      </p:sp>
      <p:sp>
        <p:nvSpPr>
          <p:cNvPr id="84994" name="备注占位符 2"/>
          <p:cNvSpPr>
            <a:spLocks noGrp="1" noChangeArrowheads="1"/>
          </p:cNvSpPr>
          <p:nvPr>
            <p:ph type="body" idx="4294967295"/>
          </p:nvPr>
        </p:nvSpPr>
        <p:spPr/>
        <p:txBody>
          <a:bodyPr/>
          <a:lstStyle/>
          <a:p>
            <a:endParaRPr lang="zh-CN" altLang="en-US" smtClean="0"/>
          </a:p>
        </p:txBody>
      </p:sp>
      <p:sp>
        <p:nvSpPr>
          <p:cNvPr id="8499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F63B283-5D3A-445D-8048-0AAE3BFCDA93}" type="slidenum">
              <a:rPr lang="zh-CN" altLang="en-US"/>
              <a:t>38</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p:cNvSpPr>
            <a:spLocks noGrp="1" noRot="1" noChangeAspect="1" noChangeArrowheads="1" noTextEdit="1"/>
          </p:cNvSpPr>
          <p:nvPr>
            <p:ph type="sldImg" idx="4294967295"/>
          </p:nvPr>
        </p:nvSpPr>
        <p:spPr>
          <a:ln>
            <a:miter lim="800000"/>
          </a:ln>
        </p:spPr>
      </p:sp>
      <p:sp>
        <p:nvSpPr>
          <p:cNvPr id="87042" name="备注占位符 2"/>
          <p:cNvSpPr>
            <a:spLocks noGrp="1" noChangeArrowheads="1"/>
          </p:cNvSpPr>
          <p:nvPr>
            <p:ph type="body" idx="4294967295"/>
          </p:nvPr>
        </p:nvSpPr>
        <p:spPr/>
        <p:txBody>
          <a:bodyPr/>
          <a:lstStyle/>
          <a:p>
            <a:endParaRPr lang="zh-CN" altLang="en-US" smtClean="0"/>
          </a:p>
        </p:txBody>
      </p:sp>
      <p:sp>
        <p:nvSpPr>
          <p:cNvPr id="8704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70F6213-26FF-4FA3-BA25-8EE78D29D3CE}" type="slidenum">
              <a:rPr lang="zh-CN" altLang="en-US"/>
              <a:t>39</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noChangeArrowheads="1" noTextEdit="1"/>
          </p:cNvSpPr>
          <p:nvPr>
            <p:ph type="sldImg" idx="4294967295"/>
          </p:nvPr>
        </p:nvSpPr>
        <p:spPr>
          <a:ln>
            <a:miter lim="800000"/>
          </a:ln>
        </p:spPr>
      </p:sp>
      <p:sp>
        <p:nvSpPr>
          <p:cNvPr id="89090" name="备注占位符 2"/>
          <p:cNvSpPr>
            <a:spLocks noGrp="1" noChangeArrowheads="1"/>
          </p:cNvSpPr>
          <p:nvPr>
            <p:ph type="body" idx="4294967295"/>
          </p:nvPr>
        </p:nvSpPr>
        <p:spPr/>
        <p:txBody>
          <a:bodyPr/>
          <a:lstStyle/>
          <a:p>
            <a:endParaRPr lang="zh-CN" altLang="en-US" smtClean="0"/>
          </a:p>
        </p:txBody>
      </p:sp>
      <p:sp>
        <p:nvSpPr>
          <p:cNvPr id="8909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D0D2CCF-8B19-44E9-B6B4-905EE115BDD3}" type="slidenum">
              <a:rPr lang="zh-CN" altLang="en-US"/>
              <a:t>40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endParaRPr lang="zh-CN" altLang="en-US" smtClean="0"/>
          </a:p>
        </p:txBody>
      </p:sp>
      <p:sp>
        <p:nvSpPr>
          <p:cNvPr id="1741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A4A15A-9147-4FCD-8732-E5F25AF26213}" type="slidenum">
              <a:rPr lang="zh-CN" altLang="en-US"/>
              <a:t>5</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noChangeArrowheads="1" noTextEdit="1"/>
          </p:cNvSpPr>
          <p:nvPr>
            <p:ph type="sldImg" idx="4294967295"/>
          </p:nvPr>
        </p:nvSpPr>
        <p:spPr>
          <a:ln>
            <a:miter lim="800000"/>
          </a:ln>
        </p:spPr>
      </p:sp>
      <p:sp>
        <p:nvSpPr>
          <p:cNvPr id="91138" name="备注占位符 2"/>
          <p:cNvSpPr>
            <a:spLocks noGrp="1" noChangeArrowheads="1"/>
          </p:cNvSpPr>
          <p:nvPr>
            <p:ph type="body" idx="4294967295"/>
          </p:nvPr>
        </p:nvSpPr>
        <p:spPr/>
        <p:txBody>
          <a:bodyPr/>
          <a:lstStyle/>
          <a:p>
            <a:endParaRPr lang="zh-CN" altLang="en-US" smtClean="0"/>
          </a:p>
        </p:txBody>
      </p:sp>
      <p:sp>
        <p:nvSpPr>
          <p:cNvPr id="9113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9A45105-8235-45AD-A247-349A7E49815A}" type="slidenum">
              <a:rPr lang="zh-CN" altLang="en-US"/>
              <a:t>41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noChangeArrowheads="1" noTextEdit="1"/>
          </p:cNvSpPr>
          <p:nvPr>
            <p:ph type="sldImg" idx="4294967295"/>
          </p:nvPr>
        </p:nvSpPr>
        <p:spPr>
          <a:ln>
            <a:miter lim="800000"/>
          </a:ln>
        </p:spPr>
      </p:sp>
      <p:sp>
        <p:nvSpPr>
          <p:cNvPr id="93186" name="备注占位符 2"/>
          <p:cNvSpPr>
            <a:spLocks noGrp="1" noChangeArrowheads="1"/>
          </p:cNvSpPr>
          <p:nvPr>
            <p:ph type="body" idx="4294967295"/>
          </p:nvPr>
        </p:nvSpPr>
        <p:spPr/>
        <p:txBody>
          <a:bodyPr/>
          <a:lstStyle/>
          <a:p>
            <a:endParaRPr lang="zh-CN" altLang="en-US" smtClean="0"/>
          </a:p>
        </p:txBody>
      </p:sp>
      <p:sp>
        <p:nvSpPr>
          <p:cNvPr id="9318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D8D503D-B3B8-4C13-B40B-35242D883C2A}" type="slidenum">
              <a:rPr lang="zh-CN" altLang="en-US"/>
              <a:t>42</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noChangeArrowheads="1" noTextEdit="1"/>
          </p:cNvSpPr>
          <p:nvPr>
            <p:ph type="sldImg" idx="4294967295"/>
          </p:nvPr>
        </p:nvSpPr>
        <p:spPr>
          <a:ln>
            <a:miter lim="800000"/>
          </a:ln>
        </p:spPr>
      </p:sp>
      <p:sp>
        <p:nvSpPr>
          <p:cNvPr id="95234" name="备注占位符 2"/>
          <p:cNvSpPr>
            <a:spLocks noGrp="1" noChangeArrowheads="1"/>
          </p:cNvSpPr>
          <p:nvPr>
            <p:ph type="body" idx="4294967295"/>
          </p:nvPr>
        </p:nvSpPr>
        <p:spPr/>
        <p:txBody>
          <a:bodyPr/>
          <a:lstStyle/>
          <a:p>
            <a:endParaRPr lang="zh-CN" altLang="en-US" smtClean="0"/>
          </a:p>
        </p:txBody>
      </p:sp>
      <p:sp>
        <p:nvSpPr>
          <p:cNvPr id="9523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6E402F-E12E-41D4-9AF6-E68F49EDD0E0}" type="slidenum">
              <a:rPr lang="zh-CN" altLang="en-US"/>
              <a:t>43</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ChangeArrowheads="1" noTextEdit="1"/>
          </p:cNvSpPr>
          <p:nvPr>
            <p:ph type="sldImg" idx="4294967295"/>
          </p:nvPr>
        </p:nvSpPr>
        <p:spPr>
          <a:ln>
            <a:miter lim="800000"/>
          </a:ln>
        </p:spPr>
      </p:sp>
      <p:sp>
        <p:nvSpPr>
          <p:cNvPr id="97282" name="备注占位符 2"/>
          <p:cNvSpPr>
            <a:spLocks noGrp="1" noChangeArrowheads="1"/>
          </p:cNvSpPr>
          <p:nvPr>
            <p:ph type="body" idx="4294967295"/>
          </p:nvPr>
        </p:nvSpPr>
        <p:spPr/>
        <p:txBody>
          <a:bodyPr/>
          <a:lstStyle/>
          <a:p>
            <a:endParaRPr lang="zh-CN" altLang="en-US" smtClean="0"/>
          </a:p>
        </p:txBody>
      </p:sp>
      <p:sp>
        <p:nvSpPr>
          <p:cNvPr id="9728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BDA82A-324B-4051-A2BE-30D9A03B5B21}" type="slidenum">
              <a:rPr lang="zh-CN" altLang="en-US"/>
              <a:t>44</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noChangeArrowheads="1" noTextEdit="1"/>
          </p:cNvSpPr>
          <p:nvPr>
            <p:ph type="sldImg" idx="4294967295"/>
          </p:nvPr>
        </p:nvSpPr>
        <p:spPr>
          <a:ln>
            <a:miter lim="800000"/>
          </a:ln>
        </p:spPr>
      </p:sp>
      <p:sp>
        <p:nvSpPr>
          <p:cNvPr id="99330" name="备注占位符 2"/>
          <p:cNvSpPr>
            <a:spLocks noGrp="1" noChangeArrowheads="1"/>
          </p:cNvSpPr>
          <p:nvPr>
            <p:ph type="body" idx="4294967295"/>
          </p:nvPr>
        </p:nvSpPr>
        <p:spPr/>
        <p:txBody>
          <a:bodyPr/>
          <a:lstStyle/>
          <a:p>
            <a:endParaRPr lang="zh-CN" altLang="en-US" smtClean="0"/>
          </a:p>
        </p:txBody>
      </p:sp>
      <p:sp>
        <p:nvSpPr>
          <p:cNvPr id="9933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F8A18B-9E97-4D2B-BD43-DF8A7A631948}" type="slidenum">
              <a:rPr lang="zh-CN" altLang="en-US"/>
              <a:t>45</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p:cNvSpPr>
            <a:spLocks noGrp="1" noRot="1" noChangeAspect="1" noChangeArrowheads="1" noTextEdit="1"/>
          </p:cNvSpPr>
          <p:nvPr>
            <p:ph type="sldImg" idx="4294967295"/>
          </p:nvPr>
        </p:nvSpPr>
        <p:spPr>
          <a:ln>
            <a:miter lim="800000"/>
          </a:ln>
        </p:spPr>
      </p:sp>
      <p:sp>
        <p:nvSpPr>
          <p:cNvPr id="101378" name="备注占位符 2"/>
          <p:cNvSpPr>
            <a:spLocks noGrp="1" noChangeArrowheads="1"/>
          </p:cNvSpPr>
          <p:nvPr>
            <p:ph type="body" idx="4294967295"/>
          </p:nvPr>
        </p:nvSpPr>
        <p:spPr/>
        <p:txBody>
          <a:bodyPr/>
          <a:lstStyle/>
          <a:p>
            <a:endParaRPr lang="zh-CN" altLang="en-US" smtClean="0"/>
          </a:p>
        </p:txBody>
      </p:sp>
      <p:sp>
        <p:nvSpPr>
          <p:cNvPr id="10137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F513BA-00ED-4DAB-ADC2-2738B5EB0018}" type="slidenum">
              <a:rPr lang="zh-CN" altLang="en-US"/>
              <a:t>46</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幻灯片图像占位符 1"/>
          <p:cNvSpPr>
            <a:spLocks noGrp="1" noRot="1" noChangeAspect="1" noChangeArrowheads="1" noTextEdit="1"/>
          </p:cNvSpPr>
          <p:nvPr>
            <p:ph type="sldImg" idx="4294967295"/>
          </p:nvPr>
        </p:nvSpPr>
        <p:spPr>
          <a:ln>
            <a:miter lim="800000"/>
          </a:ln>
        </p:spPr>
      </p:sp>
      <p:sp>
        <p:nvSpPr>
          <p:cNvPr id="103426" name="备注占位符 2"/>
          <p:cNvSpPr>
            <a:spLocks noGrp="1" noChangeArrowheads="1"/>
          </p:cNvSpPr>
          <p:nvPr>
            <p:ph type="body" idx="4294967295"/>
          </p:nvPr>
        </p:nvSpPr>
        <p:spPr/>
        <p:txBody>
          <a:bodyPr/>
          <a:lstStyle/>
          <a:p>
            <a:endParaRPr lang="zh-CN" altLang="en-US" smtClean="0"/>
          </a:p>
        </p:txBody>
      </p:sp>
      <p:sp>
        <p:nvSpPr>
          <p:cNvPr id="10342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48D152-C0E2-4EAA-B42C-2EEBA300082C}" type="slidenum">
              <a:rPr lang="zh-CN" altLang="en-US"/>
              <a:t>47</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p:cNvSpPr>
            <a:spLocks noGrp="1" noRot="1" noChangeAspect="1" noChangeArrowheads="1" noTextEdit="1"/>
          </p:cNvSpPr>
          <p:nvPr>
            <p:ph type="sldImg" idx="4294967295"/>
          </p:nvPr>
        </p:nvSpPr>
        <p:spPr>
          <a:ln>
            <a:miter lim="800000"/>
          </a:ln>
        </p:spPr>
      </p:sp>
      <p:sp>
        <p:nvSpPr>
          <p:cNvPr id="105474" name="备注占位符 2"/>
          <p:cNvSpPr>
            <a:spLocks noGrp="1" noChangeArrowheads="1"/>
          </p:cNvSpPr>
          <p:nvPr>
            <p:ph type="body" idx="4294967295"/>
          </p:nvPr>
        </p:nvSpPr>
        <p:spPr/>
        <p:txBody>
          <a:bodyPr/>
          <a:lstStyle/>
          <a:p>
            <a:endParaRPr lang="zh-CN" altLang="en-US" smtClean="0"/>
          </a:p>
        </p:txBody>
      </p:sp>
      <p:sp>
        <p:nvSpPr>
          <p:cNvPr id="10547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CB4B25-143A-40FB-A5D2-05AAE30E11EB}" type="slidenum">
              <a:rPr lang="zh-CN" altLang="en-US"/>
              <a:t>48</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幻灯片图像占位符 1"/>
          <p:cNvSpPr>
            <a:spLocks noGrp="1" noRot="1" noChangeAspect="1" noChangeArrowheads="1" noTextEdit="1"/>
          </p:cNvSpPr>
          <p:nvPr>
            <p:ph type="sldImg" idx="4294967295"/>
          </p:nvPr>
        </p:nvSpPr>
        <p:spPr>
          <a:ln>
            <a:miter lim="800000"/>
          </a:ln>
        </p:spPr>
      </p:sp>
      <p:sp>
        <p:nvSpPr>
          <p:cNvPr id="107522" name="备注占位符 2"/>
          <p:cNvSpPr>
            <a:spLocks noGrp="1" noChangeArrowheads="1"/>
          </p:cNvSpPr>
          <p:nvPr>
            <p:ph type="body" idx="4294967295"/>
          </p:nvPr>
        </p:nvSpPr>
        <p:spPr/>
        <p:txBody>
          <a:bodyPr/>
          <a:lstStyle/>
          <a:p>
            <a:endParaRPr lang="zh-CN" altLang="en-US" smtClean="0"/>
          </a:p>
        </p:txBody>
      </p:sp>
      <p:sp>
        <p:nvSpPr>
          <p:cNvPr id="10752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5EF2288-484D-4E03-BB31-6BFCA98EA8C5}" type="slidenum">
              <a:rPr lang="zh-CN" altLang="en-US"/>
              <a:t>49</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noChangeArrowheads="1" noTextEdit="1"/>
          </p:cNvSpPr>
          <p:nvPr>
            <p:ph type="sldImg" idx="4294967295"/>
          </p:nvPr>
        </p:nvSpPr>
        <p:spPr>
          <a:ln>
            <a:miter lim="800000"/>
          </a:ln>
        </p:spPr>
      </p:sp>
      <p:sp>
        <p:nvSpPr>
          <p:cNvPr id="109570" name="备注占位符 2"/>
          <p:cNvSpPr>
            <a:spLocks noGrp="1" noChangeArrowheads="1"/>
          </p:cNvSpPr>
          <p:nvPr>
            <p:ph type="body" idx="4294967295"/>
          </p:nvPr>
        </p:nvSpPr>
        <p:spPr/>
        <p:txBody>
          <a:bodyPr/>
          <a:lstStyle/>
          <a:p>
            <a:endParaRPr lang="zh-CN" altLang="en-US" smtClean="0"/>
          </a:p>
        </p:txBody>
      </p:sp>
      <p:sp>
        <p:nvSpPr>
          <p:cNvPr id="10957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51AD69-26E7-46EB-8483-779DA696B802}" type="slidenum">
              <a:rPr lang="zh-CN" altLang="en-US"/>
              <a:t>50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smtClean="0"/>
          </a:p>
        </p:txBody>
      </p:sp>
      <p:sp>
        <p:nvSpPr>
          <p:cNvPr id="1945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CCA1323-6733-4B3F-B836-B745D4027403}" type="slidenum">
              <a:rPr lang="zh-CN" altLang="en-US"/>
              <a:t>6</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幻灯片图像占位符 1"/>
          <p:cNvSpPr>
            <a:spLocks noGrp="1" noRot="1" noChangeAspect="1" noChangeArrowheads="1" noTextEdit="1"/>
          </p:cNvSpPr>
          <p:nvPr>
            <p:ph type="sldImg" idx="4294967295"/>
          </p:nvPr>
        </p:nvSpPr>
        <p:spPr>
          <a:ln>
            <a:miter lim="800000"/>
          </a:ln>
        </p:spPr>
      </p:sp>
      <p:sp>
        <p:nvSpPr>
          <p:cNvPr id="111618" name="备注占位符 2"/>
          <p:cNvSpPr>
            <a:spLocks noGrp="1" noChangeArrowheads="1"/>
          </p:cNvSpPr>
          <p:nvPr>
            <p:ph type="body" idx="4294967295"/>
          </p:nvPr>
        </p:nvSpPr>
        <p:spPr/>
        <p:txBody>
          <a:bodyPr/>
          <a:lstStyle/>
          <a:p>
            <a:endParaRPr lang="zh-CN" altLang="en-US" smtClean="0"/>
          </a:p>
        </p:txBody>
      </p:sp>
      <p:sp>
        <p:nvSpPr>
          <p:cNvPr id="11161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CDD8C2B-AD5D-41E8-9228-6E86C4742CE0}" type="slidenum">
              <a:rPr lang="zh-CN" altLang="en-US"/>
              <a:t>51</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幻灯片图像占位符 1"/>
          <p:cNvSpPr>
            <a:spLocks noGrp="1" noRot="1" noChangeAspect="1" noChangeArrowheads="1" noTextEdit="1"/>
          </p:cNvSpPr>
          <p:nvPr>
            <p:ph type="sldImg" idx="4294967295"/>
          </p:nvPr>
        </p:nvSpPr>
        <p:spPr>
          <a:ln>
            <a:miter lim="800000"/>
          </a:ln>
        </p:spPr>
      </p:sp>
      <p:sp>
        <p:nvSpPr>
          <p:cNvPr id="113666" name="备注占位符 2"/>
          <p:cNvSpPr>
            <a:spLocks noGrp="1" noChangeArrowheads="1"/>
          </p:cNvSpPr>
          <p:nvPr>
            <p:ph type="body" idx="4294967295"/>
          </p:nvPr>
        </p:nvSpPr>
        <p:spPr/>
        <p:txBody>
          <a:bodyPr/>
          <a:lstStyle/>
          <a:p>
            <a:endParaRPr lang="zh-CN" altLang="en-US" smtClean="0"/>
          </a:p>
        </p:txBody>
      </p:sp>
      <p:sp>
        <p:nvSpPr>
          <p:cNvPr id="11366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C0AFC1-FB5E-4079-954B-8EC1AD703177}" type="slidenum">
              <a:rPr lang="zh-CN" altLang="en-US"/>
              <a:t>52</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幻灯片图像占位符 1"/>
          <p:cNvSpPr>
            <a:spLocks noGrp="1" noRot="1" noChangeAspect="1" noChangeArrowheads="1" noTextEdit="1"/>
          </p:cNvSpPr>
          <p:nvPr>
            <p:ph type="sldImg" idx="4294967295"/>
          </p:nvPr>
        </p:nvSpPr>
        <p:spPr>
          <a:ln>
            <a:miter lim="800000"/>
          </a:ln>
        </p:spPr>
      </p:sp>
      <p:sp>
        <p:nvSpPr>
          <p:cNvPr id="115714" name="备注占位符 2"/>
          <p:cNvSpPr>
            <a:spLocks noGrp="1" noChangeArrowheads="1"/>
          </p:cNvSpPr>
          <p:nvPr>
            <p:ph type="body" idx="4294967295"/>
          </p:nvPr>
        </p:nvSpPr>
        <p:spPr/>
        <p:txBody>
          <a:bodyPr/>
          <a:lstStyle/>
          <a:p>
            <a:endParaRPr lang="zh-CN" altLang="en-US" smtClean="0"/>
          </a:p>
        </p:txBody>
      </p:sp>
      <p:sp>
        <p:nvSpPr>
          <p:cNvPr id="11571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14BECD-9AED-4839-8C53-4488181BED3C}" type="slidenum">
              <a:rPr lang="zh-CN" altLang="en-US"/>
              <a:t>53</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幻灯片图像占位符 1"/>
          <p:cNvSpPr>
            <a:spLocks noGrp="1" noRot="1" noChangeAspect="1" noChangeArrowheads="1" noTextEdit="1"/>
          </p:cNvSpPr>
          <p:nvPr>
            <p:ph type="sldImg" idx="4294967295"/>
          </p:nvPr>
        </p:nvSpPr>
        <p:spPr>
          <a:ln>
            <a:miter lim="800000"/>
          </a:ln>
        </p:spPr>
      </p:sp>
      <p:sp>
        <p:nvSpPr>
          <p:cNvPr id="117762" name="备注占位符 2"/>
          <p:cNvSpPr>
            <a:spLocks noGrp="1" noChangeArrowheads="1"/>
          </p:cNvSpPr>
          <p:nvPr>
            <p:ph type="body" idx="4294967295"/>
          </p:nvPr>
        </p:nvSpPr>
        <p:spPr/>
        <p:txBody>
          <a:bodyPr/>
          <a:lstStyle/>
          <a:p>
            <a:endParaRPr lang="zh-CN" altLang="en-US" smtClean="0"/>
          </a:p>
        </p:txBody>
      </p:sp>
      <p:sp>
        <p:nvSpPr>
          <p:cNvPr id="11776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4C4A5BC-AFCE-4AC6-83D4-F4CF0D5E20BE}" type="slidenum">
              <a:rPr lang="zh-CN" altLang="en-US"/>
              <a:t>54</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幻灯片图像占位符 1"/>
          <p:cNvSpPr>
            <a:spLocks noGrp="1" noRot="1" noChangeAspect="1" noChangeArrowheads="1" noTextEdit="1"/>
          </p:cNvSpPr>
          <p:nvPr>
            <p:ph type="sldImg" idx="4294967295"/>
          </p:nvPr>
        </p:nvSpPr>
        <p:spPr>
          <a:ln>
            <a:miter lim="800000"/>
          </a:ln>
        </p:spPr>
      </p:sp>
      <p:sp>
        <p:nvSpPr>
          <p:cNvPr id="119810" name="备注占位符 2"/>
          <p:cNvSpPr>
            <a:spLocks noGrp="1" noChangeArrowheads="1"/>
          </p:cNvSpPr>
          <p:nvPr>
            <p:ph type="body" idx="4294967295"/>
          </p:nvPr>
        </p:nvSpPr>
        <p:spPr/>
        <p:txBody>
          <a:bodyPr/>
          <a:lstStyle/>
          <a:p>
            <a:endParaRPr lang="zh-CN" altLang="en-US" smtClean="0"/>
          </a:p>
        </p:txBody>
      </p:sp>
      <p:sp>
        <p:nvSpPr>
          <p:cNvPr id="11981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F0AED0-4A4B-42A9-831B-71AD80B1A1A0}" type="slidenum">
              <a:rPr lang="zh-CN" altLang="en-US"/>
              <a:t>55</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幻灯片图像占位符 1"/>
          <p:cNvSpPr>
            <a:spLocks noGrp="1" noRot="1" noChangeAspect="1" noChangeArrowheads="1" noTextEdit="1"/>
          </p:cNvSpPr>
          <p:nvPr>
            <p:ph type="sldImg" idx="4294967295"/>
          </p:nvPr>
        </p:nvSpPr>
        <p:spPr>
          <a:ln>
            <a:miter lim="800000"/>
          </a:ln>
        </p:spPr>
      </p:sp>
      <p:sp>
        <p:nvSpPr>
          <p:cNvPr id="121858" name="备注占位符 2"/>
          <p:cNvSpPr>
            <a:spLocks noGrp="1" noChangeArrowheads="1"/>
          </p:cNvSpPr>
          <p:nvPr>
            <p:ph type="body" idx="4294967295"/>
          </p:nvPr>
        </p:nvSpPr>
        <p:spPr/>
        <p:txBody>
          <a:bodyPr/>
          <a:lstStyle/>
          <a:p>
            <a:endParaRPr lang="zh-CN" altLang="en-US" smtClean="0"/>
          </a:p>
        </p:txBody>
      </p:sp>
      <p:sp>
        <p:nvSpPr>
          <p:cNvPr id="12185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3750BD-F02E-4D4C-A990-3AAE01242099}" type="slidenum">
              <a:rPr lang="zh-CN" altLang="en-US"/>
              <a:t>56</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幻灯片图像占位符 1"/>
          <p:cNvSpPr>
            <a:spLocks noGrp="1" noRot="1" noChangeAspect="1" noChangeArrowheads="1" noTextEdit="1"/>
          </p:cNvSpPr>
          <p:nvPr>
            <p:ph type="sldImg" idx="4294967295"/>
          </p:nvPr>
        </p:nvSpPr>
        <p:spPr>
          <a:ln>
            <a:miter lim="800000"/>
          </a:ln>
        </p:spPr>
      </p:sp>
      <p:sp>
        <p:nvSpPr>
          <p:cNvPr id="123906" name="备注占位符 2"/>
          <p:cNvSpPr>
            <a:spLocks noGrp="1" noChangeArrowheads="1"/>
          </p:cNvSpPr>
          <p:nvPr>
            <p:ph type="body" idx="4294967295"/>
          </p:nvPr>
        </p:nvSpPr>
        <p:spPr/>
        <p:txBody>
          <a:bodyPr/>
          <a:lstStyle/>
          <a:p>
            <a:endParaRPr lang="zh-CN" altLang="en-US" smtClean="0"/>
          </a:p>
        </p:txBody>
      </p:sp>
      <p:sp>
        <p:nvSpPr>
          <p:cNvPr id="12390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533E90-AA98-46B0-839B-7C1345E70366}" type="slidenum">
              <a:rPr lang="zh-CN" altLang="en-US"/>
              <a:t>57</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幻灯片图像占位符 1"/>
          <p:cNvSpPr>
            <a:spLocks noGrp="1" noRot="1" noChangeAspect="1" noChangeArrowheads="1" noTextEdit="1"/>
          </p:cNvSpPr>
          <p:nvPr>
            <p:ph type="sldImg" idx="4294967295"/>
          </p:nvPr>
        </p:nvSpPr>
        <p:spPr>
          <a:ln>
            <a:miter lim="800000"/>
          </a:ln>
        </p:spPr>
      </p:sp>
      <p:sp>
        <p:nvSpPr>
          <p:cNvPr id="125954" name="备注占位符 2"/>
          <p:cNvSpPr>
            <a:spLocks noGrp="1" noChangeArrowheads="1"/>
          </p:cNvSpPr>
          <p:nvPr>
            <p:ph type="body" idx="4294967295"/>
          </p:nvPr>
        </p:nvSpPr>
        <p:spPr/>
        <p:txBody>
          <a:bodyPr/>
          <a:lstStyle/>
          <a:p>
            <a:endParaRPr lang="zh-CN" altLang="en-US" smtClean="0"/>
          </a:p>
        </p:txBody>
      </p:sp>
      <p:sp>
        <p:nvSpPr>
          <p:cNvPr id="12595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68A5E-2834-4C41-A40F-43E37853D8DF}" type="slidenum">
              <a:rPr lang="zh-CN" altLang="en-US"/>
              <a:t>58</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幻灯片图像占位符 1"/>
          <p:cNvSpPr>
            <a:spLocks noGrp="1" noRot="1" noChangeAspect="1" noChangeArrowheads="1" noTextEdit="1"/>
          </p:cNvSpPr>
          <p:nvPr>
            <p:ph type="sldImg" idx="4294967295"/>
          </p:nvPr>
        </p:nvSpPr>
        <p:spPr>
          <a:ln>
            <a:miter lim="800000"/>
          </a:ln>
        </p:spPr>
      </p:sp>
      <p:sp>
        <p:nvSpPr>
          <p:cNvPr id="128002" name="备注占位符 2"/>
          <p:cNvSpPr>
            <a:spLocks noGrp="1" noChangeArrowheads="1"/>
          </p:cNvSpPr>
          <p:nvPr>
            <p:ph type="body" idx="4294967295"/>
          </p:nvPr>
        </p:nvSpPr>
        <p:spPr/>
        <p:txBody>
          <a:bodyPr/>
          <a:lstStyle/>
          <a:p>
            <a:endParaRPr lang="zh-CN" altLang="en-US" smtClean="0"/>
          </a:p>
        </p:txBody>
      </p:sp>
      <p:sp>
        <p:nvSpPr>
          <p:cNvPr id="12800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50C95FF-9396-4497-8A42-251A1CD8208D}" type="slidenum">
              <a:rPr lang="zh-CN" altLang="en-US"/>
              <a:t>59</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幻灯片图像占位符 1"/>
          <p:cNvSpPr>
            <a:spLocks noGrp="1" noRot="1" noChangeAspect="1" noChangeArrowheads="1" noTextEdit="1"/>
          </p:cNvSpPr>
          <p:nvPr>
            <p:ph type="sldImg" idx="4294967295"/>
          </p:nvPr>
        </p:nvSpPr>
        <p:spPr>
          <a:ln>
            <a:miter lim="800000"/>
          </a:ln>
        </p:spPr>
      </p:sp>
      <p:sp>
        <p:nvSpPr>
          <p:cNvPr id="130050" name="备注占位符 2"/>
          <p:cNvSpPr>
            <a:spLocks noGrp="1" noChangeArrowheads="1"/>
          </p:cNvSpPr>
          <p:nvPr>
            <p:ph type="body" idx="4294967295"/>
          </p:nvPr>
        </p:nvSpPr>
        <p:spPr/>
        <p:txBody>
          <a:bodyPr/>
          <a:lstStyle/>
          <a:p>
            <a:endParaRPr lang="zh-CN" altLang="en-US" smtClean="0"/>
          </a:p>
        </p:txBody>
      </p:sp>
      <p:sp>
        <p:nvSpPr>
          <p:cNvPr id="13005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F17CB8F-2CA7-4C8E-814C-8B9B6A6F7DCA}" type="slidenum">
              <a:rPr lang="zh-CN" altLang="en-US"/>
              <a:t>60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smtClean="0"/>
          </a:p>
        </p:txBody>
      </p:sp>
      <p:sp>
        <p:nvSpPr>
          <p:cNvPr id="2150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D2ABB5-6B38-4C78-BCEC-ED8328675E3F}" type="slidenum">
              <a:rPr lang="zh-CN" altLang="en-US"/>
              <a:t>7</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幻灯片图像占位符 1"/>
          <p:cNvSpPr>
            <a:spLocks noGrp="1" noRot="1" noChangeAspect="1" noChangeArrowheads="1" noTextEdit="1"/>
          </p:cNvSpPr>
          <p:nvPr>
            <p:ph type="sldImg" idx="4294967295"/>
          </p:nvPr>
        </p:nvSpPr>
        <p:spPr>
          <a:ln>
            <a:miter lim="800000"/>
          </a:ln>
        </p:spPr>
      </p:sp>
      <p:sp>
        <p:nvSpPr>
          <p:cNvPr id="132098" name="备注占位符 2"/>
          <p:cNvSpPr>
            <a:spLocks noGrp="1" noChangeArrowheads="1"/>
          </p:cNvSpPr>
          <p:nvPr>
            <p:ph type="body" idx="4294967295"/>
          </p:nvPr>
        </p:nvSpPr>
        <p:spPr/>
        <p:txBody>
          <a:bodyPr/>
          <a:lstStyle/>
          <a:p>
            <a:endParaRPr lang="zh-CN" altLang="en-US" smtClean="0"/>
          </a:p>
        </p:txBody>
      </p:sp>
      <p:sp>
        <p:nvSpPr>
          <p:cNvPr id="13209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36BF801-45BA-420F-A7C8-8613778BF9C5}" type="slidenum">
              <a:rPr lang="zh-CN" altLang="en-US"/>
              <a:t>61</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幻灯片图像占位符 1"/>
          <p:cNvSpPr>
            <a:spLocks noGrp="1" noRot="1" noChangeAspect="1" noChangeArrowheads="1" noTextEdit="1"/>
          </p:cNvSpPr>
          <p:nvPr>
            <p:ph type="sldImg" idx="4294967295"/>
          </p:nvPr>
        </p:nvSpPr>
        <p:spPr>
          <a:ln>
            <a:miter lim="800000"/>
          </a:ln>
        </p:spPr>
      </p:sp>
      <p:sp>
        <p:nvSpPr>
          <p:cNvPr id="134146" name="备注占位符 2"/>
          <p:cNvSpPr>
            <a:spLocks noGrp="1" noChangeArrowheads="1"/>
          </p:cNvSpPr>
          <p:nvPr>
            <p:ph type="body" idx="4294967295"/>
          </p:nvPr>
        </p:nvSpPr>
        <p:spPr/>
        <p:txBody>
          <a:bodyPr/>
          <a:lstStyle/>
          <a:p>
            <a:endParaRPr lang="zh-CN" altLang="en-US" smtClean="0"/>
          </a:p>
        </p:txBody>
      </p:sp>
      <p:sp>
        <p:nvSpPr>
          <p:cNvPr id="13414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E2C93E8-F48C-40F2-9F0E-10A957BD874B}" type="slidenum">
              <a:rPr lang="zh-CN" altLang="en-US"/>
              <a:t>62</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幻灯片图像占位符 1"/>
          <p:cNvSpPr>
            <a:spLocks noGrp="1" noRot="1" noChangeAspect="1" noChangeArrowheads="1" noTextEdit="1"/>
          </p:cNvSpPr>
          <p:nvPr>
            <p:ph type="sldImg" idx="4294967295"/>
          </p:nvPr>
        </p:nvSpPr>
        <p:spPr>
          <a:ln>
            <a:miter lim="800000"/>
          </a:ln>
        </p:spPr>
      </p:sp>
      <p:sp>
        <p:nvSpPr>
          <p:cNvPr id="136194" name="备注占位符 2"/>
          <p:cNvSpPr>
            <a:spLocks noGrp="1" noChangeArrowheads="1"/>
          </p:cNvSpPr>
          <p:nvPr>
            <p:ph type="body" idx="4294967295"/>
          </p:nvPr>
        </p:nvSpPr>
        <p:spPr/>
        <p:txBody>
          <a:bodyPr/>
          <a:lstStyle/>
          <a:p>
            <a:endParaRPr lang="zh-CN" altLang="en-US" smtClean="0"/>
          </a:p>
        </p:txBody>
      </p:sp>
      <p:sp>
        <p:nvSpPr>
          <p:cNvPr id="13619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A2EACC-817D-425B-AB84-91D90FDF7708}" type="slidenum">
              <a:rPr lang="zh-CN" altLang="en-US"/>
              <a:t>63</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幻灯片图像占位符 1"/>
          <p:cNvSpPr>
            <a:spLocks noGrp="1" noRot="1" noChangeAspect="1" noChangeArrowheads="1" noTextEdit="1"/>
          </p:cNvSpPr>
          <p:nvPr>
            <p:ph type="sldImg" idx="4294967295"/>
          </p:nvPr>
        </p:nvSpPr>
        <p:spPr>
          <a:ln>
            <a:miter lim="800000"/>
          </a:ln>
        </p:spPr>
      </p:sp>
      <p:sp>
        <p:nvSpPr>
          <p:cNvPr id="138242" name="备注占位符 2"/>
          <p:cNvSpPr>
            <a:spLocks noGrp="1" noChangeArrowheads="1"/>
          </p:cNvSpPr>
          <p:nvPr>
            <p:ph type="body" idx="4294967295"/>
          </p:nvPr>
        </p:nvSpPr>
        <p:spPr/>
        <p:txBody>
          <a:bodyPr/>
          <a:lstStyle/>
          <a:p>
            <a:endParaRPr lang="zh-CN" altLang="en-US" smtClean="0"/>
          </a:p>
        </p:txBody>
      </p:sp>
      <p:sp>
        <p:nvSpPr>
          <p:cNvPr id="13824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76A61E-1C82-466E-806F-35F45C92A0B6}" type="slidenum">
              <a:rPr lang="zh-CN" altLang="en-US"/>
              <a:t>64</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幻灯片图像占位符 1"/>
          <p:cNvSpPr>
            <a:spLocks noGrp="1" noRot="1" noChangeAspect="1" noChangeArrowheads="1" noTextEdit="1"/>
          </p:cNvSpPr>
          <p:nvPr>
            <p:ph type="sldImg" idx="4294967295"/>
          </p:nvPr>
        </p:nvSpPr>
        <p:spPr>
          <a:ln>
            <a:miter lim="800000"/>
          </a:ln>
        </p:spPr>
      </p:sp>
      <p:sp>
        <p:nvSpPr>
          <p:cNvPr id="140290" name="备注占位符 2"/>
          <p:cNvSpPr>
            <a:spLocks noGrp="1" noChangeArrowheads="1"/>
          </p:cNvSpPr>
          <p:nvPr>
            <p:ph type="body" idx="4294967295"/>
          </p:nvPr>
        </p:nvSpPr>
        <p:spPr/>
        <p:txBody>
          <a:bodyPr/>
          <a:lstStyle/>
          <a:p>
            <a:endParaRPr lang="zh-CN" altLang="en-US" smtClean="0"/>
          </a:p>
        </p:txBody>
      </p:sp>
      <p:sp>
        <p:nvSpPr>
          <p:cNvPr id="14029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E2182F-414E-450E-93D6-8110AF1A0B04}" type="slidenum">
              <a:rPr lang="zh-CN" altLang="en-US"/>
              <a:t>65</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幻灯片图像占位符 1"/>
          <p:cNvSpPr>
            <a:spLocks noGrp="1" noRot="1" noChangeAspect="1" noChangeArrowheads="1" noTextEdit="1"/>
          </p:cNvSpPr>
          <p:nvPr>
            <p:ph type="sldImg" idx="4294967295"/>
          </p:nvPr>
        </p:nvSpPr>
        <p:spPr>
          <a:ln>
            <a:miter lim="800000"/>
          </a:ln>
        </p:spPr>
      </p:sp>
      <p:sp>
        <p:nvSpPr>
          <p:cNvPr id="142338" name="备注占位符 2"/>
          <p:cNvSpPr>
            <a:spLocks noGrp="1" noChangeArrowheads="1"/>
          </p:cNvSpPr>
          <p:nvPr>
            <p:ph type="body" idx="4294967295"/>
          </p:nvPr>
        </p:nvSpPr>
        <p:spPr/>
        <p:txBody>
          <a:bodyPr/>
          <a:lstStyle/>
          <a:p>
            <a:endParaRPr lang="zh-CN" altLang="en-US" smtClean="0"/>
          </a:p>
        </p:txBody>
      </p:sp>
      <p:sp>
        <p:nvSpPr>
          <p:cNvPr id="14233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F3FC9D5-6CC5-41E0-9E47-948E8BD21121}" type="slidenum">
              <a:rPr lang="zh-CN" altLang="en-US"/>
              <a:t>66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BA371E-17AC-4312-A9A7-36FFE3B8BD39}" type="slidenum">
              <a:rPr lang="zh-CN" altLang="en-US"/>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smtClean="0"/>
          </a:p>
        </p:txBody>
      </p:sp>
      <p:sp>
        <p:nvSpPr>
          <p:cNvPr id="2560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4CDDD70-492C-4D99-9BB1-B87D26E6A56B}" type="slidenum">
              <a:rPr lang="zh-CN" altLang="en-US"/>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765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90240A3-39A9-4BAA-8617-6A7C0EE4F767}" type="slidenum">
              <a:rPr lang="zh-CN" altLang="en-US"/>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33FEC774-C4CE-4658-904C-6CEFD5790063}"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321AEE40-773C-4D1F-AC92-1E86CF428494}"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B7311606-48BA-4198-BBE3-A44A40849EA6}"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遗产"/>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444104" y="2139698"/>
            <a:ext cx="1913334" cy="223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p:cNvSpPr>
            <a:spLocks noChangeArrowheads="1"/>
          </p:cNvSpPr>
          <p:nvPr/>
        </p:nvSpPr>
        <p:spPr bwMode="auto">
          <a:xfrm>
            <a:off x="0" y="986745"/>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p>
            <a:pPr algn="ctr">
              <a:lnSpc>
                <a:spcPct val="150000"/>
              </a:lnSpc>
              <a:spcAft>
                <a:spcPts val="0"/>
              </a:spcAft>
              <a:defRPr/>
            </a:pPr>
            <a:r>
              <a:rPr lang="en-US" altLang="zh-CN" sz="4100" b="1" kern="100" dirty="0">
                <a:latin typeface="Times New Roman" panose="02020603050405020304"/>
                <a:cs typeface="Courier New" panose="02070309020205020404"/>
              </a:rPr>
              <a:t>Unit 1</a:t>
            </a:r>
            <a:r>
              <a:rPr lang="zh-CN" altLang="zh-CN" sz="4100" kern="100" dirty="0">
                <a:latin typeface="Times New Roman" panose="02020603050405020304"/>
                <a:cs typeface="Times New Roman" panose="02020603050405020304"/>
              </a:rPr>
              <a:t>　</a:t>
            </a:r>
            <a:r>
              <a:rPr lang="en-US" altLang="zh-CN" sz="4100" b="1" kern="100" dirty="0">
                <a:latin typeface="Times New Roman" panose="02020603050405020304"/>
                <a:cs typeface="Courier New" panose="02070309020205020404"/>
              </a:rPr>
              <a:t>Cultural Heritage</a:t>
            </a:r>
            <a:endParaRPr lang="zh-CN" altLang="zh-CN" sz="3600" kern="100" dirty="0">
              <a:latin typeface="宋体" panose="02010600030101010101" pitchFamily="2" charset="-122"/>
              <a:cs typeface="Courier New" panose="02070309020205020404"/>
            </a:endParaRPr>
          </a:p>
        </p:txBody>
      </p:sp>
      <p:sp>
        <p:nvSpPr>
          <p:cNvPr id="5" name="矩形 11"/>
          <p:cNvSpPr>
            <a:spLocks noChangeArrowheads="1"/>
          </p:cNvSpPr>
          <p:nvPr/>
        </p:nvSpPr>
        <p:spPr bwMode="auto">
          <a:xfrm>
            <a:off x="2357439" y="2571750"/>
            <a:ext cx="5670978" cy="55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Section </a:t>
            </a:r>
            <a:r>
              <a:rPr lang="en-US" altLang="zh-CN" sz="2400" b="1" kern="100" dirty="0" smtClean="0">
                <a:latin typeface="宋体" panose="02010600030101010101" pitchFamily="2" charset="-122"/>
                <a:cs typeface="Times New Roman" panose="02020603050405020304"/>
              </a:rPr>
              <a:t>Ⅲ</a:t>
            </a:r>
            <a:r>
              <a:rPr lang="en-US" altLang="zh-CN" sz="2400" kern="100" dirty="0" smtClean="0">
                <a:latin typeface="Times New Roman" panose="02020603050405020304"/>
                <a:cs typeface="Times New Roman" panose="02020603050405020304"/>
              </a:rPr>
              <a:t> </a:t>
            </a:r>
            <a:r>
              <a:rPr lang="en-US" altLang="zh-CN" sz="2400" b="1" kern="100" dirty="0" smtClean="0">
                <a:latin typeface="Times New Roman" panose="02020603050405020304"/>
                <a:cs typeface="Courier New" panose="02070309020205020404"/>
              </a:rPr>
              <a:t>Reading </a:t>
            </a:r>
            <a:r>
              <a:rPr lang="en-US" altLang="zh-CN" sz="2400" b="1" kern="100" dirty="0">
                <a:latin typeface="Times New Roman" panose="02020603050405020304"/>
                <a:cs typeface="Courier New" panose="02070309020205020404"/>
              </a:rPr>
              <a:t>and Thinking</a:t>
            </a:r>
            <a:r>
              <a:rPr lang="en-US" altLang="zh-CN" sz="2400" kern="100" dirty="0">
                <a:latin typeface="Times New Roman" panose="02020603050405020304"/>
                <a:cs typeface="Courier New" panose="02070309020205020404"/>
              </a:rPr>
              <a:t>(</a:t>
            </a:r>
            <a:r>
              <a:rPr lang="en-US" altLang="zh-CN" sz="2400" b="1" kern="100" dirty="0">
                <a:latin typeface="Times New Roman" panose="02020603050405020304"/>
                <a:cs typeface="Courier New" panose="02070309020205020404"/>
              </a:rPr>
              <a:t>2</a:t>
            </a:r>
            <a:r>
              <a:rPr lang="en-US" altLang="zh-CN" sz="2400" kern="100" dirty="0">
                <a:latin typeface="Times New Roman" panose="02020603050405020304"/>
                <a:cs typeface="Courier New" panose="02070309020205020404"/>
              </a:rPr>
              <a:t>)</a:t>
            </a:r>
            <a:endParaRPr lang="zh-CN" altLang="zh-CN" sz="2400" kern="100" dirty="0">
              <a:latin typeface="宋体" panose="02010600030101010101" pitchFamily="2" charset="-122"/>
              <a:cs typeface="Courier New" panose="02070309020205020404"/>
            </a:endParaRPr>
          </a:p>
        </p:txBody>
      </p:sp>
      <p:sp>
        <p:nvSpPr>
          <p:cNvPr id="6" name="矩形 5"/>
          <p:cNvSpPr/>
          <p:nvPr/>
        </p:nvSpPr>
        <p:spPr>
          <a:xfrm>
            <a:off x="3802963" y="3885428"/>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1"/>
          <p:cNvSpPr>
            <a:spLocks noChangeArrowheads="1"/>
          </p:cNvSpPr>
          <p:nvPr/>
        </p:nvSpPr>
        <p:spPr bwMode="auto">
          <a:xfrm>
            <a:off x="409575" y="1359694"/>
            <a:ext cx="842843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latin typeface="Times New Roman" panose="02020603050405020304"/>
                <a:cs typeface="Courier New" panose="02070309020205020404"/>
              </a:rPr>
              <a:t>Understanding in context</a:t>
            </a:r>
          </a:p>
          <a:p>
            <a:pPr algn="ctr">
              <a:lnSpc>
                <a:spcPct val="150000"/>
              </a:lnSpc>
              <a:spcAft>
                <a:spcPts val="0"/>
              </a:spcAft>
              <a:defRPr/>
            </a:pPr>
            <a:r>
              <a:rPr lang="en-US" altLang="zh-CN" b="1" kern="100" dirty="0">
                <a:latin typeface="Times New Roman" panose="02020603050405020304"/>
                <a:cs typeface="Courier New" panose="02070309020205020404"/>
              </a:rPr>
              <a:t>FROM PROBLEMS TO SOLUTIONS</a:t>
            </a:r>
            <a:endParaRPr lang="zh-CN" altLang="zh-CN" kern="100" dirty="0">
              <a:latin typeface="宋体" panose="02010600030101010101" pitchFamily="2" charset="-122"/>
              <a:cs typeface="Courier New" panose="02070309020205020404"/>
            </a:endParaRPr>
          </a:p>
          <a:p>
            <a:pPr indent="485775" algn="just">
              <a:lnSpc>
                <a:spcPct val="150000"/>
              </a:lnSpc>
              <a:spcAft>
                <a:spcPts val="0"/>
              </a:spcAft>
              <a:defRPr/>
            </a:pPr>
            <a:r>
              <a:rPr lang="en-US" altLang="zh-CN" kern="100" dirty="0">
                <a:latin typeface="Times New Roman" panose="02020603050405020304"/>
                <a:cs typeface="Courier New" panose="02070309020205020404"/>
              </a:rPr>
              <a:t>Economic development is necessary if we want to improve </a:t>
            </a:r>
            <a:r>
              <a:rPr lang="en-US" altLang="zh-CN" kern="100" dirty="0" err="1">
                <a:latin typeface="Times New Roman" panose="02020603050405020304"/>
                <a:cs typeface="Courier New" panose="02070309020205020404"/>
              </a:rPr>
              <a:t>society.</a:t>
            </a:r>
            <a:r>
              <a:rPr lang="en-US" altLang="zh-CN" b="1" kern="100" dirty="0" err="1">
                <a:latin typeface="Times New Roman" panose="02020603050405020304"/>
                <a:cs typeface="Courier New" panose="02070309020205020404"/>
              </a:rPr>
              <a:t>There</a:t>
            </a:r>
            <a:r>
              <a:rPr lang="en-US" altLang="zh-CN" b="1" kern="100" dirty="0">
                <a:latin typeface="Times New Roman" panose="02020603050405020304"/>
                <a:cs typeface="Courier New" panose="02070309020205020404"/>
              </a:rPr>
              <a:t> comes a time when</a:t>
            </a:r>
            <a:r>
              <a:rPr lang="en-US" altLang="zh-CN" kern="100" dirty="0">
                <a:latin typeface="Times New Roman" panose="02020603050405020304"/>
                <a:cs typeface="Courier New" panose="02070309020205020404"/>
              </a:rPr>
              <a:t> the old must </a:t>
            </a:r>
            <a:r>
              <a:rPr lang="en-US" altLang="zh-CN" b="1" kern="100" dirty="0">
                <a:latin typeface="Times New Roman" panose="02020603050405020304"/>
                <a:cs typeface="Courier New" panose="02070309020205020404"/>
              </a:rPr>
              <a:t>give way to</a:t>
            </a:r>
            <a:r>
              <a:rPr lang="en-US" altLang="zh-CN" kern="100" dirty="0">
                <a:latin typeface="Times New Roman" panose="02020603050405020304"/>
                <a:cs typeface="Courier New" panose="02070309020205020404"/>
              </a:rPr>
              <a:t> the new, and it is not possible to preserve everything from our past as we move towards the </a:t>
            </a:r>
            <a:r>
              <a:rPr lang="en-US" altLang="zh-CN" kern="100" dirty="0" err="1">
                <a:latin typeface="Times New Roman" panose="02020603050405020304"/>
                <a:cs typeface="Courier New" panose="02070309020205020404"/>
              </a:rPr>
              <a:t>future.Finding</a:t>
            </a:r>
            <a:r>
              <a:rPr lang="en-US" altLang="zh-CN" kern="100" dirty="0">
                <a:latin typeface="Times New Roman" panose="02020603050405020304"/>
                <a:cs typeface="Courier New" panose="02070309020205020404"/>
              </a:rPr>
              <a:t> and keeping the right </a:t>
            </a:r>
            <a:r>
              <a:rPr lang="en-US" altLang="zh-CN" b="1" kern="100" dirty="0">
                <a:latin typeface="Times New Roman" panose="02020603050405020304"/>
                <a:cs typeface="Courier New" panose="02070309020205020404"/>
              </a:rPr>
              <a:t>balance</a:t>
            </a:r>
            <a:r>
              <a:rPr lang="en-US" altLang="zh-CN" kern="100" dirty="0">
                <a:latin typeface="Times New Roman" panose="02020603050405020304"/>
                <a:cs typeface="Courier New" panose="02070309020205020404"/>
              </a:rPr>
              <a:t> between progress and the protection of cultural sites can be a big challenge.</a:t>
            </a:r>
            <a:endParaRPr lang="zh-CN" altLang="zh-CN" kern="100" dirty="0">
              <a:latin typeface="宋体" panose="02010600030101010101" pitchFamily="2" charset="-122"/>
              <a:cs typeface="Courier New" panose="02070309020205020404"/>
            </a:endParaRPr>
          </a:p>
        </p:txBody>
      </p:sp>
      <p:pic>
        <p:nvPicPr>
          <p:cNvPr id="26626" name="Picture 5" descr="课文整体突破"/>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78607" y="765573"/>
            <a:ext cx="859988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1"/>
          <p:cNvSpPr>
            <a:spLocks noChangeArrowheads="1"/>
          </p:cNvSpPr>
          <p:nvPr/>
        </p:nvSpPr>
        <p:spPr bwMode="auto">
          <a:xfrm>
            <a:off x="409575" y="681038"/>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文化视窗</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文化遗产是历史的见证、文明的标志，是我们共同的精神家园，也是我们民族的根和魂。</a:t>
            </a:r>
            <a:r>
              <a:rPr lang="en-US" altLang="zh-CN" kern="100" dirty="0">
                <a:latin typeface="Times New Roman" panose="02020603050405020304"/>
                <a:cs typeface="Courier New" panose="02070309020205020404"/>
              </a:rPr>
              <a:t> </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1"/>
          <p:cNvSpPr>
            <a:spLocks noChangeArrowheads="1"/>
          </p:cNvSpPr>
          <p:nvPr/>
        </p:nvSpPr>
        <p:spPr bwMode="auto">
          <a:xfrm>
            <a:off x="251222" y="4905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1.balance </a:t>
            </a:r>
            <a:r>
              <a:rPr lang="en-US" altLang="zh-CN" b="1" i="1" kern="100" dirty="0">
                <a:latin typeface="Times New Roman" panose="02020603050405020304"/>
              </a:rPr>
              <a:t>n</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平衡；均匀</a:t>
            </a:r>
            <a:r>
              <a:rPr lang="en-US" altLang="zh-CN" b="1" i="1" kern="100" dirty="0" err="1">
                <a:latin typeface="Times New Roman" panose="02020603050405020304"/>
                <a:ea typeface="黑体" panose="02010609060101010101" charset="-122"/>
              </a:rPr>
              <a:t>vt</a:t>
            </a:r>
            <a:r>
              <a:rPr lang="en-US" altLang="zh-CN" b="1" kern="100" dirty="0" err="1">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使平衡</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rPr>
              <a:t>balanced </a:t>
            </a:r>
            <a:r>
              <a:rPr lang="en-US" altLang="zh-CN" b="1" i="1" kern="100" dirty="0">
                <a:latin typeface="Times New Roman" panose="02020603050405020304"/>
              </a:rPr>
              <a:t>adj</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平衡的；均衡的</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22531" name="矩形 11"/>
          <p:cNvSpPr>
            <a:spLocks noChangeArrowheads="1"/>
          </p:cNvSpPr>
          <p:nvPr/>
        </p:nvSpPr>
        <p:spPr bwMode="auto">
          <a:xfrm>
            <a:off x="454819" y="922735"/>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balance</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Keeping the balance between</a:t>
            </a:r>
            <a:r>
              <a:rPr lang="en-US" altLang="zh-CN" kern="100" dirty="0">
                <a:latin typeface="Times New Roman" panose="02020603050405020304"/>
                <a:cs typeface="Courier New" panose="02070309020205020404"/>
              </a:rPr>
              <a:t> humans </a:t>
            </a:r>
            <a:r>
              <a:rPr lang="en-US" altLang="zh-CN" b="1" kern="100" dirty="0">
                <a:latin typeface="Times New Roman" panose="02020603050405020304"/>
                <a:cs typeface="Courier New" panose="02070309020205020404"/>
              </a:rPr>
              <a:t>and</a:t>
            </a:r>
            <a:r>
              <a:rPr lang="en-US" altLang="zh-CN" kern="100" dirty="0">
                <a:latin typeface="Times New Roman" panose="02020603050405020304"/>
                <a:cs typeface="Courier New" panose="02070309020205020404"/>
              </a:rPr>
              <a:t> animals is of much importance to everyone.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保持人和动物之间的平衡对每个人都很重要。</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They can </a:t>
            </a:r>
            <a:r>
              <a:rPr lang="en-US" altLang="zh-CN" b="1" kern="100" dirty="0">
                <a:latin typeface="Times New Roman" panose="02020603050405020304"/>
                <a:cs typeface="Courier New" panose="02070309020205020404"/>
              </a:rPr>
              <a:t>balance</a:t>
            </a:r>
            <a:r>
              <a:rPr lang="en-US" altLang="zh-CN" kern="100" dirty="0">
                <a:latin typeface="Times New Roman" panose="02020603050405020304"/>
                <a:cs typeface="Courier New" panose="02070309020205020404"/>
              </a:rPr>
              <a:t> work </a:t>
            </a:r>
            <a:r>
              <a:rPr lang="en-US" altLang="zh-CN" b="1" kern="100" dirty="0">
                <a:latin typeface="Times New Roman" panose="02020603050405020304"/>
                <a:cs typeface="Courier New" panose="02070309020205020404"/>
              </a:rPr>
              <a:t>and</a:t>
            </a:r>
            <a:r>
              <a:rPr lang="en-US" altLang="zh-CN" kern="100" dirty="0">
                <a:latin typeface="Times New Roman" panose="02020603050405020304"/>
                <a:cs typeface="Courier New" panose="02070309020205020404"/>
              </a:rPr>
              <a:t> study and plan their time properly.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他们能够平衡工作和学习，并且合理安排好自己的时间。</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struggled to </a:t>
            </a:r>
            <a:r>
              <a:rPr lang="en-US" altLang="zh-CN" b="1" kern="100" dirty="0">
                <a:latin typeface="Times New Roman" panose="02020603050405020304"/>
                <a:cs typeface="Courier New" panose="02070309020205020404"/>
              </a:rPr>
              <a:t>keep my balance</a:t>
            </a:r>
            <a:r>
              <a:rPr lang="en-US" altLang="zh-CN" kern="100" dirty="0">
                <a:latin typeface="Times New Roman" panose="02020603050405020304"/>
                <a:cs typeface="Courier New" panose="02070309020205020404"/>
              </a:rPr>
              <a:t> on my new skates.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我穿着新溜冰鞋，努力保持平衡。</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baby </a:t>
            </a:r>
            <a:r>
              <a:rPr lang="en-US" altLang="zh-CN" b="1" kern="100" dirty="0">
                <a:latin typeface="Times New Roman" panose="02020603050405020304"/>
                <a:cs typeface="Courier New" panose="02070309020205020404"/>
              </a:rPr>
              <a:t>lost his balance</a:t>
            </a:r>
            <a:r>
              <a:rPr lang="en-US" altLang="zh-CN" kern="100" dirty="0">
                <a:latin typeface="Times New Roman" panose="02020603050405020304"/>
                <a:cs typeface="Courier New" panose="02070309020205020404"/>
              </a:rPr>
              <a:t> and fell on his face.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孩子失去了平衡，脸朝下摔倒在地上。</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矩形 11"/>
          <p:cNvSpPr>
            <a:spLocks noChangeArrowheads="1"/>
          </p:cNvSpPr>
          <p:nvPr/>
        </p:nvSpPr>
        <p:spPr bwMode="auto">
          <a:xfrm>
            <a:off x="454819" y="789385"/>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keep a/the balance ________________</a:t>
            </a:r>
            <a:r>
              <a:rPr lang="zh-CN" altLang="zh-CN" kern="100" dirty="0">
                <a:latin typeface="Times New Roman" panose="02020603050405020304"/>
                <a:cs typeface="Times New Roman" panose="02020603050405020304"/>
              </a:rPr>
              <a:t>　保持</a:t>
            </a:r>
            <a:r>
              <a:rPr lang="en-US" altLang="zh-CN" kern="100" dirty="0">
                <a:latin typeface="Times New Roman" panose="02020603050405020304"/>
                <a:cs typeface="Courier New" panose="02070309020205020404"/>
              </a:rPr>
              <a:t>A</a:t>
            </a:r>
            <a:r>
              <a:rPr lang="zh-CN" altLang="zh-CN" kern="100" dirty="0">
                <a:latin typeface="Times New Roman" panose="02020603050405020304"/>
                <a:cs typeface="Times New Roman" panose="02020603050405020304"/>
              </a:rPr>
              <a:t>和</a:t>
            </a:r>
            <a:r>
              <a:rPr lang="en-US" altLang="zh-CN" kern="100" dirty="0">
                <a:latin typeface="Times New Roman" panose="02020603050405020304"/>
                <a:cs typeface="Courier New" panose="02070309020205020404"/>
              </a:rPr>
              <a:t>B</a:t>
            </a:r>
            <a:r>
              <a:rPr lang="zh-CN" altLang="zh-CN" kern="100" dirty="0">
                <a:latin typeface="Times New Roman" panose="02020603050405020304"/>
                <a:cs typeface="Times New Roman" panose="02020603050405020304"/>
              </a:rPr>
              <a:t>之间的平衡</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balance ____________  </a:t>
            </a:r>
            <a:r>
              <a:rPr lang="zh-CN" altLang="zh-CN" kern="100" dirty="0">
                <a:latin typeface="Times New Roman" panose="02020603050405020304"/>
                <a:cs typeface="Times New Roman" panose="02020603050405020304"/>
              </a:rPr>
              <a:t>平衡</a:t>
            </a:r>
            <a:r>
              <a:rPr lang="en-US" altLang="zh-CN" kern="100" dirty="0">
                <a:latin typeface="Times New Roman" panose="02020603050405020304"/>
                <a:cs typeface="Courier New" panose="02070309020205020404"/>
              </a:rPr>
              <a:t>A</a:t>
            </a:r>
            <a:r>
              <a:rPr lang="zh-CN" altLang="zh-CN" kern="100" dirty="0">
                <a:latin typeface="Times New Roman" panose="02020603050405020304"/>
                <a:cs typeface="Times New Roman" panose="02020603050405020304"/>
              </a:rPr>
              <a:t>和</a:t>
            </a:r>
            <a:r>
              <a:rPr lang="en-US" altLang="zh-CN" kern="100" dirty="0">
                <a:latin typeface="Times New Roman" panose="02020603050405020304"/>
                <a:cs typeface="Courier New" panose="02070309020205020404"/>
              </a:rPr>
              <a:t>B</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keep ____________ balance  </a:t>
            </a:r>
            <a:r>
              <a:rPr lang="zh-CN" altLang="zh-CN" kern="100" dirty="0">
                <a:latin typeface="Times New Roman" panose="02020603050405020304"/>
                <a:cs typeface="Times New Roman" panose="02020603050405020304"/>
              </a:rPr>
              <a:t>保持平衡</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____________ (one’s) balance  </a:t>
            </a:r>
            <a:r>
              <a:rPr lang="zh-CN" altLang="zh-CN" kern="100" dirty="0">
                <a:latin typeface="Times New Roman" panose="02020603050405020304"/>
                <a:cs typeface="Times New Roman" panose="02020603050405020304"/>
              </a:rPr>
              <a:t>失去平衡；</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摔倒</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2515791" y="1263254"/>
            <a:ext cx="170957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between A and B</a:t>
            </a:r>
            <a:endParaRPr lang="zh-CN" altLang="en-US" dirty="0"/>
          </a:p>
        </p:txBody>
      </p:sp>
      <p:sp>
        <p:nvSpPr>
          <p:cNvPr id="4" name="矩形 3"/>
          <p:cNvSpPr/>
          <p:nvPr/>
        </p:nvSpPr>
        <p:spPr>
          <a:xfrm>
            <a:off x="1756172" y="1674019"/>
            <a:ext cx="89518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 and B</a:t>
            </a:r>
            <a:endParaRPr lang="zh-CN" altLang="en-US" dirty="0"/>
          </a:p>
        </p:txBody>
      </p:sp>
      <p:sp>
        <p:nvSpPr>
          <p:cNvPr id="5" name="矩形 4"/>
          <p:cNvSpPr/>
          <p:nvPr/>
        </p:nvSpPr>
        <p:spPr>
          <a:xfrm>
            <a:off x="1547813" y="2063354"/>
            <a:ext cx="7797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(one’s)</a:t>
            </a:r>
            <a:endParaRPr lang="zh-CN" altLang="en-US" dirty="0"/>
          </a:p>
        </p:txBody>
      </p:sp>
      <p:sp>
        <p:nvSpPr>
          <p:cNvPr id="6" name="矩形 5"/>
          <p:cNvSpPr/>
          <p:nvPr/>
        </p:nvSpPr>
        <p:spPr>
          <a:xfrm>
            <a:off x="1157288" y="2495551"/>
            <a:ext cx="51039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lose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1"/>
          <p:cNvSpPr>
            <a:spLocks noChangeArrowheads="1"/>
          </p:cNvSpPr>
          <p:nvPr/>
        </p:nvSpPr>
        <p:spPr bwMode="auto">
          <a:xfrm>
            <a:off x="359569" y="519113"/>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24579" name="矩形 11"/>
          <p:cNvSpPr>
            <a:spLocks noChangeArrowheads="1"/>
          </p:cNvSpPr>
          <p:nvPr/>
        </p:nvSpPr>
        <p:spPr bwMode="auto">
          <a:xfrm>
            <a:off x="409575" y="951310"/>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best way to face the stress is to have a ____________ (balance) life.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It’s very important to keep a balance ____________ making and spending money.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en-US" altLang="zh-CN" kern="100" dirty="0">
                <a:latin typeface="Times New Roman" panose="02020603050405020304"/>
                <a:ea typeface="楷体_GB2312"/>
                <a:cs typeface="Courier New" panose="02070309020205020404"/>
              </a:rPr>
              <a:t>To protect our environment, __________________________________.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为了保护我们的环境，我们需要保持自然平衡。</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④</a:t>
            </a:r>
            <a:r>
              <a:rPr lang="en-US" altLang="zh-CN" kern="100" dirty="0">
                <a:latin typeface="Times New Roman" panose="02020603050405020304"/>
                <a:ea typeface="楷体_GB2312"/>
                <a:cs typeface="Courier New" panose="02070309020205020404"/>
              </a:rPr>
              <a:t>Her ankle caught on a root, 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她的脚踝被树根绊了一下，差点失去平衡。</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4868466" y="1415654"/>
            <a:ext cx="95923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balanced</a:t>
            </a:r>
            <a:endParaRPr lang="zh-CN" altLang="en-US" dirty="0"/>
          </a:p>
        </p:txBody>
      </p:sp>
      <p:sp>
        <p:nvSpPr>
          <p:cNvPr id="5" name="矩形 4"/>
          <p:cNvSpPr/>
          <p:nvPr/>
        </p:nvSpPr>
        <p:spPr>
          <a:xfrm>
            <a:off x="4325541" y="1816894"/>
            <a:ext cx="9079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between</a:t>
            </a:r>
            <a:endParaRPr lang="zh-CN" altLang="en-US" dirty="0"/>
          </a:p>
        </p:txBody>
      </p:sp>
      <p:sp>
        <p:nvSpPr>
          <p:cNvPr id="6" name="矩形 5"/>
          <p:cNvSpPr/>
          <p:nvPr/>
        </p:nvSpPr>
        <p:spPr>
          <a:xfrm>
            <a:off x="3492104" y="2609851"/>
            <a:ext cx="362022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 need to keep the balance of nature</a:t>
            </a:r>
            <a:endParaRPr lang="zh-CN" altLang="en-US" dirty="0"/>
          </a:p>
        </p:txBody>
      </p:sp>
      <p:sp>
        <p:nvSpPr>
          <p:cNvPr id="7" name="矩形 6"/>
          <p:cNvSpPr/>
          <p:nvPr/>
        </p:nvSpPr>
        <p:spPr>
          <a:xfrm>
            <a:off x="3664744" y="3479007"/>
            <a:ext cx="301749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and she almost lost her balance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2.give way to</a:t>
            </a:r>
            <a:r>
              <a:rPr lang="en-US" altLang="zh-CN" kern="100" dirty="0">
                <a:latin typeface="Times New Roman" panose="02020603050405020304"/>
                <a:ea typeface="黑体" panose="02010609060101010101" charset="-122"/>
              </a:rPr>
              <a:t> </a:t>
            </a:r>
            <a:r>
              <a:rPr lang="zh-CN" altLang="zh-CN" kern="100" dirty="0">
                <a:latin typeface="Times New Roman" panose="02020603050405020304"/>
                <a:ea typeface="黑体" panose="02010609060101010101" charset="-122"/>
                <a:cs typeface="Times New Roman" panose="02020603050405020304"/>
              </a:rPr>
              <a:t>让步；屈服</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6866" name="矩形 11"/>
          <p:cNvSpPr>
            <a:spLocks noChangeArrowheads="1"/>
          </p:cNvSpPr>
          <p:nvPr/>
        </p:nvSpPr>
        <p:spPr bwMode="auto">
          <a:xfrm>
            <a:off x="454819" y="1113235"/>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dirty="0">
                <a:latin typeface="宋体" panose="02010600030101010101" pitchFamily="2" charset="-122"/>
              </a:rPr>
              <a:t>①</a:t>
            </a:r>
            <a:r>
              <a:rPr lang="en-US" altLang="zh-CN" dirty="0">
                <a:latin typeface="Times New Roman" panose="02020603050405020304" pitchFamily="18" charset="0"/>
              </a:rPr>
              <a:t>It ends abruptly at 3</a:t>
            </a:r>
            <a:r>
              <a:rPr lang="zh-CN" altLang="zh-CN" dirty="0">
                <a:latin typeface="Times New Roman" panose="02020603050405020304" pitchFamily="18" charset="0"/>
              </a:rPr>
              <a:t>，</a:t>
            </a:r>
            <a:r>
              <a:rPr lang="en-US" altLang="zh-CN" dirty="0">
                <a:latin typeface="Times New Roman" panose="02020603050405020304" pitchFamily="18" charset="0"/>
              </a:rPr>
              <a:t>000 meters, </a:t>
            </a:r>
            <a:r>
              <a:rPr lang="en-US" altLang="zh-CN" b="1" dirty="0">
                <a:latin typeface="Times New Roman" panose="02020603050405020304" pitchFamily="18" charset="0"/>
              </a:rPr>
              <a:t>giving way to</a:t>
            </a:r>
            <a:r>
              <a:rPr lang="en-US" altLang="zh-CN" dirty="0">
                <a:latin typeface="Times New Roman" panose="02020603050405020304" pitchFamily="18" charset="0"/>
              </a:rPr>
              <a:t> lands of low growing plants.</a:t>
            </a:r>
            <a:endParaRPr lang="zh-CN" altLang="zh-CN" dirty="0">
              <a:latin typeface="宋体" panose="02010600030101010101" pitchFamily="2" charset="-122"/>
            </a:endParaRPr>
          </a:p>
          <a:p>
            <a:pPr algn="just">
              <a:lnSpc>
                <a:spcPct val="150000"/>
              </a:lnSpc>
            </a:pPr>
            <a:r>
              <a:rPr lang="zh-CN" altLang="zh-CN" dirty="0">
                <a:latin typeface="Times New Roman" panose="02020603050405020304" pitchFamily="18" charset="0"/>
              </a:rPr>
              <a:t>热带雨林在</a:t>
            </a:r>
            <a:r>
              <a:rPr lang="en-US" altLang="zh-CN" dirty="0">
                <a:latin typeface="Times New Roman" panose="02020603050405020304" pitchFamily="18" charset="0"/>
              </a:rPr>
              <a:t>3 000</a:t>
            </a:r>
            <a:r>
              <a:rPr lang="zh-CN" altLang="zh-CN" dirty="0">
                <a:latin typeface="Times New Roman" panose="02020603050405020304" pitchFamily="18" charset="0"/>
              </a:rPr>
              <a:t>米处突然结束，给生长着低矮植物的土地让路。</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短语记牢</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记牢下列短语</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give away  </a:t>
            </a:r>
            <a:r>
              <a:rPr lang="zh-CN" altLang="zh-CN" dirty="0">
                <a:latin typeface="Times New Roman" panose="02020603050405020304" pitchFamily="18" charset="0"/>
                <a:ea typeface="楷体_GB2312"/>
                <a:cs typeface="楷体_GB2312"/>
              </a:rPr>
              <a:t>赠送；泄露</a:t>
            </a:r>
            <a:endParaRPr lang="zh-CN" altLang="zh-CN" dirty="0">
              <a:latin typeface="宋体" panose="02010600030101010101" pitchFamily="2" charset="-122"/>
              <a:ea typeface="楷体_GB2312"/>
              <a:cs typeface="楷体_GB2312"/>
            </a:endParaRPr>
          </a:p>
          <a:p>
            <a:pPr algn="just">
              <a:lnSpc>
                <a:spcPct val="150000"/>
              </a:lnSpc>
            </a:pPr>
            <a:r>
              <a:rPr lang="en-US" altLang="zh-CN" dirty="0">
                <a:latin typeface="Times New Roman" panose="02020603050405020304" pitchFamily="18" charset="0"/>
                <a:ea typeface="楷体_GB2312"/>
                <a:cs typeface="楷体_GB2312"/>
              </a:rPr>
              <a:t>give in  </a:t>
            </a:r>
            <a:r>
              <a:rPr lang="zh-CN" altLang="zh-CN" dirty="0">
                <a:latin typeface="Times New Roman" panose="02020603050405020304" pitchFamily="18" charset="0"/>
                <a:ea typeface="楷体_GB2312"/>
                <a:cs typeface="楷体_GB2312"/>
              </a:rPr>
              <a:t>屈服，让步；上交</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give up  </a:t>
            </a:r>
            <a:r>
              <a:rPr lang="zh-CN" altLang="zh-CN" dirty="0">
                <a:latin typeface="Times New Roman" panose="02020603050405020304" pitchFamily="18" charset="0"/>
                <a:ea typeface="楷体_GB2312"/>
                <a:cs typeface="楷体_GB2312"/>
              </a:rPr>
              <a:t>放弃；投降</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give off  </a:t>
            </a:r>
            <a:r>
              <a:rPr lang="zh-CN" altLang="zh-CN" dirty="0">
                <a:latin typeface="Times New Roman" panose="02020603050405020304" pitchFamily="18" charset="0"/>
                <a:ea typeface="楷体_GB2312"/>
                <a:cs typeface="楷体_GB2312"/>
              </a:rPr>
              <a:t>发出</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光、热、声音、气体等</a:t>
            </a:r>
            <a:r>
              <a:rPr lang="en-US" altLang="zh-CN" dirty="0">
                <a:latin typeface="Times New Roman" panose="02020603050405020304" pitchFamily="18" charset="0"/>
                <a:ea typeface="楷体_GB2312"/>
                <a:cs typeface="楷体_GB2312"/>
              </a:rPr>
              <a:t>)</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give out  </a:t>
            </a:r>
            <a:r>
              <a:rPr lang="zh-CN" altLang="zh-CN" dirty="0">
                <a:latin typeface="Times New Roman" panose="02020603050405020304" pitchFamily="18" charset="0"/>
                <a:ea typeface="楷体_GB2312"/>
                <a:cs typeface="楷体_GB2312"/>
              </a:rPr>
              <a:t>分发；垮掉；发出</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热、声音、信号等</a:t>
            </a:r>
            <a:r>
              <a:rPr lang="en-US" altLang="zh-CN" dirty="0">
                <a:latin typeface="Times New Roman" panose="02020603050405020304" pitchFamily="18" charset="0"/>
                <a:ea typeface="楷体_GB2312"/>
                <a:cs typeface="楷体_GB2312"/>
              </a:rPr>
              <a:t>)</a:t>
            </a:r>
            <a:endParaRPr lang="zh-CN" altLang="zh-CN" dirty="0">
              <a:latin typeface="宋体" panose="02010600030101010101" pitchFamily="2" charset="-122"/>
              <a:cs typeface="Courier New" panose="02070309020205020404"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矩形 11"/>
          <p:cNvSpPr>
            <a:spLocks noChangeArrowheads="1"/>
          </p:cNvSpPr>
          <p:nvPr/>
        </p:nvSpPr>
        <p:spPr bwMode="auto">
          <a:xfrm>
            <a:off x="359569" y="1113235"/>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②</a:t>
            </a:r>
            <a:r>
              <a:rPr lang="en-US" altLang="zh-CN" kern="100" dirty="0">
                <a:solidFill>
                  <a:prstClr val="black"/>
                </a:solidFill>
                <a:latin typeface="Times New Roman" panose="02020603050405020304"/>
                <a:cs typeface="Courier New" panose="02070309020205020404"/>
              </a:rPr>
              <a:t>For legal reasons, most restaurants have a policy against </a:t>
            </a:r>
            <a:r>
              <a:rPr lang="en-US" altLang="zh-CN" b="1" kern="100" dirty="0">
                <a:solidFill>
                  <a:prstClr val="black"/>
                </a:solidFill>
                <a:latin typeface="Times New Roman" panose="02020603050405020304"/>
                <a:cs typeface="Courier New" panose="02070309020205020404"/>
              </a:rPr>
              <a:t>giving away</a:t>
            </a:r>
            <a:r>
              <a:rPr lang="en-US" altLang="zh-CN" kern="100" dirty="0">
                <a:solidFill>
                  <a:prstClr val="black"/>
                </a:solidFill>
                <a:latin typeface="Times New Roman" panose="02020603050405020304"/>
                <a:cs typeface="Courier New" panose="02070309020205020404"/>
              </a:rPr>
              <a:t> food waste.</a:t>
            </a:r>
          </a:p>
          <a:p>
            <a:pPr algn="just">
              <a:lnSpc>
                <a:spcPct val="150000"/>
              </a:lnSpc>
              <a:spcAft>
                <a:spcPts val="0"/>
              </a:spcAft>
              <a:defRPr/>
            </a:pPr>
            <a:r>
              <a:rPr lang="zh-CN" altLang="zh-CN" kern="100" dirty="0">
                <a:solidFill>
                  <a:prstClr val="black"/>
                </a:solidFill>
                <a:latin typeface="Times New Roman" panose="02020603050405020304"/>
                <a:cs typeface="Times New Roman" panose="02020603050405020304"/>
              </a:rPr>
              <a:t>因为法律的原因，很多餐馆有禁止赠送废掉的食物的政策。</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③</a:t>
            </a:r>
            <a:r>
              <a:rPr lang="en-US" altLang="zh-CN" kern="100" dirty="0">
                <a:solidFill>
                  <a:prstClr val="black"/>
                </a:solidFill>
                <a:latin typeface="Times New Roman" panose="02020603050405020304"/>
                <a:cs typeface="Courier New" panose="02070309020205020404"/>
              </a:rPr>
              <a:t>The gas </a:t>
            </a:r>
            <a:r>
              <a:rPr lang="en-US" altLang="zh-CN" b="1" kern="100" dirty="0">
                <a:solidFill>
                  <a:prstClr val="black"/>
                </a:solidFill>
                <a:latin typeface="Times New Roman" panose="02020603050405020304"/>
                <a:cs typeface="Courier New" panose="02070309020205020404"/>
              </a:rPr>
              <a:t>gave off</a:t>
            </a:r>
            <a:r>
              <a:rPr lang="en-US" altLang="zh-CN" kern="100" dirty="0">
                <a:solidFill>
                  <a:prstClr val="black"/>
                </a:solidFill>
                <a:latin typeface="Times New Roman" panose="02020603050405020304"/>
                <a:cs typeface="Courier New" panose="02070309020205020404"/>
              </a:rPr>
              <a:t> an unpleasant smell.</a:t>
            </a:r>
            <a:r>
              <a:rPr lang="zh-CN" altLang="zh-CN" kern="100" dirty="0">
                <a:solidFill>
                  <a:prstClr val="black"/>
                </a:solidFill>
                <a:latin typeface="Times New Roman" panose="02020603050405020304"/>
                <a:cs typeface="Times New Roman" panose="02020603050405020304"/>
              </a:rPr>
              <a:t>这种气体有一种难闻的气味。</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1"/>
          <p:cNvSpPr>
            <a:spLocks noChangeArrowheads="1"/>
          </p:cNvSpPr>
          <p:nvPr/>
        </p:nvSpPr>
        <p:spPr bwMode="auto">
          <a:xfrm>
            <a:off x="328613" y="525066"/>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40962" name="矩形 11"/>
          <p:cNvSpPr>
            <a:spLocks noChangeArrowheads="1"/>
          </p:cNvSpPr>
          <p:nvPr/>
        </p:nvSpPr>
        <p:spPr bwMode="auto">
          <a:xfrm>
            <a:off x="383382" y="957263"/>
            <a:ext cx="84284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dirty="0">
                <a:latin typeface="Times New Roman" panose="02020603050405020304" pitchFamily="18" charset="0"/>
              </a:rPr>
              <a:t>(1)</a:t>
            </a:r>
            <a:r>
              <a:rPr lang="zh-CN" altLang="zh-CN" dirty="0">
                <a:latin typeface="Times New Roman" panose="02020603050405020304" pitchFamily="18" charset="0"/>
              </a:rPr>
              <a:t>介、副词填空</a:t>
            </a:r>
            <a:endParaRPr lang="zh-CN" altLang="zh-CN" dirty="0">
              <a:latin typeface="宋体" panose="02010600030101010101" pitchFamily="2" charset="-122"/>
            </a:endParaRPr>
          </a:p>
          <a:p>
            <a:pPr algn="just">
              <a:lnSpc>
                <a:spcPct val="150000"/>
              </a:lnSpc>
            </a:pPr>
            <a:r>
              <a:rPr lang="en-US" altLang="zh-CN" dirty="0">
                <a:latin typeface="宋体" panose="02010600030101010101" pitchFamily="2" charset="-122"/>
              </a:rPr>
              <a:t>①</a:t>
            </a:r>
            <a:r>
              <a:rPr lang="en-US" altLang="zh-CN" dirty="0">
                <a:latin typeface="Times New Roman" panose="02020603050405020304" pitchFamily="18" charset="0"/>
              </a:rPr>
              <a:t>They stood there</a:t>
            </a:r>
            <a:r>
              <a:rPr lang="zh-CN" altLang="zh-CN" dirty="0">
                <a:latin typeface="Times New Roman" panose="02020603050405020304" pitchFamily="18" charset="0"/>
              </a:rPr>
              <a:t>，</a:t>
            </a:r>
            <a:r>
              <a:rPr lang="en-US" altLang="zh-CN" dirty="0">
                <a:latin typeface="Times New Roman" panose="02020603050405020304" pitchFamily="18" charset="0"/>
              </a:rPr>
              <a:t>giving ____________ the leaflets to the passers-by.</a:t>
            </a:r>
            <a:endParaRPr lang="zh-CN" altLang="zh-CN" dirty="0">
              <a:latin typeface="宋体" panose="02010600030101010101" pitchFamily="2" charset="-122"/>
            </a:endParaRPr>
          </a:p>
          <a:p>
            <a:pPr algn="just">
              <a:lnSpc>
                <a:spcPct val="150000"/>
              </a:lnSpc>
            </a:pPr>
            <a:r>
              <a:rPr lang="en-US" altLang="zh-CN" dirty="0">
                <a:latin typeface="宋体" panose="02010600030101010101" pitchFamily="2" charset="-122"/>
              </a:rPr>
              <a:t>②</a:t>
            </a:r>
            <a:r>
              <a:rPr lang="en-US" altLang="zh-CN" dirty="0">
                <a:latin typeface="Times New Roman" panose="02020603050405020304" pitchFamily="18" charset="0"/>
              </a:rPr>
              <a:t>Please give ____________ your examination papers now.</a:t>
            </a:r>
            <a:endParaRPr lang="zh-CN" altLang="zh-CN" dirty="0">
              <a:latin typeface="宋体" panose="02010600030101010101" pitchFamily="2" charset="-122"/>
            </a:endParaRPr>
          </a:p>
          <a:p>
            <a:pPr algn="just">
              <a:lnSpc>
                <a:spcPct val="150000"/>
              </a:lnSpc>
            </a:pPr>
            <a:r>
              <a:rPr lang="en-US" altLang="zh-CN" dirty="0">
                <a:latin typeface="宋体" panose="02010600030101010101" pitchFamily="2" charset="-122"/>
              </a:rPr>
              <a:t>③</a:t>
            </a:r>
            <a:r>
              <a:rPr lang="en-US" altLang="zh-CN" dirty="0">
                <a:latin typeface="Times New Roman" panose="02020603050405020304" pitchFamily="18" charset="0"/>
              </a:rPr>
              <a:t>Old McDonald gave ____________ smoking for a while, but soon returned to his old way.</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rPr>
              <a:t>(2)</a:t>
            </a:r>
            <a:r>
              <a:rPr lang="zh-CN" altLang="zh-CN" dirty="0">
                <a:latin typeface="Times New Roman" panose="02020603050405020304" pitchFamily="18" charset="0"/>
              </a:rPr>
              <a:t>补全句子</a:t>
            </a:r>
            <a:endParaRPr lang="zh-CN" altLang="zh-CN" dirty="0">
              <a:latin typeface="宋体" panose="02010600030101010101" pitchFamily="2" charset="-122"/>
            </a:endParaRPr>
          </a:p>
          <a:p>
            <a:pPr algn="just">
              <a:lnSpc>
                <a:spcPct val="150000"/>
              </a:lnSpc>
            </a:pPr>
            <a:r>
              <a:rPr lang="en-US" altLang="zh-CN" dirty="0">
                <a:latin typeface="宋体" panose="02010600030101010101" pitchFamily="2" charset="-122"/>
                <a:ea typeface="楷体_GB2312"/>
                <a:cs typeface="楷体_GB2312"/>
              </a:rPr>
              <a:t>④</a:t>
            </a:r>
            <a:r>
              <a:rPr lang="en-US" altLang="zh-CN" dirty="0">
                <a:latin typeface="Times New Roman" panose="02020603050405020304" pitchFamily="18" charset="0"/>
                <a:ea typeface="楷体_GB2312"/>
                <a:cs typeface="楷体_GB2312"/>
              </a:rPr>
              <a:t>He was not a man __________________________________________.</a:t>
            </a:r>
            <a:endParaRPr lang="zh-CN" altLang="zh-CN" dirty="0">
              <a:latin typeface="宋体" panose="02010600030101010101" pitchFamily="2" charset="-122"/>
              <a:ea typeface="楷体_GB2312"/>
              <a:cs typeface="楷体_GB2312"/>
            </a:endParaRPr>
          </a:p>
          <a:p>
            <a:pPr algn="just">
              <a:lnSpc>
                <a:spcPct val="150000"/>
              </a:lnSpc>
            </a:pPr>
            <a:r>
              <a:rPr lang="zh-CN" altLang="zh-CN" dirty="0">
                <a:latin typeface="Times New Roman" panose="02020603050405020304" pitchFamily="18" charset="0"/>
                <a:ea typeface="楷体_GB2312"/>
                <a:cs typeface="楷体_GB2312"/>
              </a:rPr>
              <a:t>他不是一个屈服于这种压力的人。</a:t>
            </a:r>
            <a:endParaRPr lang="zh-CN" altLang="zh-CN" dirty="0">
              <a:latin typeface="宋体" panose="02010600030101010101" pitchFamily="2" charset="-122"/>
              <a:ea typeface="楷体_GB2312"/>
              <a:cs typeface="楷体_GB2312"/>
            </a:endParaRPr>
          </a:p>
        </p:txBody>
      </p:sp>
      <p:sp>
        <p:nvSpPr>
          <p:cNvPr id="4" name="矩形 3"/>
          <p:cNvSpPr/>
          <p:nvPr/>
        </p:nvSpPr>
        <p:spPr>
          <a:xfrm>
            <a:off x="3557588" y="1402557"/>
            <a:ext cx="43345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out</a:t>
            </a:r>
            <a:endParaRPr lang="zh-CN" altLang="en-US" dirty="0"/>
          </a:p>
        </p:txBody>
      </p:sp>
      <p:sp>
        <p:nvSpPr>
          <p:cNvPr id="5" name="矩形 4"/>
          <p:cNvSpPr/>
          <p:nvPr/>
        </p:nvSpPr>
        <p:spPr>
          <a:xfrm>
            <a:off x="2238375" y="1835944"/>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a:t>
            </a:r>
            <a:endParaRPr lang="zh-CN" altLang="en-US" dirty="0"/>
          </a:p>
        </p:txBody>
      </p:sp>
      <p:sp>
        <p:nvSpPr>
          <p:cNvPr id="6" name="矩形 5"/>
          <p:cNvSpPr/>
          <p:nvPr/>
        </p:nvSpPr>
        <p:spPr>
          <a:xfrm>
            <a:off x="3111103" y="2201467"/>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up</a:t>
            </a:r>
            <a:endParaRPr lang="zh-CN" altLang="en-US" dirty="0"/>
          </a:p>
        </p:txBody>
      </p:sp>
      <p:sp>
        <p:nvSpPr>
          <p:cNvPr id="7" name="矩形 6"/>
          <p:cNvSpPr/>
          <p:nvPr/>
        </p:nvSpPr>
        <p:spPr>
          <a:xfrm>
            <a:off x="3071813" y="3425429"/>
            <a:ext cx="33893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give way to this kind of pressure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1"/>
          <p:cNvSpPr>
            <a:spLocks noChangeArrowheads="1"/>
          </p:cNvSpPr>
          <p:nvPr/>
        </p:nvSpPr>
        <p:spPr bwMode="auto">
          <a:xfrm>
            <a:off x="251222" y="573882"/>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tabLst>
                <a:tab pos="2025015" algn="l"/>
              </a:tabLst>
              <a:defRPr/>
            </a:pPr>
            <a:r>
              <a:rPr lang="en-US" altLang="zh-CN" b="1" kern="100" dirty="0">
                <a:latin typeface="Times New Roman" panose="02020603050405020304"/>
              </a:rPr>
              <a:t>3.There comes a time when</a:t>
            </a:r>
            <a:r>
              <a:rPr lang="en-US" altLang="zh-CN" kern="100" dirty="0">
                <a:latin typeface="Times New Roman" panose="02020603050405020304"/>
              </a:rPr>
              <a:t> the old must give way to the new...</a:t>
            </a:r>
            <a:r>
              <a:rPr lang="zh-CN" altLang="zh-CN" kern="100" dirty="0">
                <a:latin typeface="Times New Roman" panose="02020603050405020304"/>
                <a:cs typeface="Times New Roman" panose="02020603050405020304"/>
              </a:rPr>
              <a:t>总有一天，旧事物必须让位给新事物</a:t>
            </a:r>
            <a:r>
              <a:rPr lang="en-US" altLang="zh-CN" kern="100" dirty="0">
                <a:latin typeface="宋体" panose="02010600030101010101" pitchFamily="2" charset="-122"/>
                <a:cs typeface="Times New Roman" panose="020206030504050203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43010" name="矩形 11"/>
          <p:cNvSpPr>
            <a:spLocks noChangeArrowheads="1"/>
          </p:cNvSpPr>
          <p:nvPr/>
        </p:nvSpPr>
        <p:spPr bwMode="auto">
          <a:xfrm>
            <a:off x="454819" y="1404937"/>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charset="-122"/>
              </a:rPr>
              <a:t>【句式解读】　</a:t>
            </a:r>
            <a:r>
              <a:rPr lang="en-US" altLang="zh-CN" b="1">
                <a:latin typeface="Times New Roman" panose="02020603050405020304" pitchFamily="18" charset="0"/>
                <a:ea typeface="楷体_GB2312"/>
                <a:cs typeface="楷体_GB2312"/>
              </a:rPr>
              <a:t>there comes a time when...</a:t>
            </a:r>
            <a:r>
              <a:rPr lang="zh-CN" altLang="zh-CN">
                <a:latin typeface="Times New Roman" panose="02020603050405020304" pitchFamily="18" charset="0"/>
              </a:rPr>
              <a:t>为完全倒装句式，该句式的构成为</a:t>
            </a:r>
            <a:r>
              <a:rPr lang="en-US" altLang="zh-CN">
                <a:latin typeface="Times New Roman" panose="02020603050405020304" pitchFamily="18" charset="0"/>
              </a:rPr>
              <a:t>“</a:t>
            </a:r>
            <a:r>
              <a:rPr lang="zh-CN" altLang="zh-CN">
                <a:latin typeface="Times New Roman" panose="02020603050405020304" pitchFamily="18" charset="0"/>
              </a:rPr>
              <a:t>地点副词＋谓语动词＋主语</a:t>
            </a:r>
            <a:r>
              <a:rPr lang="en-US" altLang="zh-CN">
                <a:latin typeface="Times New Roman" panose="02020603050405020304" pitchFamily="18" charset="0"/>
              </a:rPr>
              <a:t>”</a:t>
            </a:r>
            <a:r>
              <a:rPr lang="zh-CN" altLang="zh-CN">
                <a:latin typeface="Times New Roman" panose="02020603050405020304" pitchFamily="18" charset="0"/>
              </a:rPr>
              <a:t>；句中</a:t>
            </a:r>
            <a:r>
              <a:rPr lang="en-US" altLang="zh-CN">
                <a:latin typeface="Times New Roman" panose="02020603050405020304" pitchFamily="18" charset="0"/>
              </a:rPr>
              <a:t>when</a:t>
            </a:r>
            <a:r>
              <a:rPr lang="zh-CN" altLang="zh-CN">
                <a:latin typeface="Times New Roman" panose="02020603050405020304" pitchFamily="18" charset="0"/>
              </a:rPr>
              <a:t>引导的从句是定语从句，它修饰先行词</a:t>
            </a:r>
            <a:r>
              <a:rPr lang="en-US" altLang="zh-CN">
                <a:latin typeface="Times New Roman" panose="02020603050405020304" pitchFamily="18" charset="0"/>
                <a:ea typeface="楷体_GB2312"/>
                <a:cs typeface="楷体_GB2312"/>
              </a:rPr>
              <a:t>a time</a:t>
            </a:r>
            <a:r>
              <a:rPr lang="zh-CN" altLang="zh-CN">
                <a:latin typeface="Times New Roman" panose="02020603050405020304" pitchFamily="18" charset="0"/>
                <a:ea typeface="楷体_GB2312"/>
                <a:cs typeface="楷体_GB2312"/>
              </a:rPr>
              <a:t>。</a:t>
            </a:r>
            <a:endParaRPr lang="zh-CN" altLang="zh-CN">
              <a:latin typeface="宋体" panose="02010600030101010101" pitchFamily="2" charset="-122"/>
              <a:ea typeface="楷体_GB2312"/>
              <a:cs typeface="楷体_GB2312"/>
            </a:endParaRPr>
          </a:p>
          <a:p>
            <a:pPr algn="just">
              <a:lnSpc>
                <a:spcPct val="150000"/>
              </a:lnSpc>
            </a:pPr>
            <a:r>
              <a:rPr lang="zh-CN" altLang="zh-CN">
                <a:latin typeface="Times New Roman" panose="02020603050405020304" pitchFamily="18" charset="0"/>
                <a:ea typeface="黑体" panose="02010609060101010101" charset="-122"/>
              </a:rPr>
              <a:t>【</a:t>
            </a:r>
            <a:r>
              <a:rPr lang="zh-CN" altLang="zh-CN">
                <a:latin typeface="Adobe 黑体 Std R" pitchFamily="34" charset="-122"/>
                <a:ea typeface="Adobe 黑体 Std R" pitchFamily="34" charset="-122"/>
              </a:rPr>
              <a:t>用法总结</a:t>
            </a:r>
            <a:r>
              <a:rPr lang="zh-CN" altLang="zh-CN">
                <a:latin typeface="Times New Roman" panose="02020603050405020304" pitchFamily="18" charset="0"/>
                <a:ea typeface="黑体" panose="02010609060101010101" charset="-122"/>
              </a:rPr>
              <a:t>】</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rPr>
              <a:t>(1)</a:t>
            </a:r>
            <a:r>
              <a:rPr lang="zh-CN" altLang="zh-CN">
                <a:latin typeface="Times New Roman" panose="02020603050405020304" pitchFamily="18" charset="0"/>
              </a:rPr>
              <a:t>常见的完全倒装句式</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方位性地点副词</a:t>
            </a:r>
            <a:r>
              <a:rPr lang="en-US" altLang="zh-CN">
                <a:latin typeface="Times New Roman" panose="02020603050405020304" pitchFamily="18" charset="0"/>
                <a:ea typeface="楷体_GB2312"/>
                <a:cs typeface="楷体_GB2312"/>
              </a:rPr>
              <a:t>here</a:t>
            </a:r>
            <a:r>
              <a:rPr lang="zh-CN" altLang="zh-CN">
                <a:latin typeface="Times New Roman" panose="02020603050405020304" pitchFamily="18" charset="0"/>
                <a:ea typeface="楷体_GB2312"/>
                <a:cs typeface="楷体_GB2312"/>
              </a:rPr>
              <a:t>或</a:t>
            </a:r>
            <a:r>
              <a:rPr lang="en-US" altLang="zh-CN">
                <a:latin typeface="Times New Roman" panose="02020603050405020304" pitchFamily="18" charset="0"/>
                <a:ea typeface="楷体_GB2312"/>
                <a:cs typeface="楷体_GB2312"/>
              </a:rPr>
              <a:t>there</a:t>
            </a:r>
            <a:r>
              <a:rPr lang="zh-CN" altLang="zh-CN">
                <a:latin typeface="Times New Roman" panose="02020603050405020304" pitchFamily="18" charset="0"/>
                <a:ea typeface="楷体_GB2312"/>
                <a:cs typeface="楷体_GB2312"/>
              </a:rPr>
              <a:t>位于句首</a:t>
            </a:r>
            <a:endParaRPr lang="zh-CN" altLang="zh-CN">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·方向性的地点副词</a:t>
            </a:r>
            <a:r>
              <a:rPr lang="en-US" altLang="zh-CN">
                <a:latin typeface="Times New Roman" panose="02020603050405020304" pitchFamily="18" charset="0"/>
                <a:ea typeface="楷体_GB2312"/>
                <a:cs typeface="楷体_GB2312"/>
              </a:rPr>
              <a:t> away, down, off, out</a:t>
            </a:r>
            <a:r>
              <a:rPr lang="zh-CN" altLang="zh-CN">
                <a:latin typeface="Times New Roman" panose="02020603050405020304" pitchFamily="18" charset="0"/>
                <a:ea typeface="楷体_GB2312"/>
                <a:cs typeface="楷体_GB2312"/>
              </a:rPr>
              <a:t>等位于句首</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介词短语类的地点副词位于句首</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1"/>
          <p:cNvSpPr>
            <a:spLocks noChangeArrowheads="1"/>
          </p:cNvSpPr>
          <p:nvPr/>
        </p:nvSpPr>
        <p:spPr bwMode="auto">
          <a:xfrm>
            <a:off x="739378" y="965598"/>
            <a:ext cx="7661672"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Once upon a time </a:t>
            </a:r>
            <a:r>
              <a:rPr lang="en-US" altLang="zh-CN" b="1" kern="100" dirty="0">
                <a:latin typeface="Times New Roman" panose="02020603050405020304"/>
                <a:cs typeface="Courier New" panose="02070309020205020404"/>
              </a:rPr>
              <a:t>there lived a man</a:t>
            </a:r>
            <a:r>
              <a:rPr lang="en-US" altLang="zh-CN" kern="100" dirty="0">
                <a:latin typeface="Times New Roman" panose="02020603050405020304"/>
                <a:cs typeface="Courier New" panose="02070309020205020404"/>
              </a:rPr>
              <a:t> known by the name of </a:t>
            </a:r>
            <a:r>
              <a:rPr lang="en-US" altLang="zh-CN" kern="100" dirty="0" err="1">
                <a:latin typeface="Times New Roman" panose="02020603050405020304"/>
                <a:cs typeface="Courier New" panose="02070309020205020404"/>
              </a:rPr>
              <a:t>Yugong</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从前，有一位老人名叫愚公。</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b="1" kern="100" dirty="0">
                <a:latin typeface="Times New Roman" panose="02020603050405020304"/>
                <a:cs typeface="Courier New" panose="02070309020205020404"/>
              </a:rPr>
              <a:t>Down came the rain</a:t>
            </a:r>
            <a:r>
              <a:rPr lang="en-US" altLang="zh-CN" kern="100" dirty="0">
                <a:latin typeface="Times New Roman" panose="02020603050405020304"/>
                <a:cs typeface="Courier New" panose="02070309020205020404"/>
              </a:rPr>
              <a:t> and </a:t>
            </a:r>
            <a:r>
              <a:rPr lang="en-US" altLang="zh-CN" b="1" kern="100" dirty="0">
                <a:latin typeface="Times New Roman" panose="02020603050405020304"/>
                <a:cs typeface="Courier New" panose="02070309020205020404"/>
              </a:rPr>
              <a:t>up went the umbrella.</a:t>
            </a:r>
            <a:r>
              <a:rPr lang="zh-CN" altLang="zh-CN" kern="100" dirty="0">
                <a:latin typeface="Times New Roman" panose="02020603050405020304"/>
                <a:cs typeface="Times New Roman" panose="02020603050405020304"/>
              </a:rPr>
              <a:t>下雨了，伞都撑起来了。</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b="1" kern="100" dirty="0">
                <a:latin typeface="Times New Roman" panose="02020603050405020304"/>
                <a:cs typeface="Courier New" panose="02070309020205020404"/>
              </a:rPr>
              <a:t>By the window sat a young man</a:t>
            </a:r>
            <a:r>
              <a:rPr lang="en-US" altLang="zh-CN" kern="100" dirty="0">
                <a:latin typeface="Times New Roman" panose="02020603050405020304"/>
                <a:cs typeface="Courier New" panose="02070309020205020404"/>
              </a:rPr>
              <a:t> with a magazine in his hand.</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窗户边坐着一个年轻人，手里拿着一本杂志。</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矩形 11"/>
          <p:cNvSpPr>
            <a:spLocks noChangeArrowheads="1"/>
          </p:cNvSpPr>
          <p:nvPr/>
        </p:nvSpPr>
        <p:spPr bwMode="auto">
          <a:xfrm>
            <a:off x="454819" y="1924050"/>
            <a:ext cx="842843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Ⅰ</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单词语境记忆</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根据汉语提示写出单词的适当形式</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1.A ____________ (</a:t>
            </a:r>
            <a:r>
              <a:rPr lang="zh-CN" altLang="zh-CN" kern="100" dirty="0">
                <a:latin typeface="Times New Roman" panose="02020603050405020304"/>
                <a:cs typeface="Times New Roman" panose="02020603050405020304"/>
              </a:rPr>
              <a:t>平衡的</a:t>
            </a:r>
            <a:r>
              <a:rPr lang="en-US" altLang="zh-CN" kern="100" dirty="0">
                <a:latin typeface="Times New Roman" panose="02020603050405020304"/>
                <a:cs typeface="Courier New" panose="02070309020205020404"/>
              </a:rPr>
              <a:t>) diet is considered very important for health.</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2.Mr.Wang doesn’t agree to my ____________(</a:t>
            </a:r>
            <a:r>
              <a:rPr lang="zh-CN" altLang="zh-CN" kern="100" dirty="0">
                <a:latin typeface="Times New Roman" panose="02020603050405020304"/>
                <a:cs typeface="Times New Roman" panose="02020603050405020304"/>
              </a:rPr>
              <a:t>提议</a:t>
            </a:r>
            <a:r>
              <a:rPr lang="en-US" altLang="zh-CN" kern="100" dirty="0">
                <a:latin typeface="Times New Roman" panose="02020603050405020304"/>
                <a:cs typeface="Courier New" panose="02070309020205020404"/>
              </a:rPr>
              <a:t>) that we should have a picnic this weekend.</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3.They ____________ (</a:t>
            </a:r>
            <a:r>
              <a:rPr lang="zh-CN" altLang="zh-CN" kern="100" dirty="0">
                <a:latin typeface="Times New Roman" panose="02020603050405020304"/>
                <a:cs typeface="Times New Roman" panose="02020603050405020304"/>
              </a:rPr>
              <a:t>抗议</a:t>
            </a:r>
            <a:r>
              <a:rPr lang="en-US" altLang="zh-CN" kern="100" dirty="0">
                <a:latin typeface="Times New Roman" panose="02020603050405020304"/>
                <a:cs typeface="Courier New" panose="02070309020205020404"/>
              </a:rPr>
              <a:t>)to the government that the taxes were too high.</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4.The Red Cross was ____________(</a:t>
            </a:r>
            <a:r>
              <a:rPr lang="zh-CN" altLang="zh-CN" kern="100" dirty="0">
                <a:latin typeface="Times New Roman" panose="02020603050405020304"/>
                <a:cs typeface="Times New Roman" panose="02020603050405020304"/>
              </a:rPr>
              <a:t>建立</a:t>
            </a:r>
            <a:r>
              <a:rPr lang="en-US" altLang="zh-CN" kern="100" dirty="0">
                <a:latin typeface="Times New Roman" panose="02020603050405020304"/>
                <a:cs typeface="Courier New" panose="02070309020205020404"/>
              </a:rPr>
              <a:t>)in Geneva, Switzerland in 1863.</a:t>
            </a:r>
            <a:endParaRPr lang="zh-CN" altLang="zh-CN" kern="100" dirty="0">
              <a:latin typeface="宋体" panose="02010600030101010101" pitchFamily="2" charset="-122"/>
              <a:cs typeface="Courier New" panose="02070309020205020404"/>
            </a:endParaRPr>
          </a:p>
        </p:txBody>
      </p:sp>
      <p:pic>
        <p:nvPicPr>
          <p:cNvPr id="10243" name="Picture 6" descr="课时基础过关"/>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83369" y="951310"/>
            <a:ext cx="859988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127523" y="2374107"/>
            <a:ext cx="959237" cy="346249"/>
          </a:xfrm>
          <a:prstGeom prst="rect">
            <a:avLst/>
          </a:prstGeom>
        </p:spPr>
        <p:txBody>
          <a:bodyPr wrap="none" lIns="68580" tIns="34290" rIns="68580" bIns="34290">
            <a:spAutoFit/>
          </a:bodyPr>
          <a:lstStyle/>
          <a:p>
            <a:pPr>
              <a:defRPr/>
            </a:pPr>
            <a:r>
              <a:rPr lang="en-US" altLang="zh-CN" kern="100">
                <a:solidFill>
                  <a:srgbClr val="FF0000"/>
                </a:solidFill>
                <a:latin typeface="Times New Roman" panose="02020603050405020304"/>
              </a:rPr>
              <a:t>balanced</a:t>
            </a:r>
            <a:endParaRPr lang="zh-CN" altLang="en-US" dirty="0"/>
          </a:p>
        </p:txBody>
      </p:sp>
      <p:sp>
        <p:nvSpPr>
          <p:cNvPr id="7" name="矩形 6"/>
          <p:cNvSpPr/>
          <p:nvPr/>
        </p:nvSpPr>
        <p:spPr>
          <a:xfrm>
            <a:off x="3808810" y="2764632"/>
            <a:ext cx="9335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proposal</a:t>
            </a:r>
            <a:endParaRPr lang="zh-CN" altLang="en-US" dirty="0"/>
          </a:p>
        </p:txBody>
      </p:sp>
      <p:sp>
        <p:nvSpPr>
          <p:cNvPr id="8" name="矩形 7"/>
          <p:cNvSpPr/>
          <p:nvPr/>
        </p:nvSpPr>
        <p:spPr>
          <a:xfrm>
            <a:off x="1416844" y="3555207"/>
            <a:ext cx="98488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protested</a:t>
            </a:r>
            <a:endParaRPr lang="zh-CN" altLang="en-US" dirty="0"/>
          </a:p>
        </p:txBody>
      </p:sp>
      <p:sp>
        <p:nvSpPr>
          <p:cNvPr id="9" name="矩形 8"/>
          <p:cNvSpPr/>
          <p:nvPr/>
        </p:nvSpPr>
        <p:spPr>
          <a:xfrm>
            <a:off x="2646760" y="4038601"/>
            <a:ext cx="116442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established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矩形 11"/>
          <p:cNvSpPr>
            <a:spLocks noChangeArrowheads="1"/>
          </p:cNvSpPr>
          <p:nvPr/>
        </p:nvSpPr>
        <p:spPr bwMode="auto">
          <a:xfrm>
            <a:off x="454819" y="897731"/>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(2)</a:t>
            </a:r>
            <a:r>
              <a:rPr lang="zh-CN" altLang="zh-CN" kern="100" dirty="0">
                <a:solidFill>
                  <a:prstClr val="black"/>
                </a:solidFill>
                <a:latin typeface="Times New Roman" panose="02020603050405020304"/>
                <a:cs typeface="Times New Roman" panose="02020603050405020304"/>
              </a:rPr>
              <a:t>与</a:t>
            </a:r>
            <a:r>
              <a:rPr lang="en-US" altLang="zh-CN" kern="100" dirty="0">
                <a:solidFill>
                  <a:prstClr val="black"/>
                </a:solidFill>
                <a:latin typeface="Times New Roman" panose="02020603050405020304"/>
                <a:cs typeface="Courier New" panose="02070309020205020404"/>
              </a:rPr>
              <a:t>time</a:t>
            </a:r>
            <a:r>
              <a:rPr lang="zh-CN" altLang="zh-CN" kern="100" dirty="0">
                <a:solidFill>
                  <a:prstClr val="black"/>
                </a:solidFill>
                <a:latin typeface="Times New Roman" panose="02020603050405020304"/>
                <a:cs typeface="Times New Roman" panose="02020603050405020304"/>
              </a:rPr>
              <a:t>有关的常用句式</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Times New Roman" panose="02020603050405020304"/>
                <a:ea typeface="楷体_GB2312"/>
                <a:cs typeface="Courier New" panose="02070309020205020404"/>
              </a:rPr>
              <a:t>·There was a time when...</a:t>
            </a:r>
            <a:r>
              <a:rPr lang="zh-CN" altLang="zh-CN" kern="100" dirty="0">
                <a:solidFill>
                  <a:prstClr val="black"/>
                </a:solidFill>
                <a:latin typeface="Times New Roman" panose="02020603050405020304"/>
                <a:ea typeface="楷体_GB2312"/>
                <a:cs typeface="Times New Roman" panose="02020603050405020304"/>
              </a:rPr>
              <a:t>曾经一度</a:t>
            </a:r>
            <a:r>
              <a:rPr lang="en-US" altLang="zh-CN" kern="100" dirty="0">
                <a:solidFill>
                  <a:prstClr val="black"/>
                </a:solidFill>
                <a:latin typeface="宋体" panose="02010600030101010101" pitchFamily="2" charset="-122"/>
                <a:cs typeface="Times New Roman" panose="02020603050405020304"/>
              </a:rPr>
              <a:t>……</a:t>
            </a:r>
            <a:r>
              <a:rPr lang="en-US" altLang="zh-CN" kern="100" dirty="0">
                <a:solidFill>
                  <a:prstClr val="black"/>
                </a:solidFill>
                <a:latin typeface="Times New Roman" panose="02020603050405020304"/>
                <a:ea typeface="楷体_GB2312"/>
                <a:cs typeface="Courier New" panose="02070309020205020404"/>
              </a:rPr>
              <a:t>/</a:t>
            </a:r>
            <a:r>
              <a:rPr lang="zh-CN" altLang="zh-CN" kern="100" dirty="0">
                <a:solidFill>
                  <a:prstClr val="black"/>
                </a:solidFill>
                <a:latin typeface="Times New Roman" panose="02020603050405020304"/>
                <a:ea typeface="楷体_GB2312"/>
                <a:cs typeface="Times New Roman" panose="02020603050405020304"/>
              </a:rPr>
              <a:t>有一个时期</a:t>
            </a:r>
            <a:r>
              <a:rPr lang="en-US" altLang="zh-CN" kern="100" dirty="0">
                <a:solidFill>
                  <a:prstClr val="black"/>
                </a:solidFill>
                <a:latin typeface="宋体" panose="02010600030101010101" pitchFamily="2" charset="-122"/>
                <a:cs typeface="Times New Roman" panose="02020603050405020304"/>
              </a:rPr>
              <a:t>……</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Times New Roman" panose="02020603050405020304"/>
                <a:ea typeface="楷体_GB2312"/>
                <a:cs typeface="Courier New" panose="02070309020205020404"/>
              </a:rPr>
              <a:t>·It/That was a time(an age) when...</a:t>
            </a:r>
            <a:r>
              <a:rPr lang="zh-CN" altLang="zh-CN" kern="100" dirty="0">
                <a:solidFill>
                  <a:prstClr val="black"/>
                </a:solidFill>
                <a:latin typeface="Times New Roman" panose="02020603050405020304"/>
                <a:ea typeface="楷体_GB2312"/>
                <a:cs typeface="Times New Roman" panose="02020603050405020304"/>
              </a:rPr>
              <a:t>那是一个</a:t>
            </a:r>
            <a:r>
              <a:rPr lang="en-US" altLang="zh-CN" kern="100" dirty="0">
                <a:solidFill>
                  <a:prstClr val="black"/>
                </a:solidFill>
                <a:latin typeface="宋体" panose="02010600030101010101" pitchFamily="2" charset="-122"/>
                <a:cs typeface="Times New Roman" panose="02020603050405020304"/>
              </a:rPr>
              <a:t>……</a:t>
            </a:r>
            <a:r>
              <a:rPr lang="zh-CN" altLang="zh-CN" kern="100" dirty="0">
                <a:solidFill>
                  <a:prstClr val="black"/>
                </a:solidFill>
                <a:latin typeface="Times New Roman" panose="02020603050405020304"/>
                <a:ea typeface="楷体_GB2312"/>
                <a:cs typeface="Times New Roman" panose="02020603050405020304"/>
              </a:rPr>
              <a:t>的时期</a:t>
            </a:r>
            <a:r>
              <a:rPr lang="en-US" altLang="zh-CN" kern="100" dirty="0">
                <a:solidFill>
                  <a:prstClr val="black"/>
                </a:solidFill>
                <a:latin typeface="Times New Roman" panose="02020603050405020304"/>
                <a:ea typeface="楷体_GB2312"/>
                <a:cs typeface="Courier New" panose="02070309020205020404"/>
              </a:rPr>
              <a:t>(</a:t>
            </a:r>
            <a:r>
              <a:rPr lang="zh-CN" altLang="zh-CN" kern="100" dirty="0">
                <a:solidFill>
                  <a:prstClr val="black"/>
                </a:solidFill>
                <a:latin typeface="Times New Roman" panose="02020603050405020304"/>
                <a:ea typeface="楷体_GB2312"/>
                <a:cs typeface="Times New Roman" panose="02020603050405020304"/>
              </a:rPr>
              <a:t>年代</a:t>
            </a:r>
            <a:r>
              <a:rPr lang="en-US" altLang="zh-CN" kern="100" dirty="0">
                <a:solidFill>
                  <a:prstClr val="black"/>
                </a:solidFill>
                <a:latin typeface="Times New Roman" panose="02020603050405020304"/>
                <a:ea typeface="楷体_GB2312"/>
                <a:cs typeface="Courier New" panose="02070309020205020404"/>
              </a:rPr>
              <a:t>)</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④</a:t>
            </a:r>
            <a:r>
              <a:rPr lang="en-US" altLang="zh-CN" b="1" kern="100" dirty="0">
                <a:solidFill>
                  <a:prstClr val="black"/>
                </a:solidFill>
                <a:latin typeface="Times New Roman" panose="02020603050405020304"/>
                <a:cs typeface="Courier New" panose="02070309020205020404"/>
              </a:rPr>
              <a:t>There was a time when</a:t>
            </a:r>
            <a:r>
              <a:rPr lang="en-US" altLang="zh-CN" kern="100" dirty="0">
                <a:solidFill>
                  <a:prstClr val="black"/>
                </a:solidFill>
                <a:latin typeface="Times New Roman" panose="02020603050405020304"/>
                <a:cs typeface="Courier New" panose="02070309020205020404"/>
              </a:rPr>
              <a:t> he was disappointed and wanted to leave here.</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zh-CN" altLang="zh-CN" kern="100" dirty="0">
                <a:solidFill>
                  <a:prstClr val="black"/>
                </a:solidFill>
                <a:latin typeface="Times New Roman" panose="02020603050405020304"/>
                <a:cs typeface="Times New Roman" panose="02020603050405020304"/>
              </a:rPr>
              <a:t>曾经一度他很沮丧，想离开这里。</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⑤</a:t>
            </a:r>
            <a:r>
              <a:rPr lang="en-US" altLang="zh-CN" b="1" kern="100" dirty="0">
                <a:solidFill>
                  <a:prstClr val="black"/>
                </a:solidFill>
                <a:latin typeface="Times New Roman" panose="02020603050405020304"/>
                <a:cs typeface="Courier New" panose="02070309020205020404"/>
              </a:rPr>
              <a:t>It was a time when</a:t>
            </a:r>
            <a:r>
              <a:rPr lang="en-US" altLang="zh-CN" kern="100" dirty="0">
                <a:solidFill>
                  <a:prstClr val="black"/>
                </a:solidFill>
                <a:latin typeface="Times New Roman" panose="02020603050405020304"/>
                <a:cs typeface="Courier New" panose="02070309020205020404"/>
              </a:rPr>
              <a:t> the killer whales helped the whalers catch the baleen whales.</a:t>
            </a:r>
          </a:p>
          <a:p>
            <a:pPr algn="just">
              <a:lnSpc>
                <a:spcPct val="150000"/>
              </a:lnSpc>
              <a:spcAft>
                <a:spcPts val="0"/>
              </a:spcAft>
              <a:defRPr/>
            </a:pPr>
            <a:r>
              <a:rPr lang="zh-CN" altLang="zh-CN" kern="100" dirty="0">
                <a:solidFill>
                  <a:prstClr val="black"/>
                </a:solidFill>
                <a:latin typeface="Times New Roman" panose="02020603050405020304"/>
                <a:cs typeface="Times New Roman" panose="02020603050405020304"/>
              </a:rPr>
              <a:t>那是虎鲸帮助捕鲸者捕捉长须鲸的时期。</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1"/>
          <p:cNvSpPr>
            <a:spLocks noChangeArrowheads="1"/>
          </p:cNvSpPr>
          <p:nvPr/>
        </p:nvSpPr>
        <p:spPr bwMode="auto">
          <a:xfrm>
            <a:off x="389335" y="575073"/>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31747" name="矩形 11"/>
          <p:cNvSpPr>
            <a:spLocks noChangeArrowheads="1"/>
          </p:cNvSpPr>
          <p:nvPr/>
        </p:nvSpPr>
        <p:spPr bwMode="auto">
          <a:xfrm>
            <a:off x="389335" y="1014413"/>
            <a:ext cx="8428434"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__________________________ (</a:t>
            </a:r>
            <a:r>
              <a:rPr lang="zh-CN" altLang="zh-CN" kern="100" dirty="0">
                <a:latin typeface="Times New Roman" panose="02020603050405020304"/>
                <a:ea typeface="楷体_GB2312"/>
                <a:cs typeface="Times New Roman" panose="02020603050405020304"/>
              </a:rPr>
              <a:t>曾经一度</a:t>
            </a:r>
            <a:r>
              <a:rPr lang="en-US" altLang="zh-CN" kern="100" dirty="0">
                <a:latin typeface="Times New Roman" panose="02020603050405020304"/>
                <a:ea typeface="楷体_GB2312"/>
                <a:cs typeface="Courier New" panose="02070309020205020404"/>
              </a:rPr>
              <a:t>) I thought my dad didn</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 know a thing about being a good father.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_____________________________ (</a:t>
            </a:r>
            <a:r>
              <a:rPr lang="zh-CN" altLang="zh-CN" kern="100" dirty="0">
                <a:latin typeface="Times New Roman" panose="02020603050405020304"/>
                <a:ea typeface="楷体_GB2312"/>
                <a:cs typeface="Times New Roman" panose="02020603050405020304"/>
              </a:rPr>
              <a:t>那是一个</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的年代</a:t>
            </a:r>
            <a:r>
              <a:rPr lang="en-US" altLang="zh-CN" kern="100" dirty="0">
                <a:latin typeface="Times New Roman" panose="02020603050405020304"/>
                <a:ea typeface="楷体_GB2312"/>
                <a:cs typeface="Courier New" panose="02070309020205020404"/>
              </a:rPr>
              <a:t>) families didn</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 need to lock the doors at night.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翻译句子</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用倒装句式</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zh-CN" altLang="zh-CN" kern="100" dirty="0">
                <a:latin typeface="Times New Roman" panose="02020603050405020304"/>
                <a:ea typeface="楷体_GB2312"/>
                <a:cs typeface="Times New Roman" panose="02020603050405020304"/>
              </a:rPr>
              <a:t>人总有疲倦的时候。</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________________________________________________________________________</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1145381" y="1460898"/>
            <a:ext cx="228011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There was a time when</a:t>
            </a:r>
            <a:endParaRPr lang="zh-CN" altLang="en-US" dirty="0"/>
          </a:p>
        </p:txBody>
      </p:sp>
      <p:sp>
        <p:nvSpPr>
          <p:cNvPr id="5" name="矩形 4"/>
          <p:cNvSpPr/>
          <p:nvPr/>
        </p:nvSpPr>
        <p:spPr>
          <a:xfrm>
            <a:off x="1153716" y="2280048"/>
            <a:ext cx="239552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It/That was an age when</a:t>
            </a:r>
            <a:endParaRPr lang="zh-CN" altLang="en-US" dirty="0"/>
          </a:p>
        </p:txBody>
      </p:sp>
      <p:sp>
        <p:nvSpPr>
          <p:cNvPr id="6" name="矩形 5"/>
          <p:cNvSpPr/>
          <p:nvPr/>
        </p:nvSpPr>
        <p:spPr>
          <a:xfrm>
            <a:off x="575073" y="3911204"/>
            <a:ext cx="406265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There comes a time when people get tired.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矩形 11"/>
          <p:cNvSpPr>
            <a:spLocks noChangeArrowheads="1"/>
          </p:cNvSpPr>
          <p:nvPr/>
        </p:nvSpPr>
        <p:spPr bwMode="auto">
          <a:xfrm>
            <a:off x="413147" y="1089422"/>
            <a:ext cx="842843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宋体" panose="02010600030101010101" pitchFamily="2" charset="-122"/>
                <a:ea typeface="楷体_GB2312"/>
                <a:cs typeface="楷体_GB2312"/>
              </a:rPr>
              <a:t>④</a:t>
            </a:r>
            <a:r>
              <a:rPr lang="zh-CN" altLang="zh-CN">
                <a:latin typeface="Times New Roman" panose="02020603050405020304" pitchFamily="18" charset="0"/>
                <a:ea typeface="楷体_GB2312"/>
                <a:cs typeface="楷体_GB2312"/>
              </a:rPr>
              <a:t>铃声一响，孩子们就从教室冲了出来。</a:t>
            </a:r>
            <a:endParaRPr lang="zh-CN" altLang="zh-CN">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________________________________________________________________________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思考</a:t>
            </a: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　</a:t>
            </a:r>
            <a:r>
              <a:rPr lang="zh-CN" altLang="zh-CN">
                <a:latin typeface="Times New Roman" panose="02020603050405020304" pitchFamily="18" charset="0"/>
                <a:ea typeface="楷体_GB2312"/>
                <a:cs typeface="楷体_GB2312"/>
              </a:rPr>
              <a:t>与</a:t>
            </a:r>
            <a:r>
              <a:rPr lang="en-US" altLang="zh-CN">
                <a:latin typeface="Times New Roman" panose="02020603050405020304" pitchFamily="18" charset="0"/>
                <a:ea typeface="楷体_GB2312"/>
                <a:cs typeface="楷体_GB2312"/>
              </a:rPr>
              <a:t>time</a:t>
            </a:r>
            <a:r>
              <a:rPr lang="zh-CN" altLang="zh-CN">
                <a:latin typeface="Times New Roman" panose="02020603050405020304" pitchFamily="18" charset="0"/>
                <a:ea typeface="楷体_GB2312"/>
                <a:cs typeface="楷体_GB2312"/>
              </a:rPr>
              <a:t>有关的句型还有哪些？</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________________________________________________________________________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rPr>
              <a:t>________________________________________________________________________</a:t>
            </a:r>
          </a:p>
          <a:p>
            <a:pPr algn="just">
              <a:lnSpc>
                <a:spcPct val="150000"/>
              </a:lnSpc>
            </a:pPr>
            <a:r>
              <a:rPr lang="en-US" altLang="zh-CN">
                <a:solidFill>
                  <a:srgbClr val="000000"/>
                </a:solidFill>
                <a:latin typeface="Times New Roman" panose="02020603050405020304" pitchFamily="18" charset="0"/>
                <a:ea typeface="楷体_GB2312"/>
                <a:cs typeface="楷体_GB2312"/>
              </a:rPr>
              <a:t>________________________________________________________________________</a:t>
            </a:r>
            <a:endParaRPr lang="zh-CN" altLang="zh-CN">
              <a:solidFill>
                <a:srgbClr val="000000"/>
              </a:solidFill>
              <a:latin typeface="宋体" panose="02010600030101010101" pitchFamily="2" charset="-122"/>
            </a:endParaRPr>
          </a:p>
          <a:p>
            <a:pPr algn="just">
              <a:lnSpc>
                <a:spcPct val="150000"/>
              </a:lnSpc>
            </a:pPr>
            <a:r>
              <a:rPr lang="en-US" altLang="zh-CN">
                <a:solidFill>
                  <a:srgbClr val="000000"/>
                </a:solidFill>
                <a:latin typeface="Times New Roman" panose="02020603050405020304" pitchFamily="18" charset="0"/>
              </a:rPr>
              <a:t>________________________________________________________________________</a:t>
            </a:r>
            <a:endParaRPr lang="zh-CN" altLang="zh-CN">
              <a:latin typeface="宋体" panose="02010600030101010101" pitchFamily="2" charset="-122"/>
              <a:cs typeface="Courier New" panose="02070309020205020404" pitchFamily="49" charset="0"/>
            </a:endParaRPr>
          </a:p>
        </p:txBody>
      </p:sp>
      <p:sp>
        <p:nvSpPr>
          <p:cNvPr id="3" name="矩形 2"/>
          <p:cNvSpPr/>
          <p:nvPr/>
        </p:nvSpPr>
        <p:spPr>
          <a:xfrm>
            <a:off x="575073" y="1515667"/>
            <a:ext cx="641585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Out rushed the children from the classroom as soon as the bell rang.</a:t>
            </a:r>
            <a:endParaRPr lang="zh-CN" altLang="en-US" dirty="0"/>
          </a:p>
        </p:txBody>
      </p:sp>
      <p:sp>
        <p:nvSpPr>
          <p:cNvPr id="4" name="矩形 3"/>
          <p:cNvSpPr/>
          <p:nvPr/>
        </p:nvSpPr>
        <p:spPr>
          <a:xfrm>
            <a:off x="528749" y="2307431"/>
            <a:ext cx="4056239" cy="1592744"/>
          </a:xfrm>
          <a:prstGeom prst="rect">
            <a:avLst/>
          </a:prstGeom>
        </p:spPr>
        <p:txBody>
          <a:bodyPr wrap="none" lIns="68580" tIns="34290" rIns="68580" bIns="34290">
            <a:spAutoFit/>
          </a:bodyPr>
          <a:lstStyle/>
          <a:p>
            <a:pPr algn="just">
              <a:lnSpc>
                <a:spcPct val="150000"/>
              </a:lnSpc>
            </a:pPr>
            <a:r>
              <a:rPr lang="en-US" altLang="zh-CN">
                <a:solidFill>
                  <a:srgbClr val="FF0000"/>
                </a:solidFill>
                <a:latin typeface="Times New Roman" panose="02020603050405020304" pitchFamily="18" charset="0"/>
                <a:ea typeface="楷体_GB2312"/>
                <a:cs typeface="楷体_GB2312"/>
              </a:rPr>
              <a:t>It’s time that...</a:t>
            </a:r>
            <a:r>
              <a:rPr lang="zh-CN" altLang="zh-CN">
                <a:solidFill>
                  <a:srgbClr val="FF0000"/>
                </a:solidFill>
                <a:latin typeface="Times New Roman" panose="02020603050405020304" pitchFamily="18" charset="0"/>
                <a:ea typeface="楷体_GB2312"/>
                <a:cs typeface="楷体_GB2312"/>
              </a:rPr>
              <a:t>是时候</a:t>
            </a:r>
            <a:r>
              <a:rPr lang="en-US" altLang="zh-CN">
                <a:solidFill>
                  <a:srgbClr val="FF0000"/>
                </a:solidFill>
                <a:latin typeface="Times New Roman" panose="02020603050405020304" pitchFamily="18" charset="0"/>
                <a:ea typeface="楷体_GB2312"/>
                <a:cs typeface="楷体_GB2312"/>
              </a:rPr>
              <a:t>……</a:t>
            </a:r>
            <a:endParaRPr lang="zh-CN" altLang="zh-CN">
              <a:latin typeface="Times New Roman" panose="02020603050405020304" pitchFamily="18" charset="0"/>
              <a:ea typeface="楷体_GB2312"/>
              <a:cs typeface="楷体_GB2312"/>
            </a:endParaRPr>
          </a:p>
          <a:p>
            <a:pPr algn="just">
              <a:lnSpc>
                <a:spcPct val="150000"/>
              </a:lnSpc>
            </a:pPr>
            <a:r>
              <a:rPr lang="en-US" altLang="zh-CN">
                <a:solidFill>
                  <a:srgbClr val="FF0000"/>
                </a:solidFill>
                <a:latin typeface="Times New Roman" panose="02020603050405020304" pitchFamily="18" charset="0"/>
                <a:ea typeface="楷体_GB2312"/>
                <a:cs typeface="楷体_GB2312"/>
              </a:rPr>
              <a:t>It’s the...time that...</a:t>
            </a:r>
            <a:r>
              <a:rPr lang="zh-CN" altLang="zh-CN">
                <a:solidFill>
                  <a:srgbClr val="FF0000"/>
                </a:solidFill>
                <a:latin typeface="Times New Roman" panose="02020603050405020304" pitchFamily="18" charset="0"/>
                <a:ea typeface="楷体_GB2312"/>
                <a:cs typeface="楷体_GB2312"/>
              </a:rPr>
              <a:t>是第几次</a:t>
            </a:r>
            <a:r>
              <a:rPr lang="en-US" altLang="zh-CN">
                <a:solidFill>
                  <a:srgbClr val="FF0000"/>
                </a:solidFill>
                <a:latin typeface="Times New Roman" panose="02020603050405020304" pitchFamily="18" charset="0"/>
                <a:ea typeface="楷体_GB2312"/>
                <a:cs typeface="楷体_GB2312"/>
              </a:rPr>
              <a:t>……</a:t>
            </a:r>
            <a:endParaRPr lang="zh-CN" altLang="zh-CN">
              <a:latin typeface="Times New Roman" panose="02020603050405020304" pitchFamily="18" charset="0"/>
              <a:ea typeface="楷体_GB2312"/>
              <a:cs typeface="楷体_GB2312"/>
            </a:endParaRPr>
          </a:p>
          <a:p>
            <a:pPr algn="just">
              <a:lnSpc>
                <a:spcPct val="150000"/>
              </a:lnSpc>
            </a:pPr>
            <a:r>
              <a:rPr lang="en-US" altLang="zh-CN">
                <a:solidFill>
                  <a:srgbClr val="FF0000"/>
                </a:solidFill>
                <a:latin typeface="Times New Roman" panose="02020603050405020304" pitchFamily="18" charset="0"/>
                <a:ea typeface="楷体_GB2312"/>
                <a:cs typeface="楷体_GB2312"/>
              </a:rPr>
              <a:t>Every time...</a:t>
            </a:r>
            <a:r>
              <a:rPr lang="zh-CN" altLang="zh-CN">
                <a:solidFill>
                  <a:srgbClr val="FF0000"/>
                </a:solidFill>
                <a:latin typeface="Times New Roman" panose="02020603050405020304" pitchFamily="18" charset="0"/>
                <a:ea typeface="楷体_GB2312"/>
                <a:cs typeface="楷体_GB2312"/>
              </a:rPr>
              <a:t>每一次</a:t>
            </a:r>
            <a:r>
              <a:rPr lang="en-US" altLang="zh-CN">
                <a:solidFill>
                  <a:srgbClr val="FF0000"/>
                </a:solidFill>
                <a:latin typeface="Times New Roman" panose="02020603050405020304" pitchFamily="18" charset="0"/>
                <a:ea typeface="楷体_GB2312"/>
                <a:cs typeface="楷体_GB2312"/>
              </a:rPr>
              <a:t>……</a:t>
            </a:r>
            <a:endParaRPr lang="zh-CN" altLang="zh-CN">
              <a:latin typeface="Times New Roman" panose="02020603050405020304" pitchFamily="18" charset="0"/>
              <a:ea typeface="楷体_GB2312"/>
              <a:cs typeface="楷体_GB2312"/>
            </a:endParaRPr>
          </a:p>
          <a:p>
            <a:pPr algn="just"/>
            <a:r>
              <a:rPr lang="en-US" altLang="zh-CN">
                <a:solidFill>
                  <a:srgbClr val="FF0000"/>
                </a:solidFill>
                <a:latin typeface="Times New Roman" panose="02020603050405020304" pitchFamily="18" charset="0"/>
                <a:ea typeface="楷体_GB2312"/>
                <a:cs typeface="楷体_GB2312"/>
              </a:rPr>
              <a:t>It is/was time for sb to do...</a:t>
            </a:r>
            <a:r>
              <a:rPr lang="zh-CN" altLang="zh-CN">
                <a:solidFill>
                  <a:srgbClr val="FF0000"/>
                </a:solidFill>
                <a:latin typeface="Times New Roman" panose="02020603050405020304" pitchFamily="18" charset="0"/>
                <a:ea typeface="楷体_GB2312"/>
                <a:cs typeface="楷体_GB2312"/>
              </a:rPr>
              <a:t>某人该做</a:t>
            </a:r>
            <a:r>
              <a:rPr lang="en-US" altLang="zh-CN">
                <a:solidFill>
                  <a:srgbClr val="FF0000"/>
                </a:solidFill>
                <a:latin typeface="Times New Roman" panose="02020603050405020304" pitchFamily="18" charset="0"/>
                <a:ea typeface="楷体_GB2312"/>
                <a:cs typeface="楷体_GB2312"/>
              </a:rPr>
              <a:t>……</a:t>
            </a:r>
            <a:endParaRPr lang="zh-CN" altLang="en-US">
              <a:latin typeface="Times New Roman" panose="02020603050405020304" pitchFamily="18" charset="0"/>
              <a:ea typeface="楷体_GB2312"/>
              <a:cs typeface="楷体_GB231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11"/>
          <p:cNvSpPr>
            <a:spLocks noChangeArrowheads="1"/>
          </p:cNvSpPr>
          <p:nvPr/>
        </p:nvSpPr>
        <p:spPr bwMode="auto">
          <a:xfrm>
            <a:off x="355997" y="704850"/>
            <a:ext cx="8428434"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latin typeface="Times New Roman" panose="02020603050405020304"/>
                <a:cs typeface="Courier New" panose="02070309020205020404"/>
              </a:rPr>
              <a:t>Understanding in context</a:t>
            </a:r>
            <a:endParaRPr lang="en-US" altLang="zh-CN" kern="100" dirty="0">
              <a:latin typeface="Times New Roman" panose="02020603050405020304"/>
              <a:cs typeface="Times New Roman" panose="02020603050405020304"/>
            </a:endParaRPr>
          </a:p>
          <a:p>
            <a:pPr indent="485775" algn="just">
              <a:lnSpc>
                <a:spcPct val="150000"/>
              </a:lnSpc>
              <a:spcAft>
                <a:spcPts val="0"/>
              </a:spcAft>
              <a:defRPr/>
            </a:pPr>
            <a:r>
              <a:rPr lang="en-US" altLang="zh-CN" kern="100" dirty="0">
                <a:latin typeface="Times New Roman" panose="02020603050405020304"/>
                <a:cs typeface="Courier New" panose="02070309020205020404"/>
              </a:rPr>
              <a:t>Big challenges, however, can sometimes </a:t>
            </a:r>
            <a:r>
              <a:rPr lang="en-US" altLang="zh-CN" b="1" kern="100" dirty="0">
                <a:latin typeface="Times New Roman" panose="02020603050405020304"/>
                <a:cs typeface="Courier New" panose="02070309020205020404"/>
              </a:rPr>
              <a:t>lead to</a:t>
            </a:r>
            <a:r>
              <a:rPr lang="en-US" altLang="zh-CN" kern="100" dirty="0">
                <a:latin typeface="Times New Roman" panose="02020603050405020304"/>
                <a:cs typeface="Courier New" panose="02070309020205020404"/>
              </a:rPr>
              <a:t> great </a:t>
            </a:r>
            <a:r>
              <a:rPr lang="en-US" altLang="zh-CN" kern="100" dirty="0" err="1">
                <a:latin typeface="Times New Roman" panose="02020603050405020304"/>
                <a:cs typeface="Courier New" panose="02070309020205020404"/>
              </a:rPr>
              <a:t>solutions.In</a:t>
            </a:r>
            <a:r>
              <a:rPr lang="en-US" altLang="zh-CN" kern="100" dirty="0">
                <a:latin typeface="Times New Roman" panose="02020603050405020304"/>
                <a:cs typeface="Courier New" panose="02070309020205020404"/>
              </a:rPr>
              <a:t> the 1950s, the Egyptian government wanted to build a new dam across the Nile in order to control floods, produce electricity, and supply water to more farmers in the </a:t>
            </a:r>
            <a:r>
              <a:rPr lang="en-US" altLang="zh-CN" kern="100" dirty="0" err="1">
                <a:latin typeface="Times New Roman" panose="02020603050405020304"/>
                <a:cs typeface="Courier New" panose="02070309020205020404"/>
              </a:rPr>
              <a:t>area.But</a:t>
            </a:r>
            <a:r>
              <a:rPr lang="en-US" altLang="zh-CN" kern="100" dirty="0">
                <a:latin typeface="Times New Roman" panose="02020603050405020304"/>
                <a:cs typeface="Courier New" panose="02070309020205020404"/>
              </a:rPr>
              <a:t> the proposal led to </a:t>
            </a:r>
            <a:r>
              <a:rPr lang="en-US" altLang="zh-CN" b="1" kern="100" dirty="0" err="1">
                <a:latin typeface="Times New Roman" panose="02020603050405020304"/>
                <a:cs typeface="Courier New" panose="02070309020205020404"/>
              </a:rPr>
              <a:t>protests</a:t>
            </a:r>
            <a:r>
              <a:rPr lang="en-US" altLang="zh-CN" kern="100" dirty="0" err="1">
                <a:latin typeface="Times New Roman" panose="02020603050405020304"/>
                <a:cs typeface="Courier New" panose="02070309020205020404"/>
              </a:rPr>
              <a:t>.Water</a:t>
            </a:r>
            <a:r>
              <a:rPr lang="en-US" altLang="zh-CN" kern="100" dirty="0">
                <a:latin typeface="Times New Roman" panose="02020603050405020304"/>
                <a:cs typeface="Courier New" panose="02070309020205020404"/>
              </a:rPr>
              <a:t> from the dam would </a:t>
            </a:r>
            <a:r>
              <a:rPr lang="en-US" altLang="zh-CN" b="1" kern="100" dirty="0">
                <a:latin typeface="Times New Roman" panose="02020603050405020304"/>
                <a:cs typeface="Courier New" panose="02070309020205020404"/>
              </a:rPr>
              <a:t>likely</a:t>
            </a:r>
            <a:r>
              <a:rPr lang="en-US" altLang="zh-CN" kern="100" dirty="0">
                <a:latin typeface="Times New Roman" panose="02020603050405020304"/>
                <a:cs typeface="Courier New" panose="02070309020205020404"/>
              </a:rPr>
              <a:t> damage a number of temples and destroy cultural relics that were an important part of Egypt’s cultural </a:t>
            </a:r>
            <a:r>
              <a:rPr lang="en-US" altLang="zh-CN" kern="100" dirty="0" err="1">
                <a:latin typeface="Times New Roman" panose="02020603050405020304"/>
                <a:cs typeface="Courier New" panose="02070309020205020404"/>
              </a:rPr>
              <a:t>heritage.After</a:t>
            </a:r>
            <a:r>
              <a:rPr lang="en-US" altLang="zh-CN" kern="100" dirty="0">
                <a:latin typeface="Times New Roman" panose="02020603050405020304"/>
                <a:cs typeface="Courier New" panose="02070309020205020404"/>
              </a:rPr>
              <a:t> listening to the scientists who had studied the problem and citizens who lived near the dam, the government </a:t>
            </a:r>
            <a:r>
              <a:rPr lang="en-US" altLang="zh-CN" b="1" kern="100" dirty="0">
                <a:latin typeface="Times New Roman" panose="02020603050405020304"/>
                <a:cs typeface="Courier New" panose="02070309020205020404"/>
              </a:rPr>
              <a:t>turned to</a:t>
            </a:r>
            <a:r>
              <a:rPr lang="en-US" altLang="zh-CN" kern="100" dirty="0">
                <a:latin typeface="Times New Roman" panose="02020603050405020304"/>
                <a:cs typeface="Courier New" panose="02070309020205020404"/>
              </a:rPr>
              <a:t> the United Nations for help in 1959.</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1"/>
          <p:cNvSpPr>
            <a:spLocks noChangeArrowheads="1"/>
          </p:cNvSpPr>
          <p:nvPr/>
        </p:nvSpPr>
        <p:spPr bwMode="auto">
          <a:xfrm>
            <a:off x="363141" y="1051323"/>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文化视窗</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34819" name="矩形 11"/>
          <p:cNvSpPr>
            <a:spLocks noChangeArrowheads="1"/>
          </p:cNvSpPr>
          <p:nvPr/>
        </p:nvSpPr>
        <p:spPr bwMode="auto">
          <a:xfrm>
            <a:off x="407194" y="1483519"/>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尼罗河</a:t>
            </a:r>
            <a:r>
              <a:rPr lang="en-US" altLang="zh-CN" kern="100" dirty="0">
                <a:latin typeface="Times New Roman" panose="02020603050405020304"/>
                <a:ea typeface="楷体_GB2312"/>
                <a:cs typeface="Courier New" panose="02070309020205020404"/>
              </a:rPr>
              <a:t>(Nile)</a:t>
            </a:r>
            <a:r>
              <a:rPr lang="zh-CN" altLang="zh-CN" kern="100" dirty="0">
                <a:latin typeface="Times New Roman" panose="02020603050405020304"/>
                <a:ea typeface="楷体_GB2312"/>
                <a:cs typeface="Times New Roman" panose="02020603050405020304"/>
              </a:rPr>
              <a:t>是一条流经非洲东部与北部的河流，全长</a:t>
            </a:r>
            <a:r>
              <a:rPr lang="en-US" altLang="zh-CN" kern="100" dirty="0">
                <a:latin typeface="Times New Roman" panose="02020603050405020304"/>
                <a:ea typeface="楷体_GB2312"/>
                <a:cs typeface="Courier New" panose="02070309020205020404"/>
              </a:rPr>
              <a:t>6 670</a:t>
            </a:r>
            <a:r>
              <a:rPr lang="zh-CN" altLang="zh-CN" kern="100" dirty="0">
                <a:latin typeface="Times New Roman" panose="02020603050405020304"/>
                <a:ea typeface="楷体_GB2312"/>
                <a:cs typeface="Times New Roman" panose="02020603050405020304"/>
              </a:rPr>
              <a:t>公里，是世界上最长的河流。尼罗河发源于非洲东北部布隆迪高原，自南向北注入地中海。尼罗河三角洲地区是古埃及文明的摇篮。</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1"/>
          <p:cNvSpPr>
            <a:spLocks noChangeArrowheads="1"/>
          </p:cNvSpPr>
          <p:nvPr/>
        </p:nvSpPr>
        <p:spPr bwMode="auto">
          <a:xfrm>
            <a:off x="251222" y="573882"/>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4.lead to</a:t>
            </a:r>
            <a:r>
              <a:rPr lang="zh-CN" altLang="zh-CN" kern="100" dirty="0">
                <a:latin typeface="Times New Roman" panose="02020603050405020304"/>
                <a:ea typeface="黑体" panose="02010609060101010101" charset="-122"/>
                <a:cs typeface="Times New Roman" panose="02020603050405020304"/>
              </a:rPr>
              <a:t>导致</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5843" name="矩形 11"/>
          <p:cNvSpPr>
            <a:spLocks noChangeArrowheads="1"/>
          </p:cNvSpPr>
          <p:nvPr/>
        </p:nvSpPr>
        <p:spPr bwMode="auto">
          <a:xfrm>
            <a:off x="454819" y="1006079"/>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lead to</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Teachers say interest is the way </a:t>
            </a:r>
            <a:r>
              <a:rPr lang="en-US" altLang="zh-CN" b="1" kern="100" dirty="0">
                <a:latin typeface="Times New Roman" panose="02020603050405020304"/>
                <a:cs typeface="Courier New" panose="02070309020205020404"/>
              </a:rPr>
              <a:t>leading to</a:t>
            </a:r>
            <a:r>
              <a:rPr lang="en-US" altLang="zh-CN" kern="100" dirty="0">
                <a:latin typeface="Times New Roman" panose="02020603050405020304"/>
                <a:cs typeface="Courier New" panose="02070309020205020404"/>
              </a:rPr>
              <a:t> success.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老师们说兴趣是通往成功的道路。</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There are several causes </a:t>
            </a:r>
            <a:r>
              <a:rPr lang="en-US" altLang="zh-CN" b="1" kern="100" dirty="0">
                <a:latin typeface="Times New Roman" panose="02020603050405020304"/>
                <a:cs typeface="Courier New" panose="02070309020205020404"/>
              </a:rPr>
              <a:t>leading to</a:t>
            </a:r>
            <a:r>
              <a:rPr lang="en-US" altLang="zh-CN" kern="100" dirty="0">
                <a:latin typeface="Times New Roman" panose="02020603050405020304"/>
                <a:cs typeface="Courier New" panose="02070309020205020404"/>
              </a:rPr>
              <a:t> poor eyesight.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导致视力下降的原因有很多。</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teacher </a:t>
            </a:r>
            <a:r>
              <a:rPr lang="en-US" altLang="zh-CN" b="1" kern="100" dirty="0">
                <a:latin typeface="Times New Roman" panose="02020603050405020304"/>
                <a:cs typeface="Courier New" panose="02070309020205020404"/>
              </a:rPr>
              <a:t>led us to plant</a:t>
            </a:r>
            <a:r>
              <a:rPr lang="en-US" altLang="zh-CN" kern="100" dirty="0">
                <a:latin typeface="Times New Roman" panose="02020603050405020304"/>
                <a:cs typeface="Courier New" panose="02070309020205020404"/>
              </a:rPr>
              <a:t> trees on the hillside last Sunday.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上个周日，老师带领我们去山坡上植树。</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girl </a:t>
            </a:r>
            <a:r>
              <a:rPr lang="en-US" altLang="zh-CN" b="1" kern="100" dirty="0">
                <a:latin typeface="Times New Roman" panose="02020603050405020304"/>
                <a:cs typeface="Courier New" panose="02070309020205020404"/>
              </a:rPr>
              <a:t>led us</a:t>
            </a:r>
            <a:r>
              <a:rPr lang="en-US" altLang="zh-CN" kern="100" dirty="0">
                <a:latin typeface="Times New Roman" panose="02020603050405020304"/>
                <a:cs typeface="Courier New" panose="02070309020205020404"/>
              </a:rPr>
              <a:t> to an old house.</a:t>
            </a:r>
            <a:r>
              <a:rPr lang="zh-CN" altLang="zh-CN" kern="100" dirty="0">
                <a:latin typeface="Times New Roman" panose="02020603050405020304"/>
                <a:cs typeface="Times New Roman" panose="02020603050405020304"/>
              </a:rPr>
              <a:t>这个女孩把我们带到了一所老房子。</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11"/>
          <p:cNvSpPr>
            <a:spLocks noChangeArrowheads="1"/>
          </p:cNvSpPr>
          <p:nvPr/>
        </p:nvSpPr>
        <p:spPr bwMode="auto">
          <a:xfrm>
            <a:off x="454819" y="1113235"/>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lead to</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result in</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cs typeface="Courier New" panose="02070309020205020404"/>
              </a:rPr>
              <a:t>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lead to  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lead </a:t>
            </a:r>
            <a:r>
              <a:rPr lang="en-US" altLang="zh-CN" kern="100" dirty="0" err="1">
                <a:latin typeface="Times New Roman" panose="02020603050405020304"/>
                <a:cs typeface="Courier New" panose="02070309020205020404"/>
              </a:rPr>
              <a:t>sb</a:t>
            </a:r>
            <a:r>
              <a:rPr lang="en-US" altLang="zh-CN" kern="100" dirty="0">
                <a:latin typeface="Times New Roman" panose="02020603050405020304"/>
                <a:cs typeface="Courier New" panose="02070309020205020404"/>
              </a:rPr>
              <a:t> to do </a:t>
            </a:r>
            <a:r>
              <a:rPr lang="en-US" altLang="zh-CN" kern="100" dirty="0" err="1">
                <a:latin typeface="Times New Roman" panose="02020603050405020304"/>
                <a:cs typeface="Courier New" panose="02070309020205020404"/>
              </a:rPr>
              <a:t>sth</a:t>
            </a:r>
            <a:r>
              <a:rPr lang="en-US" altLang="zh-CN" kern="100" dirty="0">
                <a:latin typeface="Times New Roman" panose="02020603050405020304"/>
                <a:cs typeface="Courier New" panose="02070309020205020404"/>
              </a:rPr>
              <a:t>  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lead </a:t>
            </a:r>
            <a:r>
              <a:rPr lang="en-US" altLang="zh-CN" kern="100" dirty="0" err="1">
                <a:latin typeface="Times New Roman" panose="02020603050405020304"/>
                <a:cs typeface="Courier New" panose="02070309020205020404"/>
              </a:rPr>
              <a:t>sb</a:t>
            </a:r>
            <a:r>
              <a:rPr lang="en-US" altLang="zh-CN" kern="100" dirty="0">
                <a:latin typeface="Times New Roman" panose="02020603050405020304"/>
                <a:cs typeface="Courier New" panose="02070309020205020404"/>
              </a:rPr>
              <a:t> to </a:t>
            </a:r>
            <a:r>
              <a:rPr lang="zh-CN" altLang="zh-CN" kern="100" dirty="0">
                <a:latin typeface="Times New Roman" panose="02020603050405020304"/>
                <a:cs typeface="Times New Roman" panose="02020603050405020304"/>
              </a:rPr>
              <a:t>＋地点</a:t>
            </a:r>
            <a:r>
              <a:rPr lang="en-US" altLang="zh-CN" kern="100" dirty="0">
                <a:latin typeface="Times New Roman" panose="02020603050405020304"/>
                <a:cs typeface="Courier New" panose="02070309020205020404"/>
              </a:rPr>
              <a:t>  ________________</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3119438" y="1577579"/>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导致</a:t>
            </a:r>
            <a:endParaRPr lang="zh-CN" altLang="en-US" dirty="0"/>
          </a:p>
        </p:txBody>
      </p:sp>
      <p:sp>
        <p:nvSpPr>
          <p:cNvPr id="4" name="矩形 3"/>
          <p:cNvSpPr/>
          <p:nvPr/>
        </p:nvSpPr>
        <p:spPr>
          <a:xfrm>
            <a:off x="1878806" y="1985963"/>
            <a:ext cx="89511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通往</a:t>
            </a:r>
            <a:r>
              <a:rPr lang="en-US" altLang="zh-CN" kern="100" dirty="0">
                <a:solidFill>
                  <a:srgbClr val="FF0000"/>
                </a:solidFill>
                <a:latin typeface="Times New Roman" panose="02020603050405020304"/>
              </a:rPr>
              <a:t>/</a:t>
            </a:r>
            <a:r>
              <a:rPr lang="zh-CN" altLang="zh-CN" kern="100" dirty="0">
                <a:solidFill>
                  <a:srgbClr val="FF0000"/>
                </a:solidFill>
                <a:latin typeface="Times New Roman" panose="02020603050405020304"/>
                <a:cs typeface="Times New Roman" panose="02020603050405020304"/>
              </a:rPr>
              <a:t>向</a:t>
            </a:r>
            <a:endParaRPr lang="zh-CN" altLang="en-US" dirty="0"/>
          </a:p>
        </p:txBody>
      </p:sp>
      <p:sp>
        <p:nvSpPr>
          <p:cNvPr id="5" name="矩形 4"/>
          <p:cNvSpPr/>
          <p:nvPr/>
        </p:nvSpPr>
        <p:spPr>
          <a:xfrm>
            <a:off x="2441972" y="2387204"/>
            <a:ext cx="1754326"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带领某人做某事</a:t>
            </a:r>
            <a:endParaRPr lang="zh-CN" altLang="en-US" dirty="0"/>
          </a:p>
        </p:txBody>
      </p:sp>
      <p:sp>
        <p:nvSpPr>
          <p:cNvPr id="6" name="矩形 5"/>
          <p:cNvSpPr/>
          <p:nvPr/>
        </p:nvSpPr>
        <p:spPr>
          <a:xfrm>
            <a:off x="2556272" y="2819401"/>
            <a:ext cx="1754326"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把某人带到某处</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340519" y="627460"/>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379810" y="1059656"/>
            <a:ext cx="842843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同义句转换</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翻译句子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This is the only way that leads to the village.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This is the only way _______________________ the village.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zh-CN" altLang="zh-CN" kern="100" dirty="0">
                <a:latin typeface="Times New Roman" panose="02020603050405020304"/>
                <a:ea typeface="楷体_GB2312"/>
                <a:cs typeface="Times New Roman" panose="02020603050405020304"/>
              </a:rPr>
              <a:t>很明显，努力工作才会成功</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________________________________________________________________________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zh-CN" altLang="zh-CN" kern="100" dirty="0">
                <a:latin typeface="Times New Roman" panose="02020603050405020304"/>
                <a:ea typeface="楷体_GB2312"/>
                <a:cs typeface="Times New Roman" panose="02020603050405020304"/>
              </a:rPr>
              <a:t>请你带我们去老师的办公室好吗？</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________________________________________________________________________</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3230166" y="1924051"/>
            <a:ext cx="105541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leading to</a:t>
            </a:r>
            <a:endParaRPr lang="zh-CN" altLang="en-US" dirty="0"/>
          </a:p>
        </p:txBody>
      </p:sp>
      <p:sp>
        <p:nvSpPr>
          <p:cNvPr id="5" name="矩形 4"/>
          <p:cNvSpPr/>
          <p:nvPr/>
        </p:nvSpPr>
        <p:spPr>
          <a:xfrm>
            <a:off x="542925" y="2770585"/>
            <a:ext cx="397929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It is clear that hard work leads to success.</a:t>
            </a:r>
            <a:endParaRPr lang="zh-CN" altLang="en-US" dirty="0"/>
          </a:p>
        </p:txBody>
      </p:sp>
      <p:sp>
        <p:nvSpPr>
          <p:cNvPr id="6" name="矩形 5"/>
          <p:cNvSpPr/>
          <p:nvPr/>
        </p:nvSpPr>
        <p:spPr>
          <a:xfrm>
            <a:off x="569119" y="3575448"/>
            <a:ext cx="465140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Would you please lead us to the teacher’s office?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726282"/>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5.protest </a:t>
            </a:r>
            <a:r>
              <a:rPr lang="en-US" altLang="zh-CN" b="1" i="1" kern="100" dirty="0">
                <a:latin typeface="Times New Roman" panose="02020603050405020304"/>
              </a:rPr>
              <a:t>n</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抗议</a:t>
            </a:r>
            <a:r>
              <a:rPr lang="zh-CN" altLang="zh-CN" kern="100" dirty="0">
                <a:ea typeface="Times New Roman" panose="02020603050405020304"/>
              </a:rPr>
              <a:t> </a:t>
            </a:r>
            <a:r>
              <a:rPr lang="en-US" altLang="zh-CN" b="1" i="1" kern="100" dirty="0">
                <a:latin typeface="Times New Roman" panose="02020603050405020304"/>
              </a:rPr>
              <a:t>vi</a:t>
            </a:r>
            <a:r>
              <a:rPr lang="en-US" altLang="zh-CN" b="1" kern="100" dirty="0">
                <a:ea typeface="Times New Roman" panose="02020603050405020304"/>
              </a:rPr>
              <a:t>.&amp;</a:t>
            </a:r>
            <a:r>
              <a:rPr lang="en-US" altLang="zh-CN" b="1" i="1" kern="100" dirty="0" err="1">
                <a:latin typeface="Times New Roman" panose="02020603050405020304"/>
              </a:rPr>
              <a:t>vt</a:t>
            </a:r>
            <a:r>
              <a:rPr lang="en-US" altLang="zh-CN" b="1" kern="100" dirty="0">
                <a:ea typeface="Times New Roman" panose="02020603050405020304"/>
              </a:rPr>
              <a:t>.</a:t>
            </a:r>
            <a:r>
              <a:rPr lang="en-US" altLang="zh-CN"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公开</a:t>
            </a:r>
            <a:r>
              <a:rPr lang="en-US" altLang="zh-CN"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反对；抗议</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rPr>
              <a:t>protester </a:t>
            </a:r>
            <a:r>
              <a:rPr lang="en-US" altLang="zh-CN" b="1" i="1" kern="100" dirty="0">
                <a:latin typeface="Times New Roman" panose="02020603050405020304"/>
              </a:rPr>
              <a:t>n</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抗议者</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7891" name="矩形 11"/>
          <p:cNvSpPr>
            <a:spLocks noChangeArrowheads="1"/>
          </p:cNvSpPr>
          <p:nvPr/>
        </p:nvSpPr>
        <p:spPr bwMode="auto">
          <a:xfrm>
            <a:off x="454819" y="1158478"/>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protest</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All the local farmers </a:t>
            </a:r>
            <a:r>
              <a:rPr lang="en-US" altLang="zh-CN" b="1" kern="100" dirty="0">
                <a:latin typeface="Times New Roman" panose="02020603050405020304"/>
                <a:cs typeface="Courier New" panose="02070309020205020404"/>
              </a:rPr>
              <a:t>protested against</a:t>
            </a:r>
            <a:r>
              <a:rPr lang="en-US" altLang="zh-CN" kern="100" dirty="0">
                <a:latin typeface="Times New Roman" panose="02020603050405020304"/>
                <a:cs typeface="Courier New" panose="02070309020205020404"/>
              </a:rPr>
              <a:t> the building of a new airport on their rich farmland.</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当地所有的农民都</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在他们肥沃的农田上修建新机场。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People </a:t>
            </a:r>
            <a:r>
              <a:rPr lang="en-US" altLang="zh-CN" b="1" kern="100" dirty="0">
                <a:latin typeface="Times New Roman" panose="02020603050405020304"/>
                <a:cs typeface="Courier New" panose="02070309020205020404"/>
              </a:rPr>
              <a:t>raised a protest against</a:t>
            </a:r>
            <a:r>
              <a:rPr lang="en-US" altLang="zh-CN" kern="100" dirty="0">
                <a:latin typeface="Times New Roman" panose="02020603050405020304"/>
                <a:cs typeface="Courier New" panose="02070309020205020404"/>
              </a:rPr>
              <a:t> the price rise.</a:t>
            </a:r>
            <a:r>
              <a:rPr lang="zh-CN" altLang="zh-CN" kern="100" dirty="0">
                <a:latin typeface="Times New Roman" panose="02020603050405020304"/>
                <a:cs typeface="Times New Roman" panose="02020603050405020304"/>
              </a:rPr>
              <a:t>人们对涨价</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protested that</a:t>
            </a:r>
            <a:r>
              <a:rPr lang="en-US" altLang="zh-CN" kern="100" dirty="0">
                <a:latin typeface="Times New Roman" panose="02020603050405020304"/>
                <a:cs typeface="Courier New" panose="02070309020205020404"/>
              </a:rPr>
              <a:t> I was not responsible for the mistake.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道，我不对此过失负责。</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2657476" y="2453879"/>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抗议</a:t>
            </a:r>
            <a:endParaRPr lang="zh-CN" altLang="en-US" dirty="0"/>
          </a:p>
        </p:txBody>
      </p:sp>
      <p:sp>
        <p:nvSpPr>
          <p:cNvPr id="5" name="矩形 4"/>
          <p:cNvSpPr/>
          <p:nvPr/>
        </p:nvSpPr>
        <p:spPr>
          <a:xfrm>
            <a:off x="6287691" y="2862263"/>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提出抗议</a:t>
            </a:r>
            <a:endParaRPr lang="zh-CN" altLang="en-US" dirty="0"/>
          </a:p>
        </p:txBody>
      </p:sp>
      <p:sp>
        <p:nvSpPr>
          <p:cNvPr id="6" name="矩形 5"/>
          <p:cNvSpPr/>
          <p:nvPr/>
        </p:nvSpPr>
        <p:spPr>
          <a:xfrm>
            <a:off x="1115616" y="3676651"/>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抗议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951310"/>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solidFill>
                  <a:prstClr val="black"/>
                </a:solidFill>
                <a:latin typeface="Times New Roman" panose="02020603050405020304"/>
                <a:ea typeface="黑体" panose="02010609060101010101" charset="-122"/>
                <a:cs typeface="Courier New" panose="02070309020205020404"/>
              </a:rPr>
              <a:t>[</a:t>
            </a:r>
            <a:r>
              <a:rPr lang="zh-CN" altLang="zh-CN" kern="100" dirty="0">
                <a:solidFill>
                  <a:prstClr val="black"/>
                </a:solidFill>
                <a:latin typeface="Times New Roman" panose="02020603050405020304"/>
                <a:ea typeface="黑体" panose="02010609060101010101" charset="-122"/>
                <a:cs typeface="Times New Roman" panose="02020603050405020304"/>
              </a:rPr>
              <a:t>自主发现</a:t>
            </a:r>
            <a:r>
              <a:rPr lang="en-US" altLang="zh-CN" kern="100" dirty="0">
                <a:solidFill>
                  <a:prstClr val="black"/>
                </a:solidFill>
                <a:latin typeface="Times New Roman" panose="02020603050405020304"/>
                <a:ea typeface="黑体" panose="02010609060101010101" charset="-122"/>
                <a:cs typeface="Courier New" panose="02070309020205020404"/>
              </a:rPr>
              <a:t>]</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④</a:t>
            </a:r>
            <a:r>
              <a:rPr lang="en-US" altLang="zh-CN" kern="100" dirty="0">
                <a:solidFill>
                  <a:prstClr val="black"/>
                </a:solidFill>
                <a:latin typeface="Times New Roman" panose="02020603050405020304"/>
                <a:cs typeface="Courier New" panose="02070309020205020404"/>
              </a:rPr>
              <a:t>protest ____________ </a:t>
            </a:r>
            <a:r>
              <a:rPr lang="zh-CN" altLang="zh-CN" kern="100" dirty="0">
                <a:solidFill>
                  <a:prstClr val="black"/>
                </a:solidFill>
                <a:latin typeface="Times New Roman" panose="02020603050405020304"/>
                <a:cs typeface="Times New Roman" panose="02020603050405020304"/>
              </a:rPr>
              <a:t>抗议；反对</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⑤</a:t>
            </a:r>
            <a:r>
              <a:rPr lang="en-US" altLang="zh-CN" kern="100" dirty="0">
                <a:solidFill>
                  <a:prstClr val="black"/>
                </a:solidFill>
                <a:latin typeface="Times New Roman" panose="02020603050405020304"/>
                <a:cs typeface="Courier New" panose="02070309020205020404"/>
              </a:rPr>
              <a:t>____________ a protest against...</a:t>
            </a:r>
            <a:r>
              <a:rPr lang="zh-CN" altLang="zh-CN" kern="100" dirty="0">
                <a:solidFill>
                  <a:prstClr val="black"/>
                </a:solidFill>
                <a:latin typeface="Times New Roman" panose="02020603050405020304"/>
                <a:cs typeface="Times New Roman" panose="02020603050405020304"/>
              </a:rPr>
              <a:t>对</a:t>
            </a:r>
            <a:r>
              <a:rPr lang="en-US" altLang="zh-CN" kern="100" dirty="0">
                <a:solidFill>
                  <a:prstClr val="black"/>
                </a:solidFill>
                <a:latin typeface="宋体" panose="02010600030101010101" pitchFamily="2" charset="-122"/>
                <a:cs typeface="Times New Roman" panose="02020603050405020304"/>
              </a:rPr>
              <a:t>……</a:t>
            </a:r>
            <a:r>
              <a:rPr lang="zh-CN" altLang="zh-CN" kern="100" dirty="0">
                <a:solidFill>
                  <a:prstClr val="black"/>
                </a:solidFill>
                <a:latin typeface="Times New Roman" panose="02020603050405020304"/>
                <a:cs typeface="Times New Roman" panose="02020603050405020304"/>
              </a:rPr>
              <a:t>提出抗议</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⑥</a:t>
            </a:r>
            <a:r>
              <a:rPr lang="en-US" altLang="zh-CN" kern="100" dirty="0">
                <a:solidFill>
                  <a:prstClr val="black"/>
                </a:solidFill>
                <a:latin typeface="Times New Roman" panose="02020603050405020304"/>
                <a:cs typeface="Courier New" panose="02070309020205020404"/>
              </a:rPr>
              <a:t>protest ____________...</a:t>
            </a:r>
            <a:r>
              <a:rPr lang="zh-CN" altLang="zh-CN" kern="100" dirty="0">
                <a:solidFill>
                  <a:prstClr val="black"/>
                </a:solidFill>
                <a:latin typeface="Times New Roman" panose="02020603050405020304"/>
                <a:cs typeface="Times New Roman" panose="02020603050405020304"/>
              </a:rPr>
              <a:t>抗议</a:t>
            </a:r>
            <a:r>
              <a:rPr lang="en-US" altLang="zh-CN" kern="100" dirty="0">
                <a:solidFill>
                  <a:prstClr val="black"/>
                </a:solidFill>
                <a:latin typeface="宋体" panose="02010600030101010101" pitchFamily="2" charset="-122"/>
                <a:cs typeface="Times New Roman" panose="020206030504050203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1721644" y="1376363"/>
            <a:ext cx="7925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against</a:t>
            </a:r>
            <a:endParaRPr lang="zh-CN" altLang="en-US" dirty="0"/>
          </a:p>
        </p:txBody>
      </p:sp>
      <p:sp>
        <p:nvSpPr>
          <p:cNvPr id="4" name="矩形 3"/>
          <p:cNvSpPr/>
          <p:nvPr/>
        </p:nvSpPr>
        <p:spPr>
          <a:xfrm>
            <a:off x="904876" y="1815704"/>
            <a:ext cx="113877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raise/make</a:t>
            </a:r>
            <a:endParaRPr lang="zh-CN" altLang="en-US" dirty="0"/>
          </a:p>
        </p:txBody>
      </p:sp>
      <p:sp>
        <p:nvSpPr>
          <p:cNvPr id="5" name="矩形 4"/>
          <p:cNvSpPr/>
          <p:nvPr/>
        </p:nvSpPr>
        <p:spPr>
          <a:xfrm>
            <a:off x="1874044" y="2237185"/>
            <a:ext cx="48474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1"/>
          <p:cNvSpPr>
            <a:spLocks noChangeArrowheads="1"/>
          </p:cNvSpPr>
          <p:nvPr/>
        </p:nvSpPr>
        <p:spPr bwMode="auto">
          <a:xfrm>
            <a:off x="386954" y="681038"/>
            <a:ext cx="8428434"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cs typeface="Courier New" panose="02070309020205020404"/>
              </a:rPr>
              <a:t>5.If everyone makes a ____________(</a:t>
            </a:r>
            <a:r>
              <a:rPr lang="zh-CN" altLang="zh-CN" kern="100" dirty="0">
                <a:latin typeface="Times New Roman" panose="02020603050405020304"/>
                <a:cs typeface="Times New Roman" panose="02020603050405020304"/>
              </a:rPr>
              <a:t>贡献</a:t>
            </a:r>
            <a:r>
              <a:rPr lang="en-US" altLang="zh-CN" kern="100" dirty="0">
                <a:latin typeface="Times New Roman" panose="02020603050405020304"/>
                <a:cs typeface="Courier New" panose="02070309020205020404"/>
              </a:rPr>
              <a:t>) to the charity, the world will become much better.</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6.I’m ____________(</a:t>
            </a:r>
            <a:r>
              <a:rPr lang="zh-CN" altLang="zh-CN" kern="100" dirty="0">
                <a:latin typeface="Times New Roman" panose="02020603050405020304"/>
                <a:cs typeface="Times New Roman" panose="02020603050405020304"/>
              </a:rPr>
              <a:t>组织</a:t>
            </a:r>
            <a:r>
              <a:rPr lang="en-US" altLang="zh-CN" kern="100" dirty="0">
                <a:latin typeface="Times New Roman" panose="02020603050405020304"/>
                <a:cs typeface="Courier New" panose="02070309020205020404"/>
              </a:rPr>
              <a:t>)a survey on how students spend their summer vacation.</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7.We ____________(</a:t>
            </a:r>
            <a:r>
              <a:rPr lang="zh-CN" altLang="zh-CN" kern="100" dirty="0">
                <a:latin typeface="Times New Roman" panose="02020603050405020304"/>
                <a:cs typeface="Times New Roman" panose="02020603050405020304"/>
              </a:rPr>
              <a:t>捐赠</a:t>
            </a:r>
            <a:r>
              <a:rPr lang="en-US" altLang="zh-CN" kern="100" dirty="0">
                <a:latin typeface="Times New Roman" panose="02020603050405020304"/>
                <a:cs typeface="Courier New" panose="02070309020205020404"/>
              </a:rPr>
              <a:t>) money, books and clothes to children from poor families yesterday.</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8.The habitats of some animals are ____________ (</a:t>
            </a:r>
            <a:r>
              <a:rPr lang="zh-CN" altLang="zh-CN" kern="100" dirty="0">
                <a:latin typeface="Times New Roman" panose="02020603050405020304"/>
                <a:cs typeface="Times New Roman" panose="02020603050405020304"/>
              </a:rPr>
              <a:t>消失</a:t>
            </a:r>
            <a:r>
              <a:rPr lang="en-US" altLang="zh-CN" kern="100" dirty="0">
                <a:latin typeface="Times New Roman" panose="02020603050405020304"/>
                <a:cs typeface="Courier New" panose="02070309020205020404"/>
              </a:rPr>
              <a:t>) because of pollution.</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9.Human beings are making ____________(</a:t>
            </a:r>
            <a:r>
              <a:rPr lang="zh-CN" altLang="zh-CN" kern="100" dirty="0">
                <a:latin typeface="Times New Roman" panose="02020603050405020304"/>
                <a:cs typeface="Times New Roman" panose="02020603050405020304"/>
              </a:rPr>
              <a:t>试图</a:t>
            </a:r>
            <a:r>
              <a:rPr lang="en-US" altLang="zh-CN" kern="100" dirty="0">
                <a:latin typeface="Times New Roman" panose="02020603050405020304"/>
                <a:cs typeface="Courier New" panose="02070309020205020404"/>
              </a:rPr>
              <a:t>) to hunt wild animals for a big profit.</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10.I was worried because some ____________(</a:t>
            </a:r>
            <a:r>
              <a:rPr lang="zh-CN" altLang="zh-CN" kern="100" dirty="0">
                <a:latin typeface="Times New Roman" panose="02020603050405020304"/>
                <a:cs typeface="Times New Roman" panose="02020603050405020304"/>
              </a:rPr>
              <a:t>文件</a:t>
            </a:r>
            <a:r>
              <a:rPr lang="en-US" altLang="zh-CN" kern="100" dirty="0">
                <a:latin typeface="Times New Roman" panose="02020603050405020304"/>
                <a:cs typeface="Courier New" panose="02070309020205020404"/>
              </a:rPr>
              <a:t>) were in it, which are very important to me.</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2646760" y="735807"/>
            <a:ext cx="126701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contribution</a:t>
            </a:r>
            <a:endParaRPr lang="zh-CN" altLang="en-US" dirty="0"/>
          </a:p>
        </p:txBody>
      </p:sp>
      <p:sp>
        <p:nvSpPr>
          <p:cNvPr id="4" name="矩形 3"/>
          <p:cNvSpPr/>
          <p:nvPr/>
        </p:nvSpPr>
        <p:spPr>
          <a:xfrm>
            <a:off x="1152525" y="1524001"/>
            <a:ext cx="116442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conducting</a:t>
            </a:r>
            <a:endParaRPr lang="zh-CN" altLang="en-US" dirty="0"/>
          </a:p>
        </p:txBody>
      </p:sp>
      <p:sp>
        <p:nvSpPr>
          <p:cNvPr id="5" name="矩形 4"/>
          <p:cNvSpPr/>
          <p:nvPr/>
        </p:nvSpPr>
        <p:spPr>
          <a:xfrm>
            <a:off x="1315641" y="1978819"/>
            <a:ext cx="86946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donated</a:t>
            </a:r>
            <a:endParaRPr lang="zh-CN" altLang="en-US" dirty="0"/>
          </a:p>
        </p:txBody>
      </p:sp>
      <p:sp>
        <p:nvSpPr>
          <p:cNvPr id="6" name="矩形 5"/>
          <p:cNvSpPr/>
          <p:nvPr/>
        </p:nvSpPr>
        <p:spPr>
          <a:xfrm>
            <a:off x="3748088" y="2757488"/>
            <a:ext cx="131831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disappearing</a:t>
            </a:r>
            <a:endParaRPr lang="zh-CN" altLang="en-US" dirty="0"/>
          </a:p>
        </p:txBody>
      </p:sp>
      <p:sp>
        <p:nvSpPr>
          <p:cNvPr id="7" name="矩形 6"/>
          <p:cNvSpPr/>
          <p:nvPr/>
        </p:nvSpPr>
        <p:spPr>
          <a:xfrm>
            <a:off x="3348037" y="3198019"/>
            <a:ext cx="9207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attempts</a:t>
            </a:r>
            <a:endParaRPr lang="zh-CN" altLang="en-US" dirty="0"/>
          </a:p>
        </p:txBody>
      </p:sp>
      <p:sp>
        <p:nvSpPr>
          <p:cNvPr id="8" name="矩形 7"/>
          <p:cNvSpPr/>
          <p:nvPr/>
        </p:nvSpPr>
        <p:spPr>
          <a:xfrm>
            <a:off x="3518297" y="3640932"/>
            <a:ext cx="113877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documents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413147" y="801291"/>
            <a:ext cx="7662863"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454819" y="1233488"/>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翻译句子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The Humane Society protested ____________ wearing fur coats.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The ____________(protest) were dragged away by the police.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zh-CN" altLang="zh-CN" kern="100" dirty="0">
                <a:latin typeface="Times New Roman" panose="02020603050405020304"/>
                <a:ea typeface="楷体_GB2312"/>
                <a:cs typeface="Times New Roman" panose="02020603050405020304"/>
              </a:rPr>
              <a:t>她抗议说这根本不公平。</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________________________________________________________________________</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3936207" y="1653779"/>
            <a:ext cx="7925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against</a:t>
            </a:r>
            <a:endParaRPr lang="zh-CN" altLang="en-US" dirty="0"/>
          </a:p>
        </p:txBody>
      </p:sp>
      <p:sp>
        <p:nvSpPr>
          <p:cNvPr id="5" name="矩形 4"/>
          <p:cNvSpPr/>
          <p:nvPr/>
        </p:nvSpPr>
        <p:spPr>
          <a:xfrm>
            <a:off x="1322785" y="2063354"/>
            <a:ext cx="1026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protesters</a:t>
            </a:r>
            <a:endParaRPr lang="zh-CN" altLang="en-US" dirty="0"/>
          </a:p>
        </p:txBody>
      </p:sp>
      <p:sp>
        <p:nvSpPr>
          <p:cNvPr id="6" name="矩形 5"/>
          <p:cNvSpPr/>
          <p:nvPr/>
        </p:nvSpPr>
        <p:spPr>
          <a:xfrm>
            <a:off x="683419" y="2872979"/>
            <a:ext cx="359681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She protested that it wasn’t fair at all.</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460773"/>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6.likely </a:t>
            </a:r>
            <a:r>
              <a:rPr lang="en-US" altLang="zh-CN" b="1" i="1" kern="100" dirty="0">
                <a:latin typeface="Times New Roman" panose="02020603050405020304"/>
              </a:rPr>
              <a:t>adj</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可能的</a:t>
            </a:r>
            <a:r>
              <a:rPr lang="en-US" altLang="zh-CN" b="1" i="1" kern="100" dirty="0">
                <a:latin typeface="Times New Roman" panose="02020603050405020304"/>
                <a:ea typeface="黑体" panose="02010609060101010101" charset="-122"/>
              </a:rPr>
              <a:t>adv</a:t>
            </a:r>
            <a:r>
              <a:rPr lang="en-US" altLang="zh-CN" b="1" kern="100" dirty="0">
                <a:latin typeface="Times New Roman" panose="02020603050405020304"/>
                <a:ea typeface="黑体" panose="02010609060101010101" charset="-122"/>
              </a:rPr>
              <a:t>.</a:t>
            </a:r>
            <a:r>
              <a:rPr lang="zh-CN" altLang="zh-CN" dirty="0">
                <a:latin typeface="Times New Roman" panose="02020603050405020304" pitchFamily="18" charset="0"/>
                <a:ea typeface="黑体" panose="02010609060101010101" charset="-122"/>
                <a:cs typeface="Times New Roman" panose="02020603050405020304" pitchFamily="18" charset="0"/>
              </a:rPr>
              <a:t>可能地</a:t>
            </a:r>
          </a:p>
        </p:txBody>
      </p:sp>
      <p:sp>
        <p:nvSpPr>
          <p:cNvPr id="69634" name="矩形 11"/>
          <p:cNvSpPr>
            <a:spLocks noChangeArrowheads="1"/>
          </p:cNvSpPr>
          <p:nvPr/>
        </p:nvSpPr>
        <p:spPr bwMode="auto">
          <a:xfrm>
            <a:off x="454819" y="892969"/>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合作探究</a:t>
            </a: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　</a:t>
            </a:r>
            <a:r>
              <a:rPr lang="zh-CN" altLang="zh-CN">
                <a:latin typeface="Times New Roman" panose="02020603050405020304" pitchFamily="18" charset="0"/>
              </a:rPr>
              <a:t>体会</a:t>
            </a:r>
            <a:r>
              <a:rPr lang="en-US" altLang="zh-CN">
                <a:latin typeface="Times New Roman" panose="02020603050405020304" pitchFamily="18" charset="0"/>
              </a:rPr>
              <a:t>likely</a:t>
            </a:r>
            <a:r>
              <a:rPr lang="zh-CN" altLang="zh-CN">
                <a:latin typeface="Times New Roman" panose="02020603050405020304" pitchFamily="18" charset="0"/>
              </a:rPr>
              <a:t>的用法和意义</a:t>
            </a:r>
          </a:p>
          <a:p>
            <a:pPr algn="just">
              <a:lnSpc>
                <a:spcPct val="150000"/>
              </a:lnSpc>
            </a:pPr>
            <a:r>
              <a:rPr lang="en-US" altLang="zh-CN">
                <a:latin typeface="Times New Roman" panose="02020603050405020304" pitchFamily="18" charset="0"/>
                <a:ea typeface="黑体" panose="02010609060101010101" charset="-122"/>
              </a:rPr>
              <a:t>Everyone </a:t>
            </a:r>
            <a:r>
              <a:rPr lang="en-US" altLang="zh-CN" b="1">
                <a:latin typeface="Times New Roman" panose="02020603050405020304" pitchFamily="18" charset="0"/>
                <a:ea typeface="黑体" panose="02010609060101010101" charset="-122"/>
              </a:rPr>
              <a:t>is likely to make</a:t>
            </a:r>
            <a:r>
              <a:rPr lang="en-US" altLang="zh-CN">
                <a:latin typeface="Times New Roman" panose="02020603050405020304" pitchFamily="18" charset="0"/>
                <a:ea typeface="黑体" panose="02010609060101010101" charset="-122"/>
              </a:rPr>
              <a:t> mistakes, so are children.</a:t>
            </a:r>
            <a:endParaRPr lang="zh-CN" altLang="zh-CN">
              <a:latin typeface="宋体" panose="02010600030101010101" pitchFamily="2" charset="-122"/>
              <a:ea typeface="黑体" panose="02010609060101010101" charset="-122"/>
            </a:endParaRPr>
          </a:p>
          <a:p>
            <a:pPr algn="just">
              <a:lnSpc>
                <a:spcPct val="150000"/>
              </a:lnSpc>
            </a:pPr>
            <a:r>
              <a:rPr lang="zh-CN" altLang="zh-CN">
                <a:latin typeface="Times New Roman" panose="02020603050405020304" pitchFamily="18" charset="0"/>
              </a:rPr>
              <a:t>每个人都可能犯错误，孩子也是</a:t>
            </a:r>
            <a:r>
              <a:rPr lang="zh-CN" altLang="zh-CN">
                <a:latin typeface="Times New Roman" panose="02020603050405020304" pitchFamily="18" charset="0"/>
                <a:ea typeface="黑体" panose="02010609060101010101" charset="-122"/>
              </a:rPr>
              <a:t>。</a:t>
            </a:r>
            <a:endParaRPr lang="zh-CN" altLang="zh-CN">
              <a:latin typeface="宋体" panose="02010600030101010101" pitchFamily="2" charset="-122"/>
              <a:ea typeface="黑体" panose="02010609060101010101" charset="-122"/>
            </a:endParaRPr>
          </a:p>
          <a:p>
            <a:pPr algn="just">
              <a:lnSpc>
                <a:spcPct val="150000"/>
              </a:lnSpc>
            </a:pPr>
            <a:r>
              <a:rPr lang="en-US" altLang="zh-CN" b="1">
                <a:latin typeface="Times New Roman" panose="02020603050405020304" pitchFamily="18" charset="0"/>
                <a:ea typeface="黑体" panose="02010609060101010101" charset="-122"/>
              </a:rPr>
              <a:t>It’s very likely that</a:t>
            </a:r>
            <a:r>
              <a:rPr lang="en-US" altLang="zh-CN">
                <a:latin typeface="Times New Roman" panose="02020603050405020304" pitchFamily="18" charset="0"/>
                <a:ea typeface="黑体" panose="02010609060101010101" charset="-122"/>
              </a:rPr>
              <a:t> he’ll ring me tonight.</a:t>
            </a:r>
            <a:r>
              <a:rPr lang="zh-CN" altLang="zh-CN">
                <a:latin typeface="Times New Roman" panose="02020603050405020304" pitchFamily="18" charset="0"/>
              </a:rPr>
              <a:t>很可能他今晚会给我打电话</a:t>
            </a:r>
            <a:r>
              <a:rPr lang="zh-CN" altLang="zh-CN">
                <a:latin typeface="Times New Roman" panose="02020603050405020304" pitchFamily="18" charset="0"/>
                <a:ea typeface="黑体" panose="02010609060101010101" charset="-122"/>
              </a:rPr>
              <a:t>。</a:t>
            </a:r>
            <a:endParaRPr lang="zh-CN" altLang="zh-CN">
              <a:latin typeface="宋体" panose="02010600030101010101" pitchFamily="2" charset="-122"/>
              <a:ea typeface="黑体" panose="02010609060101010101" charset="-122"/>
            </a:endParaRPr>
          </a:p>
          <a:p>
            <a:pPr algn="just">
              <a:lnSpc>
                <a:spcPct val="150000"/>
              </a:lnSpc>
            </a:pPr>
            <a:r>
              <a:rPr lang="en-US" altLang="zh-CN">
                <a:latin typeface="Times New Roman" panose="02020603050405020304" pitchFamily="18" charset="0"/>
                <a:ea typeface="黑体" panose="02010609060101010101" charset="-122"/>
              </a:rPr>
              <a:t>The meeting is </a:t>
            </a:r>
            <a:r>
              <a:rPr lang="en-US" altLang="zh-CN" b="1">
                <a:latin typeface="Times New Roman" panose="02020603050405020304" pitchFamily="18" charset="0"/>
                <a:ea typeface="黑体" panose="02010609060101010101" charset="-122"/>
              </a:rPr>
              <a:t>not likely</a:t>
            </a:r>
            <a:r>
              <a:rPr lang="en-US" altLang="zh-CN">
                <a:latin typeface="Times New Roman" panose="02020603050405020304" pitchFamily="18" charset="0"/>
                <a:ea typeface="黑体" panose="02010609060101010101" charset="-122"/>
              </a:rPr>
              <a:t> to be held today.</a:t>
            </a:r>
            <a:r>
              <a:rPr lang="zh-CN" altLang="zh-CN">
                <a:latin typeface="Times New Roman" panose="02020603050405020304" pitchFamily="18" charset="0"/>
              </a:rPr>
              <a:t>今天会议不大可能召开了</a:t>
            </a:r>
            <a:r>
              <a:rPr lang="zh-CN" altLang="zh-CN">
                <a:latin typeface="Times New Roman" panose="02020603050405020304" pitchFamily="18" charset="0"/>
                <a:ea typeface="黑体" panose="02010609060101010101" charset="-122"/>
              </a:rPr>
              <a:t>。</a:t>
            </a:r>
            <a:endParaRPr lang="zh-CN" altLang="zh-CN">
              <a:latin typeface="宋体" panose="02010600030101010101" pitchFamily="2" charset="-122"/>
              <a:ea typeface="黑体" panose="02010609060101010101" charset="-122"/>
            </a:endParaRPr>
          </a:p>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自主发现</a:t>
            </a:r>
            <a:r>
              <a:rPr lang="en-US" altLang="zh-CN">
                <a:latin typeface="Times New Roman" panose="02020603050405020304" pitchFamily="18" charset="0"/>
                <a:ea typeface="黑体" panose="02010609060101010101" charset="-122"/>
              </a:rPr>
              <a:t>]</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rPr>
              <a:t>①</a:t>
            </a:r>
            <a:r>
              <a:rPr lang="en-US" altLang="zh-CN">
                <a:latin typeface="Times New Roman" panose="02020603050405020304" pitchFamily="18" charset="0"/>
              </a:rPr>
              <a:t>be likely ____________ sth</a:t>
            </a:r>
            <a:r>
              <a:rPr lang="zh-CN" altLang="zh-CN">
                <a:latin typeface="Times New Roman" panose="02020603050405020304" pitchFamily="18" charset="0"/>
              </a:rPr>
              <a:t>　很可能做某事</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rPr>
              <a:t>②</a:t>
            </a:r>
            <a:r>
              <a:rPr lang="en-US" altLang="zh-CN">
                <a:latin typeface="Times New Roman" panose="02020603050405020304" pitchFamily="18" charset="0"/>
              </a:rPr>
              <a:t>____________ likely that...  </a:t>
            </a:r>
            <a:r>
              <a:rPr lang="zh-CN" altLang="zh-CN">
                <a:latin typeface="Times New Roman" panose="02020603050405020304" pitchFamily="18" charset="0"/>
              </a:rPr>
              <a:t>很可能</a:t>
            </a:r>
            <a:r>
              <a:rPr lang="en-US" altLang="zh-CN">
                <a:latin typeface="宋体" panose="02010600030101010101" pitchFamily="2" charset="-122"/>
                <a:cs typeface="Times New Roman" panose="02020603050405020304" pitchFamily="18" charset="0"/>
              </a:rPr>
              <a:t>……</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rPr>
              <a:t>③</a:t>
            </a:r>
            <a:r>
              <a:rPr lang="en-US" altLang="zh-CN">
                <a:latin typeface="Times New Roman" panose="02020603050405020304" pitchFamily="18" charset="0"/>
              </a:rPr>
              <a:t>____________  </a:t>
            </a:r>
            <a:r>
              <a:rPr lang="zh-CN" altLang="zh-CN">
                <a:latin typeface="Times New Roman" panose="02020603050405020304" pitchFamily="18" charset="0"/>
              </a:rPr>
              <a:t>不大可能</a:t>
            </a:r>
            <a:endParaRPr lang="zh-CN" altLang="zh-CN">
              <a:latin typeface="宋体" panose="02010600030101010101" pitchFamily="2" charset="-122"/>
              <a:cs typeface="Courier New" panose="02070309020205020404" pitchFamily="49" charset="0"/>
            </a:endParaRPr>
          </a:p>
        </p:txBody>
      </p:sp>
      <p:sp>
        <p:nvSpPr>
          <p:cNvPr id="4" name="矩形 3"/>
          <p:cNvSpPr/>
          <p:nvPr/>
        </p:nvSpPr>
        <p:spPr>
          <a:xfrm>
            <a:off x="1980010" y="3389710"/>
            <a:ext cx="60657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do</a:t>
            </a:r>
            <a:endParaRPr lang="zh-CN" altLang="en-US" dirty="0"/>
          </a:p>
        </p:txBody>
      </p:sp>
      <p:sp>
        <p:nvSpPr>
          <p:cNvPr id="5" name="矩形 4"/>
          <p:cNvSpPr/>
          <p:nvPr/>
        </p:nvSpPr>
        <p:spPr>
          <a:xfrm>
            <a:off x="1169194" y="3804048"/>
            <a:ext cx="43351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It’s</a:t>
            </a:r>
            <a:endParaRPr lang="zh-CN" altLang="en-US" dirty="0"/>
          </a:p>
        </p:txBody>
      </p:sp>
      <p:sp>
        <p:nvSpPr>
          <p:cNvPr id="6" name="矩形 5"/>
          <p:cNvSpPr/>
          <p:nvPr/>
        </p:nvSpPr>
        <p:spPr>
          <a:xfrm>
            <a:off x="983456" y="4212432"/>
            <a:ext cx="101694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not likely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363141"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383382" y="1113235"/>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If you find something you love doing outside of the office, you’ll be less likely ____________ (bring) your work home.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同义句转换</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It’s likely that they would disagree.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It’s ________________ that they would 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They would ____________ disagree.</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719138" y="1965723"/>
            <a:ext cx="8548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bring</a:t>
            </a:r>
            <a:endParaRPr lang="zh-CN" altLang="en-US" dirty="0"/>
          </a:p>
        </p:txBody>
      </p:sp>
      <p:sp>
        <p:nvSpPr>
          <p:cNvPr id="5" name="矩形 4"/>
          <p:cNvSpPr/>
          <p:nvPr/>
        </p:nvSpPr>
        <p:spPr>
          <a:xfrm>
            <a:off x="1409700" y="3189685"/>
            <a:ext cx="101694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not likely</a:t>
            </a:r>
            <a:endParaRPr lang="zh-CN" altLang="en-US" dirty="0"/>
          </a:p>
        </p:txBody>
      </p:sp>
      <p:sp>
        <p:nvSpPr>
          <p:cNvPr id="6" name="矩形 5"/>
          <p:cNvSpPr/>
          <p:nvPr/>
        </p:nvSpPr>
        <p:spPr>
          <a:xfrm>
            <a:off x="4708922" y="3198019"/>
            <a:ext cx="6386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agree</a:t>
            </a:r>
            <a:endParaRPr lang="zh-CN" altLang="en-US" dirty="0"/>
          </a:p>
        </p:txBody>
      </p:sp>
      <p:sp>
        <p:nvSpPr>
          <p:cNvPr id="7" name="矩形 6"/>
          <p:cNvSpPr/>
          <p:nvPr/>
        </p:nvSpPr>
        <p:spPr>
          <a:xfrm>
            <a:off x="2250281" y="3618310"/>
            <a:ext cx="66428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likely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7.turn to</a:t>
            </a:r>
            <a:r>
              <a:rPr lang="zh-CN" altLang="zh-CN" kern="100" dirty="0">
                <a:latin typeface="Times New Roman" panose="02020603050405020304"/>
                <a:ea typeface="黑体" panose="02010609060101010101" charset="-122"/>
                <a:cs typeface="Times New Roman" panose="02020603050405020304"/>
              </a:rPr>
              <a:t>向</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求助</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7891" name="矩形 11"/>
          <p:cNvSpPr>
            <a:spLocks noChangeArrowheads="1"/>
          </p:cNvSpPr>
          <p:nvPr/>
        </p:nvSpPr>
        <p:spPr bwMode="auto">
          <a:xfrm>
            <a:off x="454819" y="1113235"/>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短语记牢</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cs typeface="Times New Roman" panose="02020603050405020304"/>
              </a:rPr>
              <a:t>　记牢下列短语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on</a:t>
            </a:r>
            <a:r>
              <a:rPr lang="zh-CN" altLang="zh-CN" kern="100" dirty="0">
                <a:latin typeface="Times New Roman" panose="02020603050405020304"/>
                <a:ea typeface="楷体_GB2312"/>
                <a:cs typeface="Times New Roman" panose="02020603050405020304"/>
              </a:rPr>
              <a:t>　打开</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off  </a:t>
            </a:r>
            <a:r>
              <a:rPr lang="zh-CN" altLang="zh-CN" kern="100" dirty="0">
                <a:latin typeface="Times New Roman" panose="02020603050405020304"/>
                <a:ea typeface="楷体_GB2312"/>
                <a:cs typeface="Times New Roman" panose="02020603050405020304"/>
              </a:rPr>
              <a:t>关闭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in  </a:t>
            </a:r>
            <a:r>
              <a:rPr lang="zh-CN" altLang="zh-CN" kern="100" dirty="0">
                <a:latin typeface="Times New Roman" panose="02020603050405020304"/>
                <a:ea typeface="楷体_GB2312"/>
                <a:cs typeface="Times New Roman" panose="02020603050405020304"/>
              </a:rPr>
              <a:t>交上；提交</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down  </a:t>
            </a:r>
            <a:r>
              <a:rPr lang="zh-CN" altLang="zh-CN" kern="100" dirty="0">
                <a:latin typeface="Times New Roman" panose="02020603050405020304"/>
                <a:ea typeface="楷体_GB2312"/>
                <a:cs typeface="Times New Roman" panose="02020603050405020304"/>
              </a:rPr>
              <a:t>调低；拒绝</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up  </a:t>
            </a:r>
            <a:r>
              <a:rPr lang="zh-CN" altLang="zh-CN" kern="100" dirty="0">
                <a:latin typeface="Times New Roman" panose="02020603050405020304"/>
                <a:ea typeface="楷体_GB2312"/>
                <a:cs typeface="Times New Roman" panose="02020603050405020304"/>
              </a:rPr>
              <a:t>调高；出现</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out  </a:t>
            </a:r>
            <a:r>
              <a:rPr lang="zh-CN" altLang="zh-CN" kern="100" dirty="0">
                <a:latin typeface="Times New Roman" panose="02020603050405020304"/>
                <a:ea typeface="楷体_GB2312"/>
                <a:cs typeface="Times New Roman" panose="02020603050405020304"/>
              </a:rPr>
              <a:t>结果是；证明是</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The students have to </a:t>
            </a:r>
            <a:r>
              <a:rPr lang="en-US" altLang="zh-CN" b="1" kern="100" dirty="0">
                <a:solidFill>
                  <a:prstClr val="black"/>
                </a:solidFill>
                <a:latin typeface="Times New Roman" panose="02020603050405020304"/>
                <a:cs typeface="Courier New" panose="02070309020205020404"/>
              </a:rPr>
              <a:t>turn in</a:t>
            </a:r>
            <a:r>
              <a:rPr lang="en-US" altLang="zh-CN" kern="100" dirty="0">
                <a:solidFill>
                  <a:prstClr val="black"/>
                </a:solidFill>
                <a:latin typeface="Times New Roman" panose="02020603050405020304"/>
                <a:cs typeface="Courier New" panose="02070309020205020404"/>
              </a:rPr>
              <a:t> the reports at the end of the school.</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zh-CN" altLang="zh-CN" kern="100" dirty="0">
                <a:solidFill>
                  <a:prstClr val="black"/>
                </a:solidFill>
                <a:latin typeface="Times New Roman" panose="02020603050405020304"/>
                <a:cs typeface="Times New Roman" panose="02020603050405020304"/>
              </a:rPr>
              <a:t>学生们必须在学校放假时交上报告。</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It was a difficult time, but eventually things </a:t>
            </a:r>
            <a:r>
              <a:rPr lang="en-US" altLang="zh-CN" b="1" kern="100" dirty="0">
                <a:solidFill>
                  <a:prstClr val="black"/>
                </a:solidFill>
                <a:latin typeface="Times New Roman" panose="02020603050405020304"/>
                <a:cs typeface="Courier New" panose="02070309020205020404"/>
              </a:rPr>
              <a:t>turned out</a:t>
            </a:r>
            <a:r>
              <a:rPr lang="en-US" altLang="zh-CN" kern="100" dirty="0">
                <a:solidFill>
                  <a:prstClr val="black"/>
                </a:solidFill>
                <a:latin typeface="Times New Roman" panose="02020603050405020304"/>
                <a:cs typeface="Courier New" panose="02070309020205020404"/>
              </a:rPr>
              <a:t> all right.</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zh-CN" altLang="zh-CN" kern="100" dirty="0">
                <a:solidFill>
                  <a:prstClr val="black"/>
                </a:solidFill>
                <a:latin typeface="Times New Roman" panose="02020603050405020304"/>
                <a:cs typeface="Times New Roman" panose="02020603050405020304"/>
              </a:rPr>
              <a:t>这是一段艰难时光，但最终结果却很好。</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433388" y="692944"/>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454819" y="1125142"/>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用适当的介、副词填空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He was poor but proud and turned ____________ every offer of help.</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Turn ____________ the dictionary if you cannot spell the word.</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en-US" altLang="zh-CN" kern="100" dirty="0">
                <a:latin typeface="Times New Roman" panose="02020603050405020304"/>
                <a:ea typeface="楷体_GB2312"/>
                <a:cs typeface="Courier New" panose="02070309020205020404"/>
              </a:rPr>
              <a:t>It turned ____________ that she was a friend of my sister.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④</a:t>
            </a:r>
            <a:r>
              <a:rPr lang="en-US" altLang="zh-CN" kern="100" dirty="0">
                <a:latin typeface="Times New Roman" panose="02020603050405020304"/>
                <a:ea typeface="楷体_GB2312"/>
                <a:cs typeface="Courier New" panose="02070309020205020404"/>
              </a:rPr>
              <a:t>Don</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 forget to turn the lights ____________ when you leave.</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4286250" y="1588294"/>
            <a:ext cx="645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down</a:t>
            </a:r>
            <a:endParaRPr lang="zh-CN" altLang="en-US" dirty="0"/>
          </a:p>
        </p:txBody>
      </p:sp>
      <p:sp>
        <p:nvSpPr>
          <p:cNvPr id="5" name="矩形 4"/>
          <p:cNvSpPr/>
          <p:nvPr/>
        </p:nvSpPr>
        <p:spPr>
          <a:xfrm>
            <a:off x="1758554" y="1990726"/>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6" name="矩形 5"/>
          <p:cNvSpPr/>
          <p:nvPr/>
        </p:nvSpPr>
        <p:spPr>
          <a:xfrm>
            <a:off x="2044304" y="2387204"/>
            <a:ext cx="43345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out</a:t>
            </a:r>
            <a:endParaRPr lang="zh-CN" altLang="en-US" dirty="0"/>
          </a:p>
        </p:txBody>
      </p:sp>
      <p:sp>
        <p:nvSpPr>
          <p:cNvPr id="7" name="矩形 6"/>
          <p:cNvSpPr/>
          <p:nvPr/>
        </p:nvSpPr>
        <p:spPr>
          <a:xfrm>
            <a:off x="3845719" y="2807494"/>
            <a:ext cx="400050"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off</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01241" y="1113235"/>
            <a:ext cx="8428434"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solidFill>
                  <a:prstClr val="black"/>
                </a:solidFill>
                <a:latin typeface="Times New Roman" panose="02020603050405020304"/>
                <a:cs typeface="Courier New" panose="02070309020205020404"/>
              </a:rPr>
              <a:t>Understanding in context</a:t>
            </a:r>
            <a:endParaRPr lang="en-US" altLang="zh-CN" kern="100" dirty="0">
              <a:solidFill>
                <a:prstClr val="black"/>
              </a:solidFill>
              <a:latin typeface="Times New Roman" panose="02020603050405020304"/>
              <a:cs typeface="Times New Roman" panose="02020603050405020304"/>
            </a:endParaRPr>
          </a:p>
          <a:p>
            <a:pPr indent="485775"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A committee was established to </a:t>
            </a:r>
            <a:r>
              <a:rPr lang="en-US" altLang="zh-CN" b="1" kern="100" dirty="0">
                <a:solidFill>
                  <a:prstClr val="black"/>
                </a:solidFill>
                <a:latin typeface="Times New Roman" panose="02020603050405020304"/>
                <a:cs typeface="Courier New" panose="02070309020205020404"/>
              </a:rPr>
              <a:t>limit</a:t>
            </a:r>
            <a:r>
              <a:rPr lang="en-US" altLang="zh-CN" kern="100" dirty="0">
                <a:solidFill>
                  <a:prstClr val="black"/>
                </a:solidFill>
                <a:latin typeface="Times New Roman" panose="02020603050405020304"/>
                <a:cs typeface="Courier New" panose="02070309020205020404"/>
              </a:rPr>
              <a:t> damage to the Egyptian buildings and </a:t>
            </a:r>
            <a:r>
              <a:rPr lang="en-US" altLang="zh-CN" b="1" kern="100" dirty="0">
                <a:solidFill>
                  <a:prstClr val="black"/>
                </a:solidFill>
                <a:latin typeface="Times New Roman" panose="02020603050405020304"/>
                <a:cs typeface="Courier New" panose="02070309020205020404"/>
              </a:rPr>
              <a:t>prevent</a:t>
            </a:r>
            <a:r>
              <a:rPr lang="en-US" altLang="zh-CN" kern="100" dirty="0">
                <a:solidFill>
                  <a:prstClr val="black"/>
                </a:solidFill>
                <a:latin typeface="Times New Roman" panose="02020603050405020304"/>
                <a:cs typeface="Courier New" panose="02070309020205020404"/>
              </a:rPr>
              <a:t> the loss of cultural </a:t>
            </a:r>
            <a:r>
              <a:rPr lang="en-US" altLang="zh-CN" kern="100" dirty="0" err="1">
                <a:solidFill>
                  <a:prstClr val="black"/>
                </a:solidFill>
                <a:latin typeface="Times New Roman" panose="02020603050405020304"/>
                <a:cs typeface="Courier New" panose="02070309020205020404"/>
              </a:rPr>
              <a:t>relics.The</a:t>
            </a:r>
            <a:r>
              <a:rPr lang="en-US" altLang="zh-CN" kern="100" dirty="0">
                <a:solidFill>
                  <a:prstClr val="black"/>
                </a:solidFill>
                <a:latin typeface="Times New Roman" panose="02020603050405020304"/>
                <a:cs typeface="Courier New" panose="02070309020205020404"/>
              </a:rPr>
              <a:t> group asked for </a:t>
            </a:r>
            <a:r>
              <a:rPr lang="en-US" altLang="zh-CN" b="1" kern="100" dirty="0">
                <a:solidFill>
                  <a:prstClr val="black"/>
                </a:solidFill>
                <a:latin typeface="Times New Roman" panose="02020603050405020304"/>
                <a:cs typeface="Courier New" panose="02070309020205020404"/>
              </a:rPr>
              <a:t>contributions</a:t>
            </a:r>
            <a:r>
              <a:rPr lang="en-US" altLang="zh-CN" kern="100" dirty="0">
                <a:solidFill>
                  <a:prstClr val="black"/>
                </a:solidFill>
                <a:latin typeface="Times New Roman" panose="02020603050405020304"/>
                <a:cs typeface="Courier New" panose="02070309020205020404"/>
              </a:rPr>
              <a:t> from different departments and raised funds within the international </a:t>
            </a:r>
            <a:r>
              <a:rPr lang="en-US" altLang="zh-CN" kern="100" dirty="0" err="1">
                <a:solidFill>
                  <a:prstClr val="black"/>
                </a:solidFill>
                <a:latin typeface="Times New Roman" panose="02020603050405020304"/>
                <a:cs typeface="Courier New" panose="02070309020205020404"/>
              </a:rPr>
              <a:t>community.Experts</a:t>
            </a:r>
            <a:r>
              <a:rPr lang="en-US" altLang="zh-CN" kern="100" dirty="0">
                <a:solidFill>
                  <a:prstClr val="black"/>
                </a:solidFill>
                <a:latin typeface="Times New Roman" panose="02020603050405020304"/>
                <a:cs typeface="Courier New" panose="02070309020205020404"/>
              </a:rPr>
              <a:t> investigated the issue, </a:t>
            </a:r>
            <a:r>
              <a:rPr lang="en-US" altLang="zh-CN" b="1" kern="100" dirty="0">
                <a:solidFill>
                  <a:prstClr val="black"/>
                </a:solidFill>
                <a:latin typeface="Times New Roman" panose="02020603050405020304"/>
                <a:cs typeface="Courier New" panose="02070309020205020404"/>
              </a:rPr>
              <a:t>conducted</a:t>
            </a:r>
            <a:r>
              <a:rPr lang="en-US" altLang="zh-CN" kern="100" dirty="0">
                <a:solidFill>
                  <a:prstClr val="black"/>
                </a:solidFill>
                <a:latin typeface="Times New Roman" panose="02020603050405020304"/>
                <a:cs typeface="Courier New" panose="02070309020205020404"/>
              </a:rPr>
              <a:t> several tests, and then made a proposal for how the buildings could be </a:t>
            </a:r>
            <a:r>
              <a:rPr lang="en-US" altLang="zh-CN" kern="100" dirty="0" err="1">
                <a:solidFill>
                  <a:prstClr val="black"/>
                </a:solidFill>
                <a:latin typeface="Times New Roman" panose="02020603050405020304"/>
                <a:cs typeface="Courier New" panose="02070309020205020404"/>
              </a:rPr>
              <a:t>saved.Finally</a:t>
            </a:r>
            <a:r>
              <a:rPr lang="en-US" altLang="zh-CN" kern="100" dirty="0">
                <a:solidFill>
                  <a:prstClr val="black"/>
                </a:solidFill>
                <a:latin typeface="Times New Roman" panose="02020603050405020304"/>
                <a:cs typeface="Courier New" panose="02070309020205020404"/>
              </a:rPr>
              <a:t>, a document was signed, and the work began in 1960.</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359569" y="859632"/>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文化视窗</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404813" y="1291828"/>
            <a:ext cx="8428435"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阿斯旺大坝位于埃及开罗南</a:t>
            </a:r>
            <a:r>
              <a:rPr lang="en-US" altLang="zh-CN" kern="100" dirty="0">
                <a:latin typeface="Times New Roman" panose="02020603050405020304"/>
                <a:ea typeface="楷体_GB2312"/>
                <a:cs typeface="Courier New" panose="02070309020205020404"/>
              </a:rPr>
              <a:t>900</a:t>
            </a:r>
            <a:r>
              <a:rPr lang="zh-CN" altLang="zh-CN" kern="100" dirty="0">
                <a:latin typeface="Times New Roman" panose="02020603050405020304"/>
                <a:ea typeface="楷体_GB2312"/>
                <a:cs typeface="Times New Roman" panose="02020603050405020304"/>
              </a:rPr>
              <a:t>公里的尼罗河畔。建设自</a:t>
            </a:r>
            <a:r>
              <a:rPr lang="en-US" altLang="zh-CN" kern="100" dirty="0">
                <a:latin typeface="Times New Roman" panose="02020603050405020304"/>
                <a:ea typeface="楷体_GB2312"/>
                <a:cs typeface="Courier New" panose="02070309020205020404"/>
              </a:rPr>
              <a:t>1960</a:t>
            </a:r>
            <a:r>
              <a:rPr lang="zh-CN" altLang="zh-CN" kern="100" dirty="0">
                <a:latin typeface="Times New Roman" panose="02020603050405020304"/>
                <a:ea typeface="楷体_GB2312"/>
                <a:cs typeface="Times New Roman" panose="02020603050405020304"/>
              </a:rPr>
              <a:t>开始，历时</a:t>
            </a:r>
            <a:r>
              <a:rPr lang="en-US" altLang="zh-CN" kern="100" dirty="0">
                <a:latin typeface="Times New Roman" panose="02020603050405020304"/>
                <a:ea typeface="楷体_GB2312"/>
                <a:cs typeface="Courier New" panose="02070309020205020404"/>
              </a:rPr>
              <a:t>10</a:t>
            </a:r>
            <a:r>
              <a:rPr lang="zh-CN" altLang="zh-CN" kern="100" dirty="0">
                <a:latin typeface="Times New Roman" panose="02020603050405020304"/>
                <a:ea typeface="楷体_GB2312"/>
                <a:cs typeface="Times New Roman" panose="02020603050405020304"/>
              </a:rPr>
              <a:t>年，耗资</a:t>
            </a:r>
            <a:r>
              <a:rPr lang="en-US" altLang="zh-CN" kern="100" dirty="0">
                <a:latin typeface="Times New Roman" panose="02020603050405020304"/>
                <a:ea typeface="楷体_GB2312"/>
                <a:cs typeface="Courier New" panose="02070309020205020404"/>
              </a:rPr>
              <a:t>9</a:t>
            </a:r>
            <a:r>
              <a:rPr lang="zh-CN" altLang="zh-CN" kern="100" dirty="0">
                <a:latin typeface="Times New Roman" panose="02020603050405020304"/>
                <a:ea typeface="楷体_GB2312"/>
                <a:cs typeface="Times New Roman" panose="02020603050405020304"/>
              </a:rPr>
              <a:t>亿美元。大坝全长</a:t>
            </a:r>
            <a:r>
              <a:rPr lang="en-US" altLang="zh-CN" kern="100" dirty="0">
                <a:latin typeface="Times New Roman" panose="02020603050405020304"/>
                <a:ea typeface="楷体_GB2312"/>
                <a:cs typeface="Courier New" panose="02070309020205020404"/>
              </a:rPr>
              <a:t>3 830</a:t>
            </a:r>
            <a:r>
              <a:rPr lang="zh-CN" altLang="zh-CN" kern="100" dirty="0">
                <a:latin typeface="Times New Roman" panose="02020603050405020304"/>
                <a:ea typeface="楷体_GB2312"/>
                <a:cs typeface="Times New Roman" panose="02020603050405020304"/>
              </a:rPr>
              <a:t>米，高</a:t>
            </a:r>
            <a:r>
              <a:rPr lang="en-US" altLang="zh-CN" kern="100" dirty="0">
                <a:latin typeface="Times New Roman" panose="02020603050405020304"/>
                <a:ea typeface="楷体_GB2312"/>
                <a:cs typeface="Courier New" panose="02070309020205020404"/>
              </a:rPr>
              <a:t>111</a:t>
            </a:r>
            <a:r>
              <a:rPr lang="zh-CN" altLang="zh-CN" kern="100" dirty="0">
                <a:latin typeface="Times New Roman" panose="02020603050405020304"/>
                <a:ea typeface="楷体_GB2312"/>
                <a:cs typeface="Times New Roman" panose="02020603050405020304"/>
              </a:rPr>
              <a:t>米，是世界七大水坝之一。</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519113"/>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8.limit </a:t>
            </a:r>
            <a:r>
              <a:rPr lang="en-US" altLang="zh-CN" b="1" i="1" kern="100" dirty="0">
                <a:latin typeface="Times New Roman" panose="02020603050405020304"/>
              </a:rPr>
              <a:t>n</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限度；限制</a:t>
            </a:r>
            <a:r>
              <a:rPr lang="en-US" altLang="zh-CN" b="1" i="1" kern="100" dirty="0" err="1">
                <a:latin typeface="Times New Roman" panose="02020603050405020304"/>
                <a:ea typeface="黑体" panose="02010609060101010101" charset="-122"/>
              </a:rPr>
              <a:t>vt</a:t>
            </a:r>
            <a:r>
              <a:rPr lang="en-US" altLang="zh-CN" b="1" kern="100" dirty="0" err="1">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限制；限定</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rPr>
              <a:t>limited </a:t>
            </a:r>
            <a:r>
              <a:rPr lang="en-US" altLang="zh-CN" b="1" i="1" kern="100" dirty="0">
                <a:latin typeface="Times New Roman" panose="02020603050405020304"/>
              </a:rPr>
              <a:t>adj</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有限制的　</a:t>
            </a:r>
            <a:r>
              <a:rPr lang="en-US" altLang="zh-CN" b="1" kern="100" dirty="0">
                <a:latin typeface="Times New Roman" panose="02020603050405020304"/>
                <a:ea typeface="黑体" panose="02010609060101010101" charset="-122"/>
              </a:rPr>
              <a:t>limitless </a:t>
            </a:r>
            <a:r>
              <a:rPr lang="en-US" altLang="zh-CN" b="1" i="1" kern="100" dirty="0">
                <a:latin typeface="Times New Roman" panose="02020603050405020304"/>
                <a:ea typeface="黑体" panose="02010609060101010101" charset="-122"/>
              </a:rPr>
              <a:t>adj</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无限的</a:t>
            </a:r>
          </a:p>
        </p:txBody>
      </p:sp>
      <p:sp>
        <p:nvSpPr>
          <p:cNvPr id="37891" name="矩形 11"/>
          <p:cNvSpPr>
            <a:spLocks noChangeArrowheads="1"/>
          </p:cNvSpPr>
          <p:nvPr/>
        </p:nvSpPr>
        <p:spPr bwMode="auto">
          <a:xfrm>
            <a:off x="454819" y="951310"/>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limit</a:t>
            </a:r>
            <a:r>
              <a:rPr lang="zh-CN" altLang="zh-CN" kern="100" dirty="0">
                <a:latin typeface="Times New Roman" panose="02020603050405020304"/>
                <a:cs typeface="Times New Roman" panose="02020603050405020304"/>
              </a:rPr>
              <a:t>及其派生词的用法和意义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Mother </a:t>
            </a:r>
            <a:r>
              <a:rPr lang="en-US" altLang="zh-CN" b="1" kern="100" dirty="0">
                <a:latin typeface="Times New Roman" panose="02020603050405020304"/>
                <a:cs typeface="Courier New" panose="02070309020205020404"/>
              </a:rPr>
              <a:t>limits</a:t>
            </a:r>
            <a:r>
              <a:rPr lang="en-US" altLang="zh-CN" kern="100" dirty="0">
                <a:latin typeface="Times New Roman" panose="02020603050405020304"/>
                <a:cs typeface="Courier New" panose="02070309020205020404"/>
              </a:rPr>
              <a:t> his pocket money </a:t>
            </a:r>
            <a:r>
              <a:rPr lang="en-US" altLang="zh-CN" b="1" kern="100" dirty="0">
                <a:latin typeface="Times New Roman" panose="02020603050405020304"/>
                <a:cs typeface="Courier New" panose="02070309020205020404"/>
              </a:rPr>
              <a:t>to</a:t>
            </a:r>
            <a:r>
              <a:rPr lang="en-US" altLang="zh-CN" kern="100" dirty="0">
                <a:latin typeface="Times New Roman" panose="02020603050405020304"/>
                <a:cs typeface="Courier New" panose="02070309020205020404"/>
              </a:rPr>
              <a:t> 3 </a:t>
            </a:r>
            <a:r>
              <a:rPr lang="en-US" altLang="zh-CN" i="1" kern="100" dirty="0" err="1">
                <a:latin typeface="Times New Roman" panose="02020603050405020304"/>
                <a:cs typeface="Courier New" panose="02070309020205020404"/>
              </a:rPr>
              <a:t>yuan</a:t>
            </a:r>
            <a:r>
              <a:rPr lang="en-US" altLang="zh-CN" kern="100" dirty="0">
                <a:latin typeface="Times New Roman" panose="02020603050405020304"/>
                <a:cs typeface="Courier New" panose="02070309020205020404"/>
              </a:rPr>
              <a:t> a day.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妈妈把他的零花钱限制在一天</a:t>
            </a: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元。</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Life is </a:t>
            </a:r>
            <a:r>
              <a:rPr lang="en-US" altLang="zh-CN" b="1" kern="100" dirty="0">
                <a:latin typeface="Times New Roman" panose="02020603050405020304"/>
                <a:cs typeface="Courier New" panose="02070309020205020404"/>
              </a:rPr>
              <a:t>limited, </a:t>
            </a:r>
            <a:r>
              <a:rPr lang="en-US" altLang="zh-CN" kern="100" dirty="0">
                <a:latin typeface="Times New Roman" panose="02020603050405020304"/>
                <a:cs typeface="Courier New" panose="02070309020205020404"/>
              </a:rPr>
              <a:t>but </a:t>
            </a:r>
            <a:r>
              <a:rPr lang="en-US" altLang="zh-CN" b="1" kern="100" dirty="0">
                <a:latin typeface="Times New Roman" panose="02020603050405020304"/>
                <a:cs typeface="Courier New" panose="02070309020205020404"/>
              </a:rPr>
              <a:t>there is no limit to</a:t>
            </a:r>
            <a:r>
              <a:rPr lang="en-US" altLang="zh-CN" kern="100" dirty="0">
                <a:latin typeface="Times New Roman" panose="02020603050405020304"/>
                <a:cs typeface="Courier New" panose="02070309020205020404"/>
              </a:rPr>
              <a:t> learning.</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人生是有限的，但是学习是无限的。</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number of students in the music class </a:t>
            </a:r>
            <a:r>
              <a:rPr lang="en-US" altLang="zh-CN" b="1" kern="100" dirty="0">
                <a:latin typeface="Times New Roman" panose="02020603050405020304"/>
                <a:cs typeface="Courier New" panose="02070309020205020404"/>
              </a:rPr>
              <a:t>is limited to</a:t>
            </a:r>
            <a:r>
              <a:rPr lang="en-US" altLang="zh-CN" kern="100" dirty="0">
                <a:latin typeface="Times New Roman" panose="02020603050405020304"/>
                <a:cs typeface="Courier New" panose="02070309020205020404"/>
              </a:rPr>
              <a:t> five.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音乐课学生的数目被限制为五人。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sunlight is a kind of </a:t>
            </a:r>
            <a:r>
              <a:rPr lang="en-US" altLang="zh-CN" b="1" kern="100" dirty="0">
                <a:latin typeface="Times New Roman" panose="02020603050405020304"/>
                <a:cs typeface="Courier New" panose="02070309020205020404"/>
              </a:rPr>
              <a:t>limitless</a:t>
            </a:r>
            <a:r>
              <a:rPr lang="en-US" altLang="zh-CN" kern="100" dirty="0">
                <a:latin typeface="Times New Roman" panose="02020603050405020304"/>
                <a:cs typeface="Courier New" panose="02070309020205020404"/>
              </a:rPr>
              <a:t> energy for us to use.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阳光是一种我们可以无限利用的能量。</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limit...____________...</a:t>
            </a:r>
            <a:r>
              <a:rPr lang="zh-CN" altLang="zh-CN" kern="100" dirty="0">
                <a:latin typeface="Times New Roman" panose="02020603050405020304"/>
                <a:cs typeface="Times New Roman" panose="02020603050405020304"/>
              </a:rPr>
              <a:t>　把</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限制在</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there’s ____________ limit to...  </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没有限制</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止境</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be ____________ to  </a:t>
            </a:r>
            <a:r>
              <a:rPr lang="zh-CN" altLang="zh-CN" kern="100" dirty="0">
                <a:latin typeface="Times New Roman" panose="02020603050405020304"/>
                <a:cs typeface="Times New Roman" panose="02020603050405020304"/>
              </a:rPr>
              <a:t>被限制在</a:t>
            </a:r>
            <a:r>
              <a:rPr lang="en-US" altLang="zh-CN" kern="100" dirty="0">
                <a:latin typeface="宋体" panose="02010600030101010101" pitchFamily="2" charset="-122"/>
                <a:cs typeface="Times New Roman" panose="020206030504050203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1841897" y="1565673"/>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4" name="矩形 3"/>
          <p:cNvSpPr/>
          <p:nvPr/>
        </p:nvSpPr>
        <p:spPr>
          <a:xfrm>
            <a:off x="1944291" y="1990726"/>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a:t>
            </a:r>
            <a:endParaRPr lang="zh-CN" altLang="en-US" dirty="0"/>
          </a:p>
        </p:txBody>
      </p:sp>
      <p:sp>
        <p:nvSpPr>
          <p:cNvPr id="5" name="矩形 4"/>
          <p:cNvSpPr/>
          <p:nvPr/>
        </p:nvSpPr>
        <p:spPr>
          <a:xfrm>
            <a:off x="1343026" y="2399110"/>
            <a:ext cx="7925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limited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1"/>
          <p:cNvSpPr>
            <a:spLocks noChangeArrowheads="1"/>
          </p:cNvSpPr>
          <p:nvPr/>
        </p:nvSpPr>
        <p:spPr bwMode="auto">
          <a:xfrm>
            <a:off x="298847" y="62746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Ⅱ</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短语语境填空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根据汉语提示写出适当的短语</a:t>
            </a:r>
            <a:endParaRPr lang="zh-CN" altLang="zh-CN" kern="100" dirty="0">
              <a:latin typeface="宋体" panose="02010600030101010101" pitchFamily="2" charset="-122"/>
              <a:cs typeface="Courier New" panose="02070309020205020404"/>
            </a:endParaRPr>
          </a:p>
        </p:txBody>
      </p:sp>
      <p:sp>
        <p:nvSpPr>
          <p:cNvPr id="10243" name="矩形 11"/>
          <p:cNvSpPr>
            <a:spLocks noChangeArrowheads="1"/>
          </p:cNvSpPr>
          <p:nvPr/>
        </p:nvSpPr>
        <p:spPr bwMode="auto">
          <a:xfrm>
            <a:off x="376238" y="1059656"/>
            <a:ext cx="84284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cs typeface="Courier New" panose="02070309020205020404"/>
              </a:rPr>
              <a:t>1.A reward will be offered to anyone that provides the information ________________ (</a:t>
            </a:r>
            <a:r>
              <a:rPr lang="zh-CN" altLang="zh-CN" kern="100" dirty="0">
                <a:latin typeface="Times New Roman" panose="02020603050405020304"/>
                <a:cs typeface="Times New Roman" panose="02020603050405020304"/>
              </a:rPr>
              <a:t>导致</a:t>
            </a:r>
            <a:r>
              <a:rPr lang="en-US" altLang="zh-CN" kern="100" dirty="0">
                <a:latin typeface="Times New Roman" panose="02020603050405020304"/>
                <a:cs typeface="Courier New" panose="02070309020205020404"/>
              </a:rPr>
              <a:t>) the arrest of the bank robber.</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2.The manager ________________ (</a:t>
            </a:r>
            <a:r>
              <a:rPr lang="zh-CN" altLang="zh-CN" kern="100" dirty="0">
                <a:latin typeface="Times New Roman" panose="02020603050405020304"/>
                <a:cs typeface="Times New Roman" panose="02020603050405020304"/>
              </a:rPr>
              <a:t>提出建议</a:t>
            </a:r>
            <a:r>
              <a:rPr lang="en-US" altLang="zh-CN" kern="100" dirty="0">
                <a:latin typeface="Times New Roman" panose="02020603050405020304"/>
                <a:cs typeface="Courier New" panose="02070309020205020404"/>
              </a:rPr>
              <a:t>) at yesterday’s meeting to drop the price.</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3.To write a great news story, you have to ________________ (</a:t>
            </a:r>
            <a:r>
              <a:rPr lang="zh-CN" altLang="zh-CN" kern="100" dirty="0">
                <a:latin typeface="Times New Roman" panose="02020603050405020304"/>
                <a:cs typeface="Times New Roman" panose="02020603050405020304"/>
              </a:rPr>
              <a:t>确保</a:t>
            </a:r>
            <a:r>
              <a:rPr lang="en-US" altLang="zh-CN" kern="100" dirty="0">
                <a:latin typeface="Times New Roman" panose="02020603050405020304"/>
                <a:cs typeface="Courier New" panose="02070309020205020404"/>
              </a:rPr>
              <a:t>) it is correct, relevant and fresh.</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4.If you want to learn skating, you must learn how to ________________ (</a:t>
            </a:r>
            <a:r>
              <a:rPr lang="zh-CN" altLang="zh-CN" kern="100" dirty="0">
                <a:latin typeface="Times New Roman" panose="02020603050405020304"/>
                <a:cs typeface="Times New Roman" panose="02020603050405020304"/>
              </a:rPr>
              <a:t>保持平衡</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5.The money ________________ (</a:t>
            </a:r>
            <a:r>
              <a:rPr lang="zh-CN" altLang="zh-CN" kern="100" dirty="0">
                <a:latin typeface="Times New Roman" panose="02020603050405020304"/>
                <a:cs typeface="Times New Roman" panose="02020603050405020304"/>
              </a:rPr>
              <a:t>捐赠给</a:t>
            </a:r>
            <a:r>
              <a:rPr lang="en-US" altLang="zh-CN" kern="100" dirty="0">
                <a:latin typeface="Times New Roman" panose="02020603050405020304"/>
                <a:cs typeface="Courier New" panose="02070309020205020404"/>
              </a:rPr>
              <a:t>) the Project Hope is used to help the children in poor areas.</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7268766" y="1101329"/>
            <a:ext cx="105541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leading to</a:t>
            </a:r>
            <a:endParaRPr lang="zh-CN" altLang="en-US" dirty="0"/>
          </a:p>
        </p:txBody>
      </p:sp>
      <p:sp>
        <p:nvSpPr>
          <p:cNvPr id="5" name="矩形 4"/>
          <p:cNvSpPr/>
          <p:nvPr/>
        </p:nvSpPr>
        <p:spPr>
          <a:xfrm>
            <a:off x="2015729" y="1913335"/>
            <a:ext cx="165173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made a proposal</a:t>
            </a:r>
            <a:endParaRPr lang="zh-CN" altLang="en-US" dirty="0"/>
          </a:p>
        </p:txBody>
      </p:sp>
      <p:sp>
        <p:nvSpPr>
          <p:cNvPr id="6" name="矩形 5"/>
          <p:cNvSpPr/>
          <p:nvPr/>
        </p:nvSpPr>
        <p:spPr>
          <a:xfrm>
            <a:off x="5262563" y="2356248"/>
            <a:ext cx="10810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make sure</a:t>
            </a:r>
            <a:endParaRPr lang="zh-CN" altLang="en-US" dirty="0"/>
          </a:p>
        </p:txBody>
      </p:sp>
      <p:sp>
        <p:nvSpPr>
          <p:cNvPr id="7" name="矩形 6"/>
          <p:cNvSpPr/>
          <p:nvPr/>
        </p:nvSpPr>
        <p:spPr>
          <a:xfrm>
            <a:off x="5667375" y="3119438"/>
            <a:ext cx="133754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keep balance</a:t>
            </a:r>
            <a:endParaRPr lang="zh-CN" altLang="en-US" dirty="0"/>
          </a:p>
        </p:txBody>
      </p:sp>
      <p:sp>
        <p:nvSpPr>
          <p:cNvPr id="8" name="矩形 7"/>
          <p:cNvSpPr/>
          <p:nvPr/>
        </p:nvSpPr>
        <p:spPr>
          <a:xfrm>
            <a:off x="2099072" y="3587354"/>
            <a:ext cx="110671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donated to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340519" y="704850"/>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355997" y="1171575"/>
            <a:ext cx="842843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It is known to all that the time we can use is ____________(limit).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Lei </a:t>
            </a:r>
            <a:r>
              <a:rPr lang="en-US" altLang="zh-CN" kern="100" dirty="0" err="1">
                <a:latin typeface="Times New Roman" panose="02020603050405020304"/>
                <a:cs typeface="Courier New" panose="02070309020205020404"/>
              </a:rPr>
              <a:t>Feng</a:t>
            </a:r>
            <a:r>
              <a:rPr lang="en-US" altLang="zh-CN" kern="100" dirty="0">
                <a:latin typeface="Times New Roman" panose="02020603050405020304"/>
                <a:cs typeface="Courier New" panose="02070309020205020404"/>
              </a:rPr>
              <a:t> once said “Human life is limited, but serving the people is ____________(limit)”</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____________________________ nor to innovation.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实践没有止境，创新也没有止境。</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5054204" y="1641873"/>
            <a:ext cx="7925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limited</a:t>
            </a:r>
            <a:endParaRPr lang="zh-CN" altLang="en-US" dirty="0"/>
          </a:p>
        </p:txBody>
      </p:sp>
      <p:sp>
        <p:nvSpPr>
          <p:cNvPr id="5" name="矩形 4"/>
          <p:cNvSpPr/>
          <p:nvPr/>
        </p:nvSpPr>
        <p:spPr>
          <a:xfrm>
            <a:off x="736998" y="2441973"/>
            <a:ext cx="9207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limitless</a:t>
            </a:r>
            <a:endParaRPr lang="zh-CN" altLang="en-US" dirty="0"/>
          </a:p>
        </p:txBody>
      </p:sp>
      <p:sp>
        <p:nvSpPr>
          <p:cNvPr id="6" name="矩形 5"/>
          <p:cNvSpPr/>
          <p:nvPr/>
        </p:nvSpPr>
        <p:spPr>
          <a:xfrm>
            <a:off x="963217" y="3251598"/>
            <a:ext cx="269689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There is no limit to practice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9.prevent </a:t>
            </a:r>
            <a:r>
              <a:rPr lang="en-US" altLang="zh-CN" b="1" i="1" kern="100" dirty="0" err="1">
                <a:latin typeface="Times New Roman" panose="02020603050405020304"/>
              </a:rPr>
              <a:t>vt</a:t>
            </a:r>
            <a:r>
              <a:rPr lang="en-US" altLang="zh-CN" b="1" kern="100" dirty="0" err="1">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阻止；阻碍；阻挠　</a:t>
            </a:r>
            <a:r>
              <a:rPr lang="en-US" altLang="zh-CN" b="1" kern="100" dirty="0">
                <a:latin typeface="Times New Roman" panose="02020603050405020304"/>
                <a:ea typeface="黑体" panose="02010609060101010101" charset="-122"/>
              </a:rPr>
              <a:t>prevention </a:t>
            </a:r>
            <a:r>
              <a:rPr lang="en-US" altLang="zh-CN" b="1" i="1" kern="100" dirty="0">
                <a:latin typeface="Times New Roman" panose="02020603050405020304"/>
                <a:ea typeface="黑体" panose="02010609060101010101" charset="-122"/>
              </a:rPr>
              <a:t>n</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阻止</a:t>
            </a:r>
          </a:p>
        </p:txBody>
      </p:sp>
      <p:sp>
        <p:nvSpPr>
          <p:cNvPr id="37891" name="矩形 11"/>
          <p:cNvSpPr>
            <a:spLocks noChangeArrowheads="1"/>
          </p:cNvSpPr>
          <p:nvPr/>
        </p:nvSpPr>
        <p:spPr bwMode="auto">
          <a:xfrm>
            <a:off x="454819" y="1113235"/>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prevent</a:t>
            </a:r>
            <a:r>
              <a:rPr lang="zh-CN" altLang="zh-CN" kern="100" dirty="0">
                <a:latin typeface="Times New Roman" panose="02020603050405020304"/>
                <a:cs typeface="Times New Roman" panose="02020603050405020304"/>
              </a:rPr>
              <a:t>及其派生词的用法和意义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It’s necessary for people to grasp the method to </a:t>
            </a:r>
            <a:r>
              <a:rPr lang="en-US" altLang="zh-CN" b="1" kern="100" dirty="0">
                <a:latin typeface="Times New Roman" panose="02020603050405020304"/>
                <a:cs typeface="Courier New" panose="02070309020205020404"/>
              </a:rPr>
              <a:t>prevent</a:t>
            </a:r>
            <a:r>
              <a:rPr lang="en-US" altLang="zh-CN" kern="100" dirty="0">
                <a:latin typeface="Times New Roman" panose="02020603050405020304"/>
                <a:cs typeface="Courier New" panose="02070309020205020404"/>
              </a:rPr>
              <a:t> heart disease.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人们有必要掌握预防心脏病的方法。</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bad cold </a:t>
            </a:r>
            <a:r>
              <a:rPr lang="en-US" altLang="zh-CN" b="1" kern="100" dirty="0">
                <a:latin typeface="Times New Roman" panose="02020603050405020304"/>
                <a:cs typeface="Courier New" panose="02070309020205020404"/>
              </a:rPr>
              <a:t>prevented</a:t>
            </a:r>
            <a:r>
              <a:rPr lang="en-US" altLang="zh-CN" kern="100" dirty="0">
                <a:latin typeface="Times New Roman" panose="02020603050405020304"/>
                <a:cs typeface="Courier New" panose="02070309020205020404"/>
              </a:rPr>
              <a:t> Alice </a:t>
            </a:r>
            <a:r>
              <a:rPr lang="en-US" altLang="zh-CN" b="1" kern="100" dirty="0">
                <a:latin typeface="Times New Roman" panose="02020603050405020304"/>
                <a:cs typeface="Courier New" panose="02070309020205020404"/>
              </a:rPr>
              <a:t>from</a:t>
            </a:r>
            <a:r>
              <a:rPr lang="en-US" altLang="zh-CN" kern="100" dirty="0">
                <a:latin typeface="Times New Roman" panose="02020603050405020304"/>
                <a:cs typeface="Courier New" panose="02070309020205020404"/>
              </a:rPr>
              <a:t> taking part in sports.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重感冒阻止了爱丽丝参加体育活动。</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Because of the effective </a:t>
            </a:r>
            <a:r>
              <a:rPr lang="en-US" altLang="zh-CN" b="1" kern="100" dirty="0">
                <a:latin typeface="Times New Roman" panose="02020603050405020304"/>
                <a:cs typeface="Courier New" panose="02070309020205020404"/>
              </a:rPr>
              <a:t>prevention, </a:t>
            </a:r>
            <a:r>
              <a:rPr lang="en-US" altLang="zh-CN" kern="100" dirty="0">
                <a:latin typeface="Times New Roman" panose="02020603050405020304"/>
                <a:cs typeface="Courier New" panose="02070309020205020404"/>
              </a:rPr>
              <a:t>few people are infected with the virus.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由于有效的预防，几乎没有人感染病毒。</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1113235"/>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solidFill>
                  <a:prstClr val="black"/>
                </a:solidFill>
                <a:latin typeface="Times New Roman" panose="02020603050405020304"/>
                <a:ea typeface="黑体" panose="02010609060101010101" charset="-122"/>
                <a:cs typeface="Courier New" panose="02070309020205020404"/>
              </a:rPr>
              <a:t>[</a:t>
            </a:r>
            <a:r>
              <a:rPr lang="zh-CN" altLang="zh-CN" kern="100" dirty="0">
                <a:solidFill>
                  <a:prstClr val="black"/>
                </a:solidFill>
                <a:latin typeface="Times New Roman" panose="02020603050405020304"/>
                <a:ea typeface="黑体" panose="02010609060101010101" charset="-122"/>
                <a:cs typeface="Times New Roman" panose="02020603050405020304"/>
              </a:rPr>
              <a:t>自主发现</a:t>
            </a:r>
            <a:r>
              <a:rPr lang="en-US" altLang="zh-CN" kern="100" dirty="0">
                <a:solidFill>
                  <a:prstClr val="black"/>
                </a:solidFill>
                <a:latin typeface="Times New Roman" panose="02020603050405020304"/>
                <a:ea typeface="黑体" panose="02010609060101010101" charset="-122"/>
                <a:cs typeface="Courier New" panose="02070309020205020404"/>
              </a:rPr>
              <a:t>]</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①</a:t>
            </a:r>
            <a:r>
              <a:rPr lang="en-US" altLang="zh-CN" kern="100" dirty="0">
                <a:solidFill>
                  <a:prstClr val="black"/>
                </a:solidFill>
                <a:latin typeface="Times New Roman" panose="02020603050405020304"/>
                <a:cs typeface="Courier New" panose="02070309020205020404"/>
              </a:rPr>
              <a:t>prevent </a:t>
            </a:r>
            <a:r>
              <a:rPr lang="en-US" altLang="zh-CN" kern="100" dirty="0" err="1">
                <a:solidFill>
                  <a:prstClr val="black"/>
                </a:solidFill>
                <a:latin typeface="Times New Roman" panose="02020603050405020304"/>
                <a:cs typeface="Courier New" panose="02070309020205020404"/>
              </a:rPr>
              <a:t>sb</a:t>
            </a:r>
            <a:r>
              <a:rPr lang="en-US" altLang="zh-CN" kern="100" dirty="0">
                <a:solidFill>
                  <a:prstClr val="black"/>
                </a:solidFill>
                <a:latin typeface="Times New Roman" panose="02020603050405020304"/>
                <a:cs typeface="Courier New" panose="02070309020205020404"/>
              </a:rPr>
              <a:t>/</a:t>
            </a:r>
            <a:r>
              <a:rPr lang="en-US" altLang="zh-CN" kern="100" dirty="0" err="1">
                <a:solidFill>
                  <a:prstClr val="black"/>
                </a:solidFill>
                <a:latin typeface="Times New Roman" panose="02020603050405020304"/>
                <a:cs typeface="Courier New" panose="02070309020205020404"/>
              </a:rPr>
              <a:t>sth</a:t>
            </a:r>
            <a:r>
              <a:rPr lang="zh-CN" altLang="zh-CN" kern="100" dirty="0">
                <a:solidFill>
                  <a:prstClr val="black"/>
                </a:solidFill>
                <a:latin typeface="Times New Roman" panose="02020603050405020304"/>
                <a:cs typeface="Times New Roman" panose="02020603050405020304"/>
              </a:rPr>
              <a:t>　阻止某人或某物</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宋体" panose="02010600030101010101" pitchFamily="2" charset="-122"/>
                <a:cs typeface="Times New Roman" panose="02020603050405020304"/>
              </a:rPr>
              <a:t>②</a:t>
            </a:r>
            <a:r>
              <a:rPr lang="en-US" altLang="zh-CN" kern="100" dirty="0">
                <a:solidFill>
                  <a:prstClr val="black"/>
                </a:solidFill>
                <a:latin typeface="Times New Roman" panose="02020603050405020304"/>
                <a:cs typeface="Courier New" panose="02070309020205020404"/>
              </a:rPr>
              <a:t>prevent...____________...  </a:t>
            </a:r>
            <a:r>
              <a:rPr lang="zh-CN" altLang="zh-CN" kern="100" dirty="0">
                <a:solidFill>
                  <a:prstClr val="black"/>
                </a:solidFill>
                <a:latin typeface="Times New Roman" panose="02020603050405020304"/>
                <a:cs typeface="Times New Roman" panose="02020603050405020304"/>
              </a:rPr>
              <a:t>阻止</a:t>
            </a:r>
            <a:r>
              <a:rPr lang="en-US" altLang="zh-CN" kern="100" dirty="0">
                <a:solidFill>
                  <a:prstClr val="black"/>
                </a:solidFill>
                <a:latin typeface="宋体" panose="02010600030101010101" pitchFamily="2" charset="-122"/>
                <a:cs typeface="Times New Roman" panose="02020603050405020304"/>
              </a:rPr>
              <a:t>……</a:t>
            </a:r>
            <a:r>
              <a:rPr lang="zh-CN" altLang="zh-CN" kern="100" dirty="0">
                <a:solidFill>
                  <a:prstClr val="black"/>
                </a:solidFill>
                <a:latin typeface="Times New Roman" panose="02020603050405020304"/>
                <a:cs typeface="Times New Roman" panose="02020603050405020304"/>
              </a:rPr>
              <a:t>做</a:t>
            </a:r>
            <a:r>
              <a:rPr lang="en-US" altLang="zh-CN" kern="100" dirty="0">
                <a:solidFill>
                  <a:prstClr val="black"/>
                </a:solidFill>
                <a:latin typeface="宋体" panose="02010600030101010101" pitchFamily="2" charset="-122"/>
                <a:cs typeface="Times New Roman" panose="020206030504050203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1956197" y="2001442"/>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from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409575" y="854869"/>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454819" y="1287067"/>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tourist is prevented from ____________ (enter) a country if he does not have a valid passport.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 am greatly convinced that ____________ (prevent) is better than cure.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思考</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ea typeface="楷体_GB2312"/>
                <a:cs typeface="Times New Roman" panose="02020603050405020304"/>
              </a:rPr>
              <a:t>表示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阻止某人做某事</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的表达还有哪些？</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________________________________________________________________________</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4" name="矩形 3"/>
          <p:cNvSpPr/>
          <p:nvPr/>
        </p:nvSpPr>
        <p:spPr>
          <a:xfrm>
            <a:off x="3882629" y="1306117"/>
            <a:ext cx="89511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entering</a:t>
            </a:r>
            <a:endParaRPr lang="zh-CN" altLang="en-US" dirty="0"/>
          </a:p>
        </p:txBody>
      </p:sp>
      <p:sp>
        <p:nvSpPr>
          <p:cNvPr id="5" name="矩形 4"/>
          <p:cNvSpPr/>
          <p:nvPr/>
        </p:nvSpPr>
        <p:spPr>
          <a:xfrm>
            <a:off x="3436144" y="2106217"/>
            <a:ext cx="112594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prevention</a:t>
            </a:r>
            <a:endParaRPr lang="zh-CN" altLang="en-US" dirty="0"/>
          </a:p>
        </p:txBody>
      </p:sp>
      <p:sp>
        <p:nvSpPr>
          <p:cNvPr id="6" name="矩形 5"/>
          <p:cNvSpPr/>
          <p:nvPr/>
        </p:nvSpPr>
        <p:spPr>
          <a:xfrm>
            <a:off x="629841" y="2951560"/>
            <a:ext cx="270330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stop/keep </a:t>
            </a:r>
            <a:r>
              <a:rPr lang="en-US" altLang="zh-CN" kern="100" dirty="0" err="1">
                <a:solidFill>
                  <a:srgbClr val="FF0000"/>
                </a:solidFill>
                <a:latin typeface="Times New Roman" panose="02020603050405020304"/>
              </a:rPr>
              <a:t>sb</a:t>
            </a:r>
            <a:r>
              <a:rPr lang="en-US" altLang="zh-CN" kern="100" dirty="0">
                <a:solidFill>
                  <a:srgbClr val="FF0000"/>
                </a:solidFill>
                <a:latin typeface="Times New Roman" panose="02020603050405020304"/>
              </a:rPr>
              <a:t> from doing </a:t>
            </a:r>
            <a:r>
              <a:rPr lang="en-US" altLang="zh-CN" kern="100" dirty="0" err="1">
                <a:solidFill>
                  <a:srgbClr val="FF0000"/>
                </a:solidFill>
                <a:latin typeface="Times New Roman" panose="02020603050405020304"/>
              </a:rPr>
              <a:t>sth</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10.contribution </a:t>
            </a:r>
            <a:r>
              <a:rPr lang="en-US" altLang="zh-CN" b="1" i="1" kern="100" dirty="0">
                <a:latin typeface="Times New Roman" panose="02020603050405020304"/>
              </a:rPr>
              <a:t>n</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捐款；贡献；捐赠　</a:t>
            </a:r>
            <a:r>
              <a:rPr lang="en-US" altLang="zh-CN" b="1" kern="100" dirty="0">
                <a:latin typeface="Times New Roman" panose="02020603050405020304"/>
                <a:ea typeface="黑体" panose="02010609060101010101" charset="-122"/>
              </a:rPr>
              <a:t>contribute </a:t>
            </a:r>
            <a:r>
              <a:rPr lang="en-US" altLang="zh-CN" b="1" i="1" kern="100" dirty="0">
                <a:latin typeface="Times New Roman" panose="02020603050405020304"/>
                <a:ea typeface="黑体" panose="02010609060101010101" charset="-122"/>
              </a:rPr>
              <a:t>v</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捐献；捐助；投稿</a:t>
            </a:r>
          </a:p>
        </p:txBody>
      </p:sp>
      <p:sp>
        <p:nvSpPr>
          <p:cNvPr id="37891" name="矩形 11"/>
          <p:cNvSpPr>
            <a:spLocks noChangeArrowheads="1"/>
          </p:cNvSpPr>
          <p:nvPr/>
        </p:nvSpPr>
        <p:spPr bwMode="auto">
          <a:xfrm>
            <a:off x="454819" y="1113235"/>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contribution</a:t>
            </a:r>
            <a:r>
              <a:rPr lang="zh-CN" altLang="zh-CN" kern="100" dirty="0">
                <a:latin typeface="Times New Roman" panose="02020603050405020304"/>
                <a:cs typeface="Times New Roman" panose="02020603050405020304"/>
              </a:rPr>
              <a:t>及其相关词的用法和意义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She has </a:t>
            </a:r>
            <a:r>
              <a:rPr lang="en-US" altLang="zh-CN" b="1" kern="100" dirty="0">
                <a:latin typeface="Times New Roman" panose="02020603050405020304"/>
                <a:cs typeface="Courier New" panose="02070309020205020404"/>
              </a:rPr>
              <a:t>made great contributions to</a:t>
            </a:r>
            <a:r>
              <a:rPr lang="en-US" altLang="zh-CN" kern="100" dirty="0">
                <a:latin typeface="Times New Roman" panose="02020603050405020304"/>
                <a:cs typeface="Courier New" panose="02070309020205020404"/>
              </a:rPr>
              <a:t> the cause of education.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她为教育事业做出了巨大的贡献。</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studied hard in his youth, which </a:t>
            </a:r>
            <a:r>
              <a:rPr lang="en-US" altLang="zh-CN" b="1" kern="100" dirty="0">
                <a:latin typeface="Times New Roman" panose="02020603050405020304"/>
                <a:cs typeface="Courier New" panose="02070309020205020404"/>
              </a:rPr>
              <a:t>contributed to</a:t>
            </a:r>
            <a:r>
              <a:rPr lang="en-US" altLang="zh-CN" kern="100" dirty="0">
                <a:latin typeface="Times New Roman" panose="02020603050405020304"/>
                <a:cs typeface="Courier New" panose="02070309020205020404"/>
              </a:rPr>
              <a:t> his great success in later life.</a:t>
            </a:r>
          </a:p>
          <a:p>
            <a:pPr algn="just">
              <a:lnSpc>
                <a:spcPct val="150000"/>
              </a:lnSpc>
              <a:spcAft>
                <a:spcPts val="0"/>
              </a:spcAft>
              <a:defRPr/>
            </a:pPr>
            <a:r>
              <a:rPr lang="zh-CN" altLang="zh-CN" kern="100" dirty="0">
                <a:latin typeface="Times New Roman" panose="02020603050405020304"/>
                <a:cs typeface="Times New Roman" panose="02020603050405020304"/>
              </a:rPr>
              <a:t>他年轻时学习刻苦，这促成了他在以后的生活中的巨大成功。</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a:t>
            </a:r>
            <a:r>
              <a:rPr lang="en-US" altLang="zh-CN" b="1" kern="100" dirty="0">
                <a:latin typeface="Times New Roman" panose="02020603050405020304"/>
                <a:cs typeface="Courier New" panose="02070309020205020404"/>
              </a:rPr>
              <a:t>contributed</a:t>
            </a:r>
            <a:r>
              <a:rPr lang="en-US" altLang="zh-CN" kern="100" dirty="0">
                <a:latin typeface="Times New Roman" panose="02020603050405020304"/>
                <a:cs typeface="Courier New" panose="02070309020205020404"/>
              </a:rPr>
              <a:t> a lot of food and clothes </a:t>
            </a:r>
            <a:r>
              <a:rPr lang="en-US" altLang="zh-CN" b="1" kern="100" dirty="0">
                <a:latin typeface="Times New Roman" panose="02020603050405020304"/>
                <a:cs typeface="Courier New" panose="02070309020205020404"/>
              </a:rPr>
              <a:t>to</a:t>
            </a:r>
            <a:r>
              <a:rPr lang="en-US" altLang="zh-CN" kern="100" dirty="0">
                <a:latin typeface="Times New Roman" panose="02020603050405020304"/>
                <a:cs typeface="Courier New" panose="02070309020205020404"/>
              </a:rPr>
              <a:t> the poor.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他为穷人捐了许多食物和衣服。</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make great ____________ to...</a:t>
            </a:r>
            <a:r>
              <a:rPr lang="zh-CN" altLang="zh-CN" kern="100" dirty="0">
                <a:latin typeface="Times New Roman" panose="02020603050405020304"/>
                <a:cs typeface="Times New Roman" panose="02020603050405020304"/>
              </a:rPr>
              <a:t>　对</a:t>
            </a:r>
            <a:r>
              <a:rPr lang="zh-CN"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做出了巨大的贡献</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contribute ____________   </a:t>
            </a:r>
            <a:r>
              <a:rPr lang="zh-CN" altLang="zh-CN" kern="100" dirty="0">
                <a:latin typeface="Times New Roman" panose="02020603050405020304"/>
                <a:cs typeface="Times New Roman" panose="02020603050405020304"/>
              </a:rPr>
              <a:t>对</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做出贡献；促成；导致；有助于</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contribute...____________...  </a:t>
            </a:r>
            <a:r>
              <a:rPr lang="zh-CN" altLang="zh-CN" kern="100" dirty="0">
                <a:latin typeface="Times New Roman" panose="02020603050405020304"/>
                <a:cs typeface="Times New Roman" panose="02020603050405020304"/>
              </a:rPr>
              <a:t>向</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捐献</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捐赠</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；向</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投稿</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1819275" y="1588294"/>
            <a:ext cx="135678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contributions</a:t>
            </a:r>
            <a:endParaRPr lang="zh-CN" altLang="en-US" dirty="0"/>
          </a:p>
        </p:txBody>
      </p:sp>
      <p:sp>
        <p:nvSpPr>
          <p:cNvPr id="4" name="矩形 3"/>
          <p:cNvSpPr/>
          <p:nvPr/>
        </p:nvSpPr>
        <p:spPr>
          <a:xfrm>
            <a:off x="2171700" y="2009776"/>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5" name="矩形 4"/>
          <p:cNvSpPr/>
          <p:nvPr/>
        </p:nvSpPr>
        <p:spPr>
          <a:xfrm>
            <a:off x="2364581" y="2411017"/>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359569" y="764382"/>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385763" y="1196579"/>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economists have made important ____________ (contribute) to the field of financial and corporate economics.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Those who are weak should exercise every day, since it ____________ (contribute) to better health.</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思考</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ea typeface="楷体_GB2312"/>
                <a:cs typeface="Times New Roman" panose="02020603050405020304"/>
              </a:rPr>
              <a:t>请写出</a:t>
            </a:r>
            <a:r>
              <a:rPr lang="en-US" altLang="zh-CN" kern="100" dirty="0">
                <a:latin typeface="Times New Roman" panose="02020603050405020304"/>
                <a:ea typeface="楷体_GB2312"/>
                <a:cs typeface="Courier New" panose="02070309020205020404"/>
              </a:rPr>
              <a:t>contribution</a:t>
            </a:r>
            <a:r>
              <a:rPr lang="zh-CN" altLang="zh-CN" kern="100" dirty="0">
                <a:latin typeface="Times New Roman" panose="02020603050405020304"/>
                <a:ea typeface="楷体_GB2312"/>
                <a:cs typeface="Times New Roman" panose="02020603050405020304"/>
              </a:rPr>
              <a:t>的同义词。</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________________________________________________________________________</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4" name="矩形 3"/>
          <p:cNvSpPr/>
          <p:nvPr/>
        </p:nvSpPr>
        <p:spPr>
          <a:xfrm>
            <a:off x="4567238" y="1240632"/>
            <a:ext cx="135678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contributions</a:t>
            </a:r>
            <a:endParaRPr lang="zh-CN" altLang="en-US" dirty="0"/>
          </a:p>
        </p:txBody>
      </p:sp>
      <p:sp>
        <p:nvSpPr>
          <p:cNvPr id="5" name="矩形 4"/>
          <p:cNvSpPr/>
          <p:nvPr/>
        </p:nvSpPr>
        <p:spPr>
          <a:xfrm>
            <a:off x="6067425" y="2075260"/>
            <a:ext cx="116442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contributes</a:t>
            </a:r>
            <a:endParaRPr lang="zh-CN" altLang="en-US" dirty="0"/>
          </a:p>
        </p:txBody>
      </p:sp>
      <p:sp>
        <p:nvSpPr>
          <p:cNvPr id="6" name="矩形 5"/>
          <p:cNvSpPr/>
          <p:nvPr/>
        </p:nvSpPr>
        <p:spPr>
          <a:xfrm>
            <a:off x="575072" y="3305176"/>
            <a:ext cx="25045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donation </a:t>
            </a:r>
            <a:r>
              <a:rPr lang="en-US" altLang="zh-CN" i="1" kern="100" dirty="0">
                <a:solidFill>
                  <a:srgbClr val="FF0000"/>
                </a:solidFill>
                <a:latin typeface="Times New Roman" panose="02020603050405020304"/>
              </a:rPr>
              <a:t>n</a:t>
            </a:r>
            <a:r>
              <a:rPr lang="zh-CN" altLang="zh-CN" kern="100" dirty="0">
                <a:solidFill>
                  <a:srgbClr val="FF0000"/>
                </a:solidFill>
                <a:latin typeface="Times New Roman" panose="02020603050405020304"/>
                <a:cs typeface="Times New Roman" panose="02020603050405020304"/>
              </a:rPr>
              <a:t>．</a:t>
            </a:r>
            <a:r>
              <a:rPr lang="zh-CN" altLang="zh-CN" kern="100" dirty="0">
                <a:solidFill>
                  <a:srgbClr val="FF0000"/>
                </a:solidFill>
                <a:latin typeface="楷体_GB2312" pitchFamily="49" charset="-122"/>
                <a:ea typeface="楷体_GB2312" pitchFamily="49" charset="-122"/>
                <a:cs typeface="Times New Roman" panose="02020603050405020304"/>
              </a:rPr>
              <a:t>捐赠；捐献</a:t>
            </a:r>
            <a:endParaRPr lang="zh-CN" altLang="en-US"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446485"/>
            <a:ext cx="8428434"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69875" indent="-269875" algn="just">
              <a:lnSpc>
                <a:spcPct val="140000"/>
              </a:lnSpc>
              <a:tabLst>
                <a:tab pos="2025015" algn="l"/>
              </a:tabLst>
              <a:defRPr/>
            </a:pPr>
            <a:r>
              <a:rPr lang="en-US" altLang="zh-CN" b="1" kern="100" dirty="0">
                <a:latin typeface="Times New Roman" panose="02020603050405020304"/>
              </a:rPr>
              <a:t>11.conduct </a:t>
            </a:r>
            <a:r>
              <a:rPr lang="en-US" altLang="zh-CN" b="1" i="1" kern="100" dirty="0">
                <a:latin typeface="Times New Roman" panose="02020603050405020304"/>
              </a:rPr>
              <a:t>n</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行为；举止；管理方法</a:t>
            </a:r>
            <a:r>
              <a:rPr lang="en-US" altLang="zh-CN" b="1" i="1" kern="100" dirty="0">
                <a:latin typeface="Times New Roman" panose="02020603050405020304"/>
                <a:ea typeface="黑体" panose="02010609060101010101" charset="-122"/>
              </a:rPr>
              <a:t>v</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组织；安排；带领；实施，进行；指挥；举止；表现</a:t>
            </a:r>
          </a:p>
        </p:txBody>
      </p:sp>
      <p:sp>
        <p:nvSpPr>
          <p:cNvPr id="37891" name="矩形 11"/>
          <p:cNvSpPr>
            <a:spLocks noChangeArrowheads="1"/>
          </p:cNvSpPr>
          <p:nvPr/>
        </p:nvSpPr>
        <p:spPr bwMode="auto">
          <a:xfrm>
            <a:off x="509588" y="1245393"/>
            <a:ext cx="8428435"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4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写出下列各句中</a:t>
            </a:r>
            <a:r>
              <a:rPr lang="en-US" altLang="zh-CN" kern="100" dirty="0">
                <a:latin typeface="Times New Roman" panose="02020603050405020304"/>
                <a:cs typeface="Courier New" panose="02070309020205020404"/>
              </a:rPr>
              <a:t>conduct</a:t>
            </a:r>
            <a:r>
              <a:rPr lang="zh-CN" altLang="zh-CN" kern="100" dirty="0">
                <a:latin typeface="Times New Roman" panose="02020603050405020304"/>
                <a:cs typeface="Times New Roman" panose="02020603050405020304"/>
              </a:rPr>
              <a:t>的汉语意思</a:t>
            </a:r>
            <a:endParaRPr lang="zh-CN" altLang="zh-CN"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Your </a:t>
            </a:r>
            <a:r>
              <a:rPr lang="en-US" altLang="zh-CN" b="1" kern="100" dirty="0">
                <a:latin typeface="Times New Roman" panose="02020603050405020304"/>
                <a:cs typeface="Courier New" panose="02070309020205020404"/>
              </a:rPr>
              <a:t>conduct</a:t>
            </a:r>
            <a:r>
              <a:rPr lang="en-US" altLang="zh-CN" kern="100" dirty="0">
                <a:latin typeface="Times New Roman" panose="02020603050405020304"/>
                <a:cs typeface="Courier New" panose="02070309020205020404"/>
              </a:rPr>
              <a:t> doesn’t agree with what you say.</a:t>
            </a:r>
            <a:endParaRPr lang="zh-CN" altLang="zh-CN" kern="100" dirty="0">
              <a:latin typeface="宋体" panose="02010600030101010101" pitchFamily="2" charset="-122"/>
              <a:cs typeface="Courier New" panose="02070309020205020404"/>
            </a:endParaRPr>
          </a:p>
          <a:p>
            <a:pPr algn="just">
              <a:lnSpc>
                <a:spcPct val="140000"/>
              </a:lnSpc>
              <a:spcAft>
                <a:spcPts val="0"/>
              </a:spcAft>
              <a:defRPr/>
            </a:pPr>
            <a:r>
              <a:rPr lang="zh-CN" altLang="zh-CN" kern="100" dirty="0">
                <a:latin typeface="Times New Roman" panose="02020603050405020304"/>
                <a:cs typeface="Times New Roman" panose="02020603050405020304"/>
              </a:rPr>
              <a:t>你的</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和你说的不相符合。</a:t>
            </a:r>
            <a:endParaRPr lang="zh-CN" altLang="zh-CN"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orchestra is </a:t>
            </a:r>
            <a:r>
              <a:rPr lang="en-US" altLang="zh-CN" b="1" kern="100" dirty="0">
                <a:latin typeface="Times New Roman" panose="02020603050405020304"/>
                <a:cs typeface="Courier New" panose="02070309020205020404"/>
              </a:rPr>
              <a:t>conducted</a:t>
            </a:r>
            <a:r>
              <a:rPr lang="en-US" altLang="zh-CN" kern="100" dirty="0">
                <a:latin typeface="Times New Roman" panose="02020603050405020304"/>
                <a:cs typeface="Courier New" panose="02070309020205020404"/>
              </a:rPr>
              <a:t> by her father.</a:t>
            </a:r>
            <a:r>
              <a:rPr lang="zh-CN" altLang="zh-CN" kern="100" dirty="0">
                <a:latin typeface="Times New Roman" panose="02020603050405020304"/>
                <a:cs typeface="Times New Roman" panose="02020603050405020304"/>
              </a:rPr>
              <a:t>管弦乐队由她父亲</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Recently we </a:t>
            </a:r>
            <a:r>
              <a:rPr lang="en-US" altLang="zh-CN" b="1" kern="100" dirty="0">
                <a:latin typeface="Times New Roman" panose="02020603050405020304"/>
                <a:cs typeface="Courier New" panose="02070309020205020404"/>
              </a:rPr>
              <a:t>conducted</a:t>
            </a:r>
            <a:r>
              <a:rPr lang="en-US" altLang="zh-CN" kern="100" dirty="0">
                <a:latin typeface="Times New Roman" panose="02020603050405020304"/>
                <a:cs typeface="Courier New" panose="02070309020205020404"/>
              </a:rPr>
              <a:t> a survey of 2</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000 junior and senior students in order to learn more about students’ reading habits.</a:t>
            </a:r>
            <a:r>
              <a:rPr lang="zh-CN" altLang="zh-CN" kern="100" dirty="0">
                <a:latin typeface="宋体" panose="02010600030101010101" pitchFamily="2" charset="-122"/>
                <a:cs typeface="Courier New" panose="02070309020205020404"/>
              </a:rPr>
              <a:t> </a:t>
            </a:r>
            <a:r>
              <a:rPr lang="zh-CN" altLang="zh-CN" kern="100" dirty="0">
                <a:latin typeface="Times New Roman" panose="02020603050405020304"/>
                <a:cs typeface="Times New Roman" panose="02020603050405020304"/>
              </a:rPr>
              <a:t>为了进一步了解学生的阅读习惯，我们最近</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了一次针对</a:t>
            </a:r>
            <a:r>
              <a:rPr lang="en-US" altLang="zh-CN" kern="100" dirty="0">
                <a:latin typeface="Times New Roman" panose="02020603050405020304"/>
                <a:cs typeface="Courier New" panose="02070309020205020404"/>
              </a:rPr>
              <a:t>2 000</a:t>
            </a:r>
            <a:r>
              <a:rPr lang="zh-CN" altLang="zh-CN" kern="100" dirty="0">
                <a:latin typeface="Times New Roman" panose="02020603050405020304"/>
                <a:cs typeface="Times New Roman" panose="02020603050405020304"/>
              </a:rPr>
              <a:t>名初中生和高中生的调查。</a:t>
            </a:r>
            <a:endParaRPr lang="zh-CN" altLang="zh-CN"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 guide </a:t>
            </a:r>
            <a:r>
              <a:rPr lang="en-US" altLang="zh-CN" b="1" kern="100" dirty="0">
                <a:latin typeface="Times New Roman" panose="02020603050405020304"/>
                <a:cs typeface="Courier New" panose="02070309020205020404"/>
              </a:rPr>
              <a:t>conducted</a:t>
            </a:r>
            <a:r>
              <a:rPr lang="en-US" altLang="zh-CN" kern="100" dirty="0">
                <a:latin typeface="Times New Roman" panose="02020603050405020304"/>
                <a:cs typeface="Courier New" panose="02070309020205020404"/>
              </a:rPr>
              <a:t> us around the ruins of the ancient city.</a:t>
            </a:r>
            <a:endParaRPr lang="zh-CN" altLang="zh-CN" kern="100" dirty="0">
              <a:latin typeface="宋体" panose="02010600030101010101" pitchFamily="2" charset="-122"/>
              <a:cs typeface="Courier New" panose="02070309020205020404"/>
            </a:endParaRPr>
          </a:p>
          <a:p>
            <a:pPr algn="just">
              <a:lnSpc>
                <a:spcPct val="140000"/>
              </a:lnSpc>
              <a:spcAft>
                <a:spcPts val="0"/>
              </a:spcAft>
              <a:defRPr/>
            </a:pPr>
            <a:r>
              <a:rPr lang="zh-CN" altLang="zh-CN" kern="100" dirty="0">
                <a:latin typeface="Times New Roman" panose="02020603050405020304"/>
                <a:cs typeface="Times New Roman" panose="02020603050405020304"/>
              </a:rPr>
              <a:t>导游</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我们参观了古城遗迹。</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1360885" y="2043113"/>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行为</a:t>
            </a:r>
            <a:endParaRPr lang="zh-CN" altLang="en-US" dirty="0"/>
          </a:p>
        </p:txBody>
      </p:sp>
      <p:sp>
        <p:nvSpPr>
          <p:cNvPr id="5" name="矩形 4"/>
          <p:cNvSpPr/>
          <p:nvPr/>
        </p:nvSpPr>
        <p:spPr>
          <a:xfrm>
            <a:off x="6737747" y="2427685"/>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指挥</a:t>
            </a:r>
            <a:endParaRPr lang="zh-CN" altLang="en-US" dirty="0"/>
          </a:p>
        </p:txBody>
      </p:sp>
      <p:sp>
        <p:nvSpPr>
          <p:cNvPr id="6" name="矩形 5"/>
          <p:cNvSpPr/>
          <p:nvPr/>
        </p:nvSpPr>
        <p:spPr>
          <a:xfrm>
            <a:off x="971551" y="3587354"/>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组织</a:t>
            </a:r>
            <a:endParaRPr lang="zh-CN" altLang="en-US" dirty="0"/>
          </a:p>
        </p:txBody>
      </p:sp>
      <p:sp>
        <p:nvSpPr>
          <p:cNvPr id="7" name="矩形 6"/>
          <p:cNvSpPr/>
          <p:nvPr/>
        </p:nvSpPr>
        <p:spPr>
          <a:xfrm>
            <a:off x="1331119" y="4354117"/>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带领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409575" y="840582"/>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词块积累</a:t>
            </a:r>
            <a:r>
              <a:rPr lang="en-US" altLang="zh-CN" kern="100" dirty="0">
                <a:latin typeface="Times New Roman" panose="02020603050405020304"/>
                <a:ea typeface="黑体" panose="02010609060101010101" charset="-122"/>
                <a:cs typeface="Courier New" panose="020703090202050204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104450" name="矩形 11"/>
          <p:cNvSpPr>
            <a:spLocks noChangeArrowheads="1"/>
          </p:cNvSpPr>
          <p:nvPr/>
        </p:nvSpPr>
        <p:spPr bwMode="auto">
          <a:xfrm>
            <a:off x="454819" y="1272779"/>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cheating conduct </a:t>
            </a:r>
            <a:r>
              <a:rPr lang="zh-CN" altLang="zh-CN">
                <a:latin typeface="Times New Roman" panose="02020603050405020304" pitchFamily="18" charset="0"/>
                <a:ea typeface="楷体_GB2312"/>
                <a:cs typeface="楷体_GB2312"/>
              </a:rPr>
              <a:t>舞弊</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欺诈行为</a:t>
            </a:r>
            <a:endParaRPr lang="zh-CN" altLang="zh-CN">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conduct an interview/survey  </a:t>
            </a:r>
            <a:r>
              <a:rPr lang="zh-CN" altLang="zh-CN">
                <a:latin typeface="Times New Roman" panose="02020603050405020304" pitchFamily="18" charset="0"/>
                <a:ea typeface="楷体_GB2312"/>
                <a:cs typeface="楷体_GB2312"/>
              </a:rPr>
              <a:t>采访</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调查</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conduct a study/research  </a:t>
            </a:r>
            <a:r>
              <a:rPr lang="zh-CN" altLang="zh-CN">
                <a:latin typeface="Times New Roman" panose="02020603050405020304" pitchFamily="18" charset="0"/>
                <a:ea typeface="楷体_GB2312"/>
                <a:cs typeface="楷体_GB2312"/>
              </a:rPr>
              <a:t>进行研究</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调查</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conduct activities  </a:t>
            </a:r>
            <a:r>
              <a:rPr lang="zh-CN" altLang="zh-CN">
                <a:latin typeface="Times New Roman" panose="02020603050405020304" pitchFamily="18" charset="0"/>
                <a:ea typeface="楷体_GB2312"/>
                <a:cs typeface="楷体_GB2312"/>
              </a:rPr>
              <a:t>组织活动</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409575" y="673894"/>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latin typeface="Times New Roman" panose="02020603050405020304"/>
                <a:cs typeface="Courier New" panose="02070309020205020404"/>
              </a:rPr>
              <a:t>Understanding in context</a:t>
            </a:r>
            <a:endParaRPr lang="en-US" altLang="zh-CN" kern="100" dirty="0">
              <a:latin typeface="Times New Roman" panose="02020603050405020304"/>
              <a:cs typeface="Times New Roman" panose="02020603050405020304"/>
            </a:endParaRPr>
          </a:p>
          <a:p>
            <a:pPr indent="485775" algn="just">
              <a:lnSpc>
                <a:spcPct val="150000"/>
              </a:lnSpc>
              <a:spcAft>
                <a:spcPts val="0"/>
              </a:spcAft>
              <a:defRPr/>
            </a:pPr>
            <a:r>
              <a:rPr lang="en-US" altLang="zh-CN" kern="100" dirty="0">
                <a:latin typeface="Times New Roman" panose="02020603050405020304"/>
                <a:cs typeface="Courier New" panose="02070309020205020404"/>
              </a:rPr>
              <a:t>The project brought together governments and environmentalists from around the </a:t>
            </a:r>
            <a:r>
              <a:rPr lang="en-US" altLang="zh-CN" kern="100" dirty="0" err="1">
                <a:latin typeface="Times New Roman" panose="02020603050405020304"/>
                <a:cs typeface="Courier New" panose="02070309020205020404"/>
              </a:rPr>
              <a:t>world.Temples</a:t>
            </a:r>
            <a:r>
              <a:rPr lang="en-US" altLang="zh-CN" kern="100" dirty="0">
                <a:latin typeface="Times New Roman" panose="02020603050405020304"/>
                <a:cs typeface="Courier New" panose="02070309020205020404"/>
              </a:rPr>
              <a:t> and other cultural sites were taken down piece by piece, and then moved and put back together again in a place where they were safe from the </a:t>
            </a:r>
            <a:r>
              <a:rPr lang="en-US" altLang="zh-CN" kern="100" dirty="0" err="1">
                <a:latin typeface="Times New Roman" panose="02020603050405020304"/>
                <a:cs typeface="Courier New" panose="02070309020205020404"/>
              </a:rPr>
              <a:t>water.In</a:t>
            </a:r>
            <a:r>
              <a:rPr lang="en-US" altLang="zh-CN" kern="100" dirty="0">
                <a:latin typeface="Times New Roman" panose="02020603050405020304"/>
                <a:cs typeface="Courier New" panose="02070309020205020404"/>
              </a:rPr>
              <a:t> 1961, German engineers moved the first </a:t>
            </a:r>
            <a:r>
              <a:rPr lang="en-US" altLang="zh-CN" kern="100" dirty="0" err="1">
                <a:latin typeface="Times New Roman" panose="02020603050405020304"/>
                <a:cs typeface="Courier New" panose="02070309020205020404"/>
              </a:rPr>
              <a:t>temple.Over</a:t>
            </a:r>
            <a:r>
              <a:rPr lang="en-US" altLang="zh-CN" kern="100" dirty="0">
                <a:latin typeface="Times New Roman" panose="02020603050405020304"/>
                <a:cs typeface="Courier New" panose="02070309020205020404"/>
              </a:rPr>
              <a:t> the next 20 years, thousands of engineers and workers rescued 22 temples and countless cultural </a:t>
            </a:r>
            <a:r>
              <a:rPr lang="en-US" altLang="zh-CN" kern="100" dirty="0" err="1">
                <a:latin typeface="Times New Roman" panose="02020603050405020304"/>
                <a:cs typeface="Courier New" panose="02070309020205020404"/>
              </a:rPr>
              <a:t>relics.Fifty</a:t>
            </a:r>
            <a:r>
              <a:rPr lang="en-US" altLang="zh-CN" kern="100" dirty="0">
                <a:latin typeface="Times New Roman" panose="02020603050405020304"/>
                <a:cs typeface="Courier New" panose="02070309020205020404"/>
              </a:rPr>
              <a:t> countries </a:t>
            </a:r>
            <a:r>
              <a:rPr lang="en-US" altLang="zh-CN" b="1" kern="100" dirty="0">
                <a:latin typeface="Times New Roman" panose="02020603050405020304"/>
                <a:cs typeface="Courier New" panose="02070309020205020404"/>
              </a:rPr>
              <a:t>donated</a:t>
            </a:r>
            <a:r>
              <a:rPr lang="en-US" altLang="zh-CN" kern="100" dirty="0">
                <a:latin typeface="Times New Roman" panose="02020603050405020304"/>
                <a:cs typeface="Courier New" panose="02070309020205020404"/>
              </a:rPr>
              <a:t> nearly $80 million to the project.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1"/>
          <p:cNvSpPr>
            <a:spLocks noChangeArrowheads="1"/>
          </p:cNvSpPr>
          <p:nvPr/>
        </p:nvSpPr>
        <p:spPr bwMode="auto">
          <a:xfrm>
            <a:off x="385763" y="400050"/>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Ⅲ</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句式语境仿写</a:t>
            </a:r>
            <a:endParaRPr lang="zh-CN" altLang="zh-CN" kern="100" dirty="0">
              <a:latin typeface="宋体" panose="02010600030101010101" pitchFamily="2" charset="-122"/>
              <a:cs typeface="Courier New" panose="02070309020205020404"/>
            </a:endParaRPr>
          </a:p>
        </p:txBody>
      </p:sp>
      <p:sp>
        <p:nvSpPr>
          <p:cNvPr id="16386" name="矩形 11"/>
          <p:cNvSpPr>
            <a:spLocks noChangeArrowheads="1"/>
          </p:cNvSpPr>
          <p:nvPr/>
        </p:nvSpPr>
        <p:spPr bwMode="auto">
          <a:xfrm>
            <a:off x="409575" y="832248"/>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7960" indent="-187960" algn="just">
              <a:lnSpc>
                <a:spcPct val="150000"/>
              </a:lnSpc>
            </a:pPr>
            <a:r>
              <a:rPr lang="en-US" altLang="zh-CN" dirty="0">
                <a:latin typeface="Times New Roman" panose="02020603050405020304" pitchFamily="18" charset="0"/>
              </a:rPr>
              <a:t>1.</a:t>
            </a:r>
            <a:r>
              <a:rPr lang="en-US" altLang="zh-CN" b="1" dirty="0">
                <a:latin typeface="Times New Roman" panose="02020603050405020304" pitchFamily="18" charset="0"/>
              </a:rPr>
              <a:t>There comes a time when</a:t>
            </a:r>
            <a:r>
              <a:rPr lang="en-US" altLang="zh-CN" dirty="0">
                <a:latin typeface="Times New Roman" panose="02020603050405020304" pitchFamily="18" charset="0"/>
              </a:rPr>
              <a:t> the old must give way to the new...</a:t>
            </a:r>
            <a:endParaRPr lang="zh-CN" altLang="zh-CN" dirty="0">
              <a:latin typeface="宋体" panose="02010600030101010101" pitchFamily="2" charset="-122"/>
            </a:endParaRPr>
          </a:p>
          <a:p>
            <a:pPr marL="187960" indent="-187960" algn="just">
              <a:lnSpc>
                <a:spcPct val="150000"/>
              </a:lnSpc>
            </a:pPr>
            <a:r>
              <a:rPr lang="en-US" altLang="zh-CN" dirty="0">
                <a:latin typeface="Times New Roman" panose="02020603050405020304" pitchFamily="18" charset="0"/>
              </a:rPr>
              <a:t>	</a:t>
            </a:r>
            <a:r>
              <a:rPr lang="zh-CN" altLang="zh-CN" dirty="0">
                <a:latin typeface="Times New Roman" panose="02020603050405020304" pitchFamily="18" charset="0"/>
              </a:rPr>
              <a:t>总有一天，旧事物必须让位于新事物</a:t>
            </a:r>
            <a:r>
              <a:rPr lang="en-US" altLang="zh-CN" dirty="0">
                <a:latin typeface="宋体" panose="02010600030101010101" pitchFamily="2" charset="-122"/>
                <a:cs typeface="Times New Roman" panose="02020603050405020304" pitchFamily="18" charset="0"/>
              </a:rPr>
              <a:t>……</a:t>
            </a:r>
            <a:endParaRPr lang="zh-CN" altLang="zh-CN" dirty="0">
              <a:latin typeface="宋体" panose="02010600030101010101" pitchFamily="2"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ea typeface="黑体" panose="02010609060101010101" charset="-122"/>
              </a:rPr>
              <a:t>仿写</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总有一天，你必须为你想要的而奋斗</a:t>
            </a:r>
            <a:r>
              <a:rPr lang="zh-CN" altLang="zh-CN" dirty="0">
                <a:latin typeface="Times New Roman" panose="02020603050405020304" pitchFamily="18" charset="0"/>
                <a:ea typeface="黑体" panose="02010609060101010101" charset="-122"/>
              </a:rPr>
              <a:t>。</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___________________________ you have to fight for what you want.</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2.</a:t>
            </a:r>
            <a:r>
              <a:rPr lang="en-US" altLang="zh-CN" b="1" dirty="0">
                <a:latin typeface="Times New Roman" panose="02020603050405020304" pitchFamily="18" charset="0"/>
                <a:ea typeface="黑体" panose="02010609060101010101" charset="-122"/>
              </a:rPr>
              <a:t>Finding and keeping the right balance</a:t>
            </a:r>
            <a:r>
              <a:rPr lang="en-US" altLang="zh-CN" dirty="0">
                <a:latin typeface="Times New Roman" panose="02020603050405020304" pitchFamily="18" charset="0"/>
                <a:ea typeface="黑体" panose="02010609060101010101" charset="-122"/>
              </a:rPr>
              <a:t> between progress and the protection of cultural sites can be a big challenge.</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在进步和文化遗址的保护之间找到并保持适当的平衡是一个巨大的挑战</a:t>
            </a:r>
            <a:r>
              <a:rPr lang="zh-CN" altLang="zh-CN" dirty="0">
                <a:latin typeface="Times New Roman" panose="02020603050405020304" pitchFamily="18" charset="0"/>
                <a:ea typeface="黑体" panose="02010609060101010101" charset="-122"/>
              </a:rPr>
              <a:t>。</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ea typeface="黑体" panose="02010609060101010101" charset="-122"/>
              </a:rPr>
              <a:t>仿写</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早晨朗读英文会给你带来许多好处。</a:t>
            </a:r>
            <a:endParaRPr lang="zh-CN" altLang="zh-CN" dirty="0">
              <a:latin typeface="宋体" panose="02010600030101010101" pitchFamily="2" charset="-122"/>
            </a:endParaRPr>
          </a:p>
          <a:p>
            <a:pPr marL="187960" indent="-187960" algn="just">
              <a:lnSpc>
                <a:spcPct val="150000"/>
              </a:lnSpc>
            </a:pPr>
            <a:r>
              <a:rPr lang="en-US" altLang="zh-CN" dirty="0">
                <a:latin typeface="Times New Roman" panose="02020603050405020304" pitchFamily="18" charset="0"/>
              </a:rPr>
              <a:t>	_________________________________________ will do you a lot of good.</a:t>
            </a:r>
            <a:endParaRPr lang="zh-CN" altLang="zh-CN" dirty="0">
              <a:latin typeface="宋体" panose="02010600030101010101" pitchFamily="2" charset="-122"/>
              <a:cs typeface="Courier New" panose="02070309020205020404" pitchFamily="49" charset="0"/>
            </a:endParaRPr>
          </a:p>
        </p:txBody>
      </p:sp>
      <p:sp>
        <p:nvSpPr>
          <p:cNvPr id="4" name="矩形 3"/>
          <p:cNvSpPr/>
          <p:nvPr/>
        </p:nvSpPr>
        <p:spPr>
          <a:xfrm>
            <a:off x="791766" y="2109788"/>
            <a:ext cx="251094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There comes a time when</a:t>
            </a:r>
            <a:endParaRPr lang="zh-CN" altLang="en-US" dirty="0"/>
          </a:p>
        </p:txBody>
      </p:sp>
      <p:sp>
        <p:nvSpPr>
          <p:cNvPr id="5" name="矩形 4"/>
          <p:cNvSpPr/>
          <p:nvPr/>
        </p:nvSpPr>
        <p:spPr>
          <a:xfrm>
            <a:off x="1079898" y="4157663"/>
            <a:ext cx="365869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Reading English aloud in the morning</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09575" y="789385"/>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When the project ended in 1980, it was considered a great </a:t>
            </a:r>
            <a:r>
              <a:rPr lang="en-US" altLang="zh-CN" kern="100" dirty="0" err="1">
                <a:solidFill>
                  <a:prstClr val="black"/>
                </a:solidFill>
                <a:latin typeface="Times New Roman" panose="02020603050405020304"/>
                <a:cs typeface="Courier New" panose="02070309020205020404"/>
              </a:rPr>
              <a:t>success.</a:t>
            </a:r>
            <a:r>
              <a:rPr lang="en-US" altLang="zh-CN" b="1" kern="100" dirty="0" err="1">
                <a:solidFill>
                  <a:prstClr val="black"/>
                </a:solidFill>
                <a:latin typeface="Times New Roman" panose="02020603050405020304"/>
                <a:cs typeface="Courier New" panose="02070309020205020404"/>
              </a:rPr>
              <a:t>Not</a:t>
            </a:r>
            <a:r>
              <a:rPr lang="en-US" altLang="zh-CN" b="1" kern="100" dirty="0">
                <a:solidFill>
                  <a:prstClr val="black"/>
                </a:solidFill>
                <a:latin typeface="Times New Roman" panose="02020603050405020304"/>
                <a:cs typeface="Courier New" panose="02070309020205020404"/>
              </a:rPr>
              <a:t> only</a:t>
            </a:r>
            <a:r>
              <a:rPr lang="en-US" altLang="zh-CN" kern="100" dirty="0">
                <a:solidFill>
                  <a:prstClr val="black"/>
                </a:solidFill>
                <a:latin typeface="Times New Roman" panose="02020603050405020304"/>
                <a:cs typeface="Courier New" panose="02070309020205020404"/>
              </a:rPr>
              <a:t> had the countries found a path to the future that did not run over the relics of the past, </a:t>
            </a:r>
            <a:r>
              <a:rPr lang="en-US" altLang="zh-CN" b="1" kern="100" dirty="0">
                <a:solidFill>
                  <a:prstClr val="black"/>
                </a:solidFill>
                <a:latin typeface="Times New Roman" panose="02020603050405020304"/>
                <a:cs typeface="Courier New" panose="02070309020205020404"/>
              </a:rPr>
              <a:t>but</a:t>
            </a:r>
            <a:r>
              <a:rPr lang="en-US" altLang="zh-CN" kern="100" dirty="0">
                <a:solidFill>
                  <a:prstClr val="black"/>
                </a:solidFill>
                <a:latin typeface="Times New Roman" panose="02020603050405020304"/>
                <a:cs typeface="Courier New" panose="02070309020205020404"/>
              </a:rPr>
              <a:t> they had </a:t>
            </a:r>
            <a:r>
              <a:rPr lang="en-US" altLang="zh-CN" b="1" kern="100" dirty="0">
                <a:solidFill>
                  <a:prstClr val="black"/>
                </a:solidFill>
                <a:latin typeface="Times New Roman" panose="02020603050405020304"/>
                <a:cs typeface="Courier New" panose="02070309020205020404"/>
              </a:rPr>
              <a:t>also</a:t>
            </a:r>
            <a:r>
              <a:rPr lang="en-US" altLang="zh-CN" kern="100" dirty="0">
                <a:solidFill>
                  <a:prstClr val="black"/>
                </a:solidFill>
                <a:latin typeface="Times New Roman" panose="02020603050405020304"/>
                <a:cs typeface="Courier New" panose="02070309020205020404"/>
              </a:rPr>
              <a:t> learnt that it was possible for countries to work together to build a better tomorrow.</a:t>
            </a:r>
            <a:endParaRPr lang="zh-CN" altLang="zh-CN" kern="100" dirty="0">
              <a:solidFill>
                <a:prstClr val="black"/>
              </a:solidFill>
              <a:latin typeface="宋体" panose="02010600030101010101" pitchFamily="2" charset="-122"/>
              <a:cs typeface="Courier New" panose="02070309020205020404"/>
            </a:endParaRPr>
          </a:p>
          <a:p>
            <a:pPr indent="485775"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The spirit of the Aswan Dam project is still alive </a:t>
            </a:r>
            <a:r>
              <a:rPr lang="en-US" altLang="zh-CN" kern="100" dirty="0" err="1">
                <a:solidFill>
                  <a:prstClr val="black"/>
                </a:solidFill>
                <a:latin typeface="Times New Roman" panose="02020603050405020304"/>
                <a:cs typeface="Courier New" panose="02070309020205020404"/>
              </a:rPr>
              <a:t>today.Perhaps</a:t>
            </a:r>
            <a:r>
              <a:rPr lang="en-US" altLang="zh-CN" kern="100" dirty="0">
                <a:solidFill>
                  <a:prstClr val="black"/>
                </a:solidFill>
                <a:latin typeface="Times New Roman" panose="02020603050405020304"/>
                <a:cs typeface="Courier New" panose="02070309020205020404"/>
              </a:rPr>
              <a:t> the best example is shown by UNESCO, which runs a </a:t>
            </a:r>
            <a:r>
              <a:rPr lang="en-US" altLang="zh-CN" kern="100" dirty="0" err="1">
                <a:solidFill>
                  <a:prstClr val="black"/>
                </a:solidFill>
                <a:latin typeface="Times New Roman" panose="02020603050405020304"/>
                <a:cs typeface="Courier New" panose="02070309020205020404"/>
              </a:rPr>
              <a:t>programme</a:t>
            </a:r>
            <a:r>
              <a:rPr lang="en-US" altLang="zh-CN" kern="100" dirty="0">
                <a:solidFill>
                  <a:prstClr val="black"/>
                </a:solidFill>
                <a:latin typeface="Times New Roman" panose="02020603050405020304"/>
                <a:cs typeface="Courier New" panose="02070309020205020404"/>
              </a:rPr>
              <a:t> that prevents world cultural heritage sites around the world from </a:t>
            </a:r>
            <a:r>
              <a:rPr lang="en-US" altLang="zh-CN" kern="100" dirty="0" err="1">
                <a:solidFill>
                  <a:prstClr val="black"/>
                </a:solidFill>
                <a:latin typeface="Times New Roman" panose="02020603050405020304"/>
                <a:cs typeface="Courier New" panose="02070309020205020404"/>
              </a:rPr>
              <a:t>disappearing.If</a:t>
            </a:r>
            <a:r>
              <a:rPr lang="en-US" altLang="zh-CN" kern="100" dirty="0">
                <a:solidFill>
                  <a:prstClr val="black"/>
                </a:solidFill>
                <a:latin typeface="Times New Roman" panose="02020603050405020304"/>
                <a:cs typeface="Courier New" panose="02070309020205020404"/>
              </a:rPr>
              <a:t> a problem seems too difficult for a single nation, the global community can sometimes provide a solution.</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359569" y="740569"/>
            <a:ext cx="8428435"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文化视窗</a:t>
            </a:r>
            <a:r>
              <a:rPr lang="en-US" altLang="zh-CN" kern="100" dirty="0">
                <a:latin typeface="Times New Roman" panose="02020603050405020304"/>
                <a:ea typeface="黑体" panose="02010609060101010101" charset="-122"/>
                <a:cs typeface="Courier New" panose="02070309020205020404"/>
              </a:rPr>
              <a:t>]</a:t>
            </a:r>
          </a:p>
          <a:p>
            <a:pPr algn="ctr">
              <a:lnSpc>
                <a:spcPct val="150000"/>
              </a:lnSpc>
              <a:spcAft>
                <a:spcPts val="0"/>
              </a:spcAft>
              <a:defRPr/>
            </a:pPr>
            <a:r>
              <a:rPr lang="zh-CN" altLang="zh-CN" kern="100" dirty="0">
                <a:solidFill>
                  <a:prstClr val="black"/>
                </a:solidFill>
                <a:latin typeface="Times New Roman" panose="02020603050405020304"/>
                <a:ea typeface="黑体" panose="02010609060101010101" charset="-122"/>
                <a:cs typeface="Times New Roman" panose="02020603050405020304"/>
              </a:rPr>
              <a:t>阿布辛贝神庙</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373857" y="1591866"/>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古埃及最伟大的法老拉美西斯二世建造。庙高</a:t>
            </a:r>
            <a:r>
              <a:rPr lang="en-US" altLang="zh-CN" kern="100" dirty="0">
                <a:latin typeface="Times New Roman" panose="02020603050405020304"/>
                <a:ea typeface="楷体_GB2312"/>
                <a:cs typeface="Courier New" panose="02070309020205020404"/>
              </a:rPr>
              <a:t>30</a:t>
            </a:r>
            <a:r>
              <a:rPr lang="zh-CN" altLang="zh-CN" kern="100" dirty="0">
                <a:latin typeface="Times New Roman" panose="02020603050405020304"/>
                <a:ea typeface="楷体_GB2312"/>
                <a:cs typeface="Times New Roman" panose="02020603050405020304"/>
              </a:rPr>
              <a:t>米，宽</a:t>
            </a:r>
            <a:r>
              <a:rPr lang="en-US" altLang="zh-CN" kern="100" dirty="0">
                <a:latin typeface="Times New Roman" panose="02020603050405020304"/>
                <a:ea typeface="楷体_GB2312"/>
                <a:cs typeface="Courier New" panose="02070309020205020404"/>
              </a:rPr>
              <a:t>36</a:t>
            </a:r>
            <a:r>
              <a:rPr lang="zh-CN" altLang="zh-CN" kern="100" dirty="0">
                <a:latin typeface="Times New Roman" panose="02020603050405020304"/>
                <a:ea typeface="楷体_GB2312"/>
                <a:cs typeface="Times New Roman" panose="02020603050405020304"/>
              </a:rPr>
              <a:t>米，纵深</a:t>
            </a:r>
            <a:r>
              <a:rPr lang="en-US" altLang="zh-CN" kern="100" dirty="0">
                <a:latin typeface="Times New Roman" panose="02020603050405020304"/>
                <a:ea typeface="楷体_GB2312"/>
                <a:cs typeface="Courier New" panose="02070309020205020404"/>
              </a:rPr>
              <a:t>60</a:t>
            </a:r>
            <a:r>
              <a:rPr lang="zh-CN" altLang="zh-CN" kern="100" dirty="0">
                <a:latin typeface="Times New Roman" panose="02020603050405020304"/>
                <a:ea typeface="楷体_GB2312"/>
                <a:cs typeface="Times New Roman" panose="02020603050405020304"/>
              </a:rPr>
              <a:t>米。门前</a:t>
            </a:r>
            <a:r>
              <a:rPr lang="en-US" altLang="zh-CN" kern="100" dirty="0">
                <a:latin typeface="Times New Roman" panose="02020603050405020304"/>
                <a:ea typeface="楷体_GB2312"/>
                <a:cs typeface="Courier New" panose="02070309020205020404"/>
              </a:rPr>
              <a:t>4</a:t>
            </a:r>
            <a:r>
              <a:rPr lang="zh-CN" altLang="zh-CN" kern="100" dirty="0">
                <a:latin typeface="Times New Roman" panose="02020603050405020304"/>
                <a:ea typeface="楷体_GB2312"/>
                <a:cs typeface="Times New Roman" panose="02020603050405020304"/>
              </a:rPr>
              <a:t>座巨型石质拉美西斯巨型坐像，每尊高近</a:t>
            </a:r>
            <a:r>
              <a:rPr lang="en-US" altLang="zh-CN" kern="100" dirty="0">
                <a:latin typeface="Times New Roman" panose="02020603050405020304"/>
                <a:ea typeface="楷体_GB2312"/>
                <a:cs typeface="Courier New" panose="02070309020205020404"/>
              </a:rPr>
              <a:t>20</a:t>
            </a:r>
            <a:r>
              <a:rPr lang="zh-CN" altLang="zh-CN" kern="100" dirty="0">
                <a:latin typeface="Times New Roman" panose="02020603050405020304"/>
                <a:ea typeface="楷体_GB2312"/>
                <a:cs typeface="Times New Roman" panose="02020603050405020304"/>
              </a:rPr>
              <a:t>米，重</a:t>
            </a:r>
            <a:r>
              <a:rPr lang="en-US" altLang="zh-CN" kern="100" dirty="0">
                <a:latin typeface="Times New Roman" panose="02020603050405020304"/>
                <a:ea typeface="楷体_GB2312"/>
                <a:cs typeface="Courier New" panose="02070309020205020404"/>
              </a:rPr>
              <a:t>1 200</a:t>
            </a:r>
            <a:r>
              <a:rPr lang="zh-CN" altLang="zh-CN" kern="100" dirty="0">
                <a:latin typeface="Times New Roman" panose="02020603050405020304"/>
                <a:ea typeface="楷体_GB2312"/>
                <a:cs typeface="Times New Roman" panose="02020603050405020304"/>
              </a:rPr>
              <a:t>余吨。因修建阿斯旺大坝，联合国教科文组织向世界各国发出拯救文化遗产的呼吁，</a:t>
            </a:r>
            <a:r>
              <a:rPr lang="en-US" altLang="zh-CN" kern="100" dirty="0">
                <a:latin typeface="Times New Roman" panose="02020603050405020304"/>
                <a:ea typeface="楷体_GB2312"/>
                <a:cs typeface="Courier New" panose="02070309020205020404"/>
              </a:rPr>
              <a:t>51</a:t>
            </a:r>
            <a:r>
              <a:rPr lang="zh-CN" altLang="zh-CN" kern="100" dirty="0">
                <a:latin typeface="Times New Roman" panose="02020603050405020304"/>
                <a:ea typeface="楷体_GB2312"/>
                <a:cs typeface="Times New Roman" panose="02020603050405020304"/>
              </a:rPr>
              <a:t>个国家做出了反应。从</a:t>
            </a:r>
            <a:r>
              <a:rPr lang="en-US" altLang="zh-CN" kern="100" dirty="0">
                <a:latin typeface="Times New Roman" panose="02020603050405020304"/>
                <a:ea typeface="楷体_GB2312"/>
                <a:cs typeface="Courier New" panose="02070309020205020404"/>
              </a:rPr>
              <a:t>1960</a:t>
            </a:r>
            <a:r>
              <a:rPr lang="zh-CN" altLang="zh-CN" kern="100" dirty="0">
                <a:latin typeface="Times New Roman" panose="02020603050405020304"/>
                <a:ea typeface="楷体_GB2312"/>
                <a:cs typeface="Times New Roman" panose="02020603050405020304"/>
              </a:rPr>
              <a:t>年至</a:t>
            </a:r>
            <a:r>
              <a:rPr lang="en-US" altLang="zh-CN" kern="100" dirty="0">
                <a:latin typeface="Times New Roman" panose="02020603050405020304"/>
                <a:ea typeface="楷体_GB2312"/>
                <a:cs typeface="Courier New" panose="02070309020205020404"/>
              </a:rPr>
              <a:t>1980</a:t>
            </a:r>
            <a:r>
              <a:rPr lang="zh-CN" altLang="zh-CN" kern="100" dirty="0">
                <a:latin typeface="Times New Roman" panose="02020603050405020304"/>
                <a:ea typeface="楷体_GB2312"/>
                <a:cs typeface="Times New Roman" panose="02020603050405020304"/>
              </a:rPr>
              <a:t>年，专家们进行了</a:t>
            </a:r>
            <a:r>
              <a:rPr lang="en-US" altLang="zh-CN" kern="100" dirty="0">
                <a:latin typeface="Times New Roman" panose="02020603050405020304"/>
                <a:ea typeface="楷体_GB2312"/>
                <a:cs typeface="Courier New" panose="02070309020205020404"/>
              </a:rPr>
              <a:t>40</a:t>
            </a:r>
            <a:r>
              <a:rPr lang="zh-CN" altLang="zh-CN" kern="100" dirty="0">
                <a:latin typeface="Times New Roman" panose="02020603050405020304"/>
                <a:ea typeface="楷体_GB2312"/>
                <a:cs typeface="Times New Roman" panose="02020603050405020304"/>
              </a:rPr>
              <a:t>多次大规模的挽救古迹活动；</a:t>
            </a:r>
            <a:r>
              <a:rPr lang="en-US" altLang="zh-CN" kern="100" dirty="0">
                <a:latin typeface="Times New Roman" panose="02020603050405020304"/>
                <a:ea typeface="楷体_GB2312"/>
                <a:cs typeface="Courier New" panose="02070309020205020404"/>
              </a:rPr>
              <a:t>24</a:t>
            </a:r>
            <a:r>
              <a:rPr lang="zh-CN" altLang="zh-CN" kern="100" dirty="0">
                <a:latin typeface="Times New Roman" panose="02020603050405020304"/>
                <a:ea typeface="楷体_GB2312"/>
                <a:cs typeface="Times New Roman" panose="02020603050405020304"/>
              </a:rPr>
              <a:t>个国家的考古学者组成考察团进行实地勘察，</a:t>
            </a:r>
            <a:r>
              <a:rPr lang="en-US" altLang="zh-CN" kern="100" dirty="0">
                <a:latin typeface="Times New Roman" panose="02020603050405020304"/>
                <a:ea typeface="楷体_GB2312"/>
                <a:cs typeface="Courier New" panose="02070309020205020404"/>
              </a:rPr>
              <a:t>22</a:t>
            </a:r>
            <a:r>
              <a:rPr lang="zh-CN" altLang="zh-CN" kern="100" dirty="0">
                <a:latin typeface="Times New Roman" panose="02020603050405020304"/>
                <a:ea typeface="楷体_GB2312"/>
                <a:cs typeface="Times New Roman" panose="02020603050405020304"/>
              </a:rPr>
              <a:t>座庙宇经过测定方位和计算，拆散后转移到安全地带并重建。</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12.donate </a:t>
            </a:r>
            <a:r>
              <a:rPr lang="en-US" altLang="zh-CN" b="1" i="1" kern="100" dirty="0">
                <a:latin typeface="Times New Roman" panose="02020603050405020304"/>
              </a:rPr>
              <a:t>v</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捐赠；赠送；献</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血</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　</a:t>
            </a:r>
            <a:r>
              <a:rPr lang="en-US" altLang="zh-CN" b="1" kern="100" dirty="0">
                <a:latin typeface="Times New Roman" panose="02020603050405020304"/>
                <a:ea typeface="黑体" panose="02010609060101010101" charset="-122"/>
              </a:rPr>
              <a:t>donation </a:t>
            </a:r>
            <a:r>
              <a:rPr lang="en-US" altLang="zh-CN" b="1" i="1" kern="100" dirty="0">
                <a:latin typeface="Times New Roman" panose="02020603050405020304"/>
                <a:ea typeface="黑体" panose="02010609060101010101" charset="-122"/>
              </a:rPr>
              <a:t>n</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捐赠；赠送</a:t>
            </a:r>
          </a:p>
        </p:txBody>
      </p:sp>
      <p:sp>
        <p:nvSpPr>
          <p:cNvPr id="37891" name="矩形 11"/>
          <p:cNvSpPr>
            <a:spLocks noChangeArrowheads="1"/>
          </p:cNvSpPr>
          <p:nvPr/>
        </p:nvSpPr>
        <p:spPr bwMode="auto">
          <a:xfrm>
            <a:off x="454819" y="1113235"/>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donate</a:t>
            </a:r>
            <a:r>
              <a:rPr lang="zh-CN" altLang="zh-CN" kern="100" dirty="0">
                <a:latin typeface="Times New Roman" panose="02020603050405020304"/>
                <a:cs typeface="Times New Roman" panose="02020603050405020304"/>
              </a:rPr>
              <a:t>及其派生词的用法和意义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They used to </a:t>
            </a:r>
            <a:r>
              <a:rPr lang="en-US" altLang="zh-CN" b="1" kern="100" dirty="0">
                <a:latin typeface="Times New Roman" panose="02020603050405020304"/>
                <a:cs typeface="Courier New" panose="02070309020205020404"/>
              </a:rPr>
              <a:t>donate</a:t>
            </a:r>
            <a:r>
              <a:rPr lang="en-US" altLang="zh-CN" kern="100" dirty="0">
                <a:latin typeface="Times New Roman" panose="02020603050405020304"/>
                <a:cs typeface="Courier New" panose="02070309020205020404"/>
              </a:rPr>
              <a:t> large sum of money </a:t>
            </a:r>
            <a:r>
              <a:rPr lang="en-US" altLang="zh-CN" b="1" kern="100" dirty="0">
                <a:latin typeface="Times New Roman" panose="02020603050405020304"/>
                <a:cs typeface="Courier New" panose="02070309020205020404"/>
              </a:rPr>
              <a:t>to</a:t>
            </a:r>
            <a:r>
              <a:rPr lang="en-US" altLang="zh-CN" kern="100" dirty="0">
                <a:latin typeface="Times New Roman" panose="02020603050405020304"/>
                <a:cs typeface="Courier New" panose="02070309020205020404"/>
              </a:rPr>
              <a:t> the Red Cross every year.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他们过去每年都向红十字会捐献大笔的钱。</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Many people offered to </a:t>
            </a:r>
            <a:r>
              <a:rPr lang="en-US" altLang="zh-CN" b="1" kern="100" dirty="0">
                <a:latin typeface="Times New Roman" panose="02020603050405020304"/>
                <a:cs typeface="Courier New" panose="02070309020205020404"/>
              </a:rPr>
              <a:t>donate blood</a:t>
            </a:r>
            <a:r>
              <a:rPr lang="en-US" altLang="zh-CN" kern="100" dirty="0">
                <a:latin typeface="Times New Roman" panose="02020603050405020304"/>
                <a:cs typeface="Courier New" panose="02070309020205020404"/>
              </a:rPr>
              <a:t> and skin for the badly burnt worker.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很多人主动为那个严重烧伤的工人献血献皮。</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Teachers </a:t>
            </a:r>
            <a:r>
              <a:rPr lang="en-US" altLang="zh-CN" b="1" kern="100" dirty="0">
                <a:latin typeface="Times New Roman" panose="02020603050405020304"/>
                <a:cs typeface="Courier New" panose="02070309020205020404"/>
              </a:rPr>
              <a:t>make</a:t>
            </a:r>
            <a:r>
              <a:rPr lang="en-US" altLang="zh-CN" kern="100" dirty="0">
                <a:latin typeface="Times New Roman" panose="02020603050405020304"/>
                <a:cs typeface="Courier New" panose="02070309020205020404"/>
              </a:rPr>
              <a:t> regular </a:t>
            </a:r>
            <a:r>
              <a:rPr lang="en-US" altLang="zh-CN" b="1" kern="100" dirty="0">
                <a:latin typeface="Times New Roman" panose="02020603050405020304"/>
                <a:cs typeface="Courier New" panose="02070309020205020404"/>
              </a:rPr>
              <a:t>donations to</a:t>
            </a:r>
            <a:r>
              <a:rPr lang="en-US" altLang="zh-CN" kern="100" dirty="0">
                <a:latin typeface="Times New Roman" panose="02020603050405020304"/>
                <a:cs typeface="Courier New" panose="02070309020205020404"/>
              </a:rPr>
              <a:t> charity.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老师们定期向慈善机构捐赠。</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donate...____________...</a:t>
            </a:r>
            <a:r>
              <a:rPr lang="zh-CN" altLang="zh-CN" kern="100" dirty="0">
                <a:latin typeface="Times New Roman" panose="02020603050405020304"/>
                <a:cs typeface="Times New Roman" panose="02020603050405020304"/>
              </a:rPr>
              <a:t>　把</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捐赠给</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____________   </a:t>
            </a:r>
            <a:r>
              <a:rPr lang="zh-CN" altLang="zh-CN" kern="100" dirty="0">
                <a:latin typeface="Times New Roman" panose="02020603050405020304"/>
                <a:cs typeface="Times New Roman" panose="02020603050405020304"/>
              </a:rPr>
              <a:t>献血</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make ____________ to   </a:t>
            </a:r>
            <a:r>
              <a:rPr lang="zh-CN" altLang="zh-CN" kern="100" dirty="0">
                <a:latin typeface="Times New Roman" panose="02020603050405020304"/>
                <a:cs typeface="Times New Roman" panose="02020603050405020304"/>
              </a:rPr>
              <a:t>向</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捐赠</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2028825" y="1588294"/>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4" name="矩形 3"/>
          <p:cNvSpPr/>
          <p:nvPr/>
        </p:nvSpPr>
        <p:spPr>
          <a:xfrm>
            <a:off x="760810" y="1997869"/>
            <a:ext cx="133754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donate blood</a:t>
            </a:r>
            <a:endParaRPr lang="zh-CN" altLang="en-US" dirty="0"/>
          </a:p>
        </p:txBody>
      </p:sp>
      <p:sp>
        <p:nvSpPr>
          <p:cNvPr id="5" name="矩形 4"/>
          <p:cNvSpPr/>
          <p:nvPr/>
        </p:nvSpPr>
        <p:spPr>
          <a:xfrm>
            <a:off x="1437085" y="2411017"/>
            <a:ext cx="1026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donations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369094" y="681038"/>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359569" y="1113235"/>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Your timely ____________ (donate) and help will be greatly appreciated.</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On our arrival, ___________________________________</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 which made them very pleased.</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我们一到，就给孩子们赠送了一些礼物，这使他们非常高兴。</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2018110" y="1557338"/>
            <a:ext cx="94641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donation</a:t>
            </a:r>
            <a:endParaRPr lang="zh-CN" altLang="en-US" dirty="0"/>
          </a:p>
        </p:txBody>
      </p:sp>
      <p:sp>
        <p:nvSpPr>
          <p:cNvPr id="5" name="矩形 4"/>
          <p:cNvSpPr/>
          <p:nvPr/>
        </p:nvSpPr>
        <p:spPr>
          <a:xfrm>
            <a:off x="2515791" y="2387204"/>
            <a:ext cx="32290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 donated some gifts to the kids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13.attempt </a:t>
            </a:r>
            <a:r>
              <a:rPr lang="en-US" altLang="zh-CN" b="1" i="1" kern="100" dirty="0">
                <a:latin typeface="Times New Roman" panose="02020603050405020304"/>
              </a:rPr>
              <a:t>n</a:t>
            </a:r>
            <a:r>
              <a:rPr lang="en-US" altLang="zh-CN" b="1" kern="100" dirty="0">
                <a:latin typeface="Times New Roman" panose="02020603050405020304"/>
              </a:rPr>
              <a:t>.&amp; </a:t>
            </a:r>
            <a:r>
              <a:rPr lang="en-US" altLang="zh-CN" b="1" i="1" kern="100" dirty="0" err="1">
                <a:latin typeface="Times New Roman" panose="02020603050405020304"/>
              </a:rPr>
              <a:t>vt</a:t>
            </a:r>
            <a:r>
              <a:rPr lang="en-US" altLang="zh-CN" b="1" kern="100" dirty="0" err="1">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企图；试图；尝试</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7891" name="矩形 11"/>
          <p:cNvSpPr>
            <a:spLocks noChangeArrowheads="1"/>
          </p:cNvSpPr>
          <p:nvPr/>
        </p:nvSpPr>
        <p:spPr bwMode="auto">
          <a:xfrm>
            <a:off x="454819" y="1113235"/>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Why did the Egyptian government want to </a:t>
            </a:r>
            <a:r>
              <a:rPr lang="en-US" altLang="zh-CN" b="1" kern="100" dirty="0">
                <a:latin typeface="Times New Roman" panose="02020603050405020304"/>
                <a:cs typeface="Courier New" panose="02070309020205020404"/>
              </a:rPr>
              <a:t>attempt</a:t>
            </a:r>
            <a:r>
              <a:rPr lang="en-US" altLang="zh-CN" kern="100" dirty="0">
                <a:latin typeface="Times New Roman" panose="02020603050405020304"/>
                <a:cs typeface="Courier New" panose="02070309020205020404"/>
              </a:rPr>
              <a:t> the building of the dam?</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为什么埃及政府想要建造大坝？</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attempt</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a:t>
            </a:r>
            <a:r>
              <a:rPr lang="en-US" altLang="zh-CN" b="1" kern="100" dirty="0">
                <a:latin typeface="Times New Roman" panose="02020603050405020304"/>
                <a:cs typeface="Courier New" panose="02070309020205020404"/>
              </a:rPr>
              <a:t>attempted to climb/climbing</a:t>
            </a:r>
            <a:r>
              <a:rPr lang="en-US" altLang="zh-CN" kern="100" dirty="0">
                <a:latin typeface="Times New Roman" panose="02020603050405020304"/>
                <a:cs typeface="Courier New" panose="02070309020205020404"/>
              </a:rPr>
              <a:t> the mountain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failed.</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他试图要攀登这座山，但是失败了。</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a:t>
            </a:r>
            <a:r>
              <a:rPr lang="en-US" altLang="zh-CN" b="1" kern="100" dirty="0">
                <a:latin typeface="Times New Roman" panose="02020603050405020304"/>
                <a:cs typeface="Courier New" panose="02070309020205020404"/>
              </a:rPr>
              <a:t>made an attempt at</a:t>
            </a:r>
            <a:r>
              <a:rPr lang="en-US" altLang="zh-CN" kern="100" dirty="0">
                <a:latin typeface="Times New Roman" panose="02020603050405020304"/>
                <a:cs typeface="Courier New" panose="02070309020205020404"/>
              </a:rPr>
              <a:t> winning the first prize.</a:t>
            </a:r>
            <a:r>
              <a:rPr lang="zh-CN" altLang="zh-CN" kern="100" dirty="0">
                <a:latin typeface="Times New Roman" panose="02020603050405020304"/>
                <a:cs typeface="Times New Roman" panose="02020603050405020304"/>
              </a:rPr>
              <a:t>他试图要获头奖。</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This is my </a:t>
            </a:r>
            <a:r>
              <a:rPr lang="en-US" altLang="zh-CN" b="1" kern="100" dirty="0">
                <a:latin typeface="Times New Roman" panose="02020603050405020304"/>
                <a:cs typeface="Courier New" panose="02070309020205020404"/>
              </a:rPr>
              <a:t>first attempt at</a:t>
            </a:r>
            <a:r>
              <a:rPr lang="en-US" altLang="zh-CN" kern="100" dirty="0">
                <a:latin typeface="Times New Roman" panose="02020603050405020304"/>
                <a:cs typeface="Courier New" panose="02070309020205020404"/>
              </a:rPr>
              <a:t> putting a video online.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这是我第一次尝试把视频放到网上。</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attempt ____________ </a:t>
            </a:r>
            <a:r>
              <a:rPr lang="en-US" altLang="zh-CN" kern="100" dirty="0" err="1">
                <a:latin typeface="Times New Roman" panose="02020603050405020304"/>
                <a:cs typeface="Courier New" panose="02070309020205020404"/>
              </a:rPr>
              <a:t>sth</a:t>
            </a:r>
            <a:r>
              <a:rPr lang="zh-CN" altLang="zh-CN" kern="100" dirty="0">
                <a:latin typeface="Times New Roman" panose="02020603050405020304"/>
                <a:cs typeface="Times New Roman" panose="02020603050405020304"/>
              </a:rPr>
              <a:t>　试图做某事</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make ____________ attempt at/on...  </a:t>
            </a:r>
            <a:r>
              <a:rPr lang="zh-CN" altLang="zh-CN" kern="100" dirty="0">
                <a:latin typeface="Times New Roman" panose="02020603050405020304"/>
                <a:cs typeface="Times New Roman" panose="02020603050405020304"/>
              </a:rPr>
              <a:t>尝试</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one’s first attempt ____________...  </a:t>
            </a:r>
            <a:r>
              <a:rPr lang="zh-CN" altLang="zh-CN" kern="100" dirty="0">
                <a:latin typeface="Times New Roman" panose="02020603050405020304"/>
                <a:cs typeface="Times New Roman" panose="02020603050405020304"/>
              </a:rPr>
              <a:t>某人第一次尝试</a:t>
            </a:r>
            <a:r>
              <a:rPr lang="en-US" altLang="zh-CN" kern="100" dirty="0">
                <a:latin typeface="宋体" panose="02010600030101010101" pitchFamily="2" charset="-122"/>
                <a:cs typeface="Times New Roman" panose="020206030504050203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1613297" y="1565673"/>
            <a:ext cx="119648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doing/to do</a:t>
            </a:r>
            <a:endParaRPr lang="zh-CN" altLang="en-US" dirty="0"/>
          </a:p>
        </p:txBody>
      </p:sp>
      <p:sp>
        <p:nvSpPr>
          <p:cNvPr id="4" name="矩形 3"/>
          <p:cNvSpPr/>
          <p:nvPr/>
        </p:nvSpPr>
        <p:spPr>
          <a:xfrm>
            <a:off x="1739504" y="1978819"/>
            <a:ext cx="35650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an</a:t>
            </a:r>
            <a:endParaRPr lang="zh-CN" altLang="en-US" dirty="0"/>
          </a:p>
        </p:txBody>
      </p:sp>
      <p:sp>
        <p:nvSpPr>
          <p:cNvPr id="5" name="矩形 4"/>
          <p:cNvSpPr/>
          <p:nvPr/>
        </p:nvSpPr>
        <p:spPr>
          <a:xfrm>
            <a:off x="2777728" y="2397919"/>
            <a:ext cx="60016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at/on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359569" y="887016"/>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375047" y="1343026"/>
            <a:ext cx="8428434"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He attempted _______________ (walk) to the North Pole alone.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He made an attempt ____________ breaking the world record.</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同义替换</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He tried (</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____________) to swim across the river, but failed.</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2026444" y="1815704"/>
            <a:ext cx="163249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walking/to walk</a:t>
            </a:r>
            <a:endParaRPr lang="zh-CN" altLang="en-US" dirty="0"/>
          </a:p>
        </p:txBody>
      </p:sp>
      <p:sp>
        <p:nvSpPr>
          <p:cNvPr id="5" name="矩形 4"/>
          <p:cNvSpPr/>
          <p:nvPr/>
        </p:nvSpPr>
        <p:spPr>
          <a:xfrm>
            <a:off x="2905126" y="2225279"/>
            <a:ext cx="60016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at/on</a:t>
            </a:r>
            <a:endParaRPr lang="zh-CN" altLang="en-US" dirty="0"/>
          </a:p>
        </p:txBody>
      </p:sp>
      <p:sp>
        <p:nvSpPr>
          <p:cNvPr id="6" name="矩形 5"/>
          <p:cNvSpPr/>
          <p:nvPr/>
        </p:nvSpPr>
        <p:spPr>
          <a:xfrm>
            <a:off x="1971675" y="3003948"/>
            <a:ext cx="104900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attempted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14.make sure</a:t>
            </a:r>
            <a:r>
              <a:rPr lang="zh-CN" altLang="zh-CN" kern="100" dirty="0">
                <a:latin typeface="Times New Roman" panose="02020603050405020304"/>
                <a:ea typeface="黑体" panose="02010609060101010101" charset="-122"/>
                <a:cs typeface="Times New Roman" panose="02020603050405020304"/>
              </a:rPr>
              <a:t>确保；设法保证；</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把某事</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弄清楚；查明</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7891" name="矩形 11"/>
          <p:cNvSpPr>
            <a:spLocks noChangeArrowheads="1"/>
          </p:cNvSpPr>
          <p:nvPr/>
        </p:nvSpPr>
        <p:spPr bwMode="auto">
          <a:xfrm>
            <a:off x="454819" y="1113235"/>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We must protect the heritage and </a:t>
            </a:r>
            <a:r>
              <a:rPr lang="en-US" altLang="zh-CN" b="1" kern="100" dirty="0">
                <a:latin typeface="Times New Roman" panose="02020603050405020304"/>
                <a:cs typeface="Courier New" panose="02070309020205020404"/>
              </a:rPr>
              <a:t>make sure</a:t>
            </a:r>
            <a:r>
              <a:rPr lang="en-US" altLang="zh-CN" kern="100" dirty="0">
                <a:latin typeface="Times New Roman" panose="02020603050405020304"/>
                <a:cs typeface="Courier New" panose="02070309020205020404"/>
              </a:rPr>
              <a:t> that no damage is done.(</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我们必须保护好遗产，确保不会造成任何破坏。</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短语记牢</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cs typeface="Times New Roman" panose="02020603050405020304"/>
              </a:rPr>
              <a:t>　记牢下列短语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make sure of (doing) </a:t>
            </a:r>
            <a:r>
              <a:rPr lang="en-US" altLang="zh-CN" kern="100" dirty="0" err="1">
                <a:latin typeface="Times New Roman" panose="02020603050405020304"/>
                <a:ea typeface="楷体_GB2312"/>
                <a:cs typeface="Courier New" panose="02070309020205020404"/>
              </a:rPr>
              <a:t>sth</a:t>
            </a:r>
            <a:r>
              <a:rPr lang="zh-CN" altLang="zh-CN" kern="100" dirty="0">
                <a:latin typeface="Times New Roman" panose="02020603050405020304"/>
                <a:ea typeface="楷体_GB2312"/>
                <a:cs typeface="Times New Roman" panose="02020603050405020304"/>
              </a:rPr>
              <a:t>　确保</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做</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某事</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make sure that...  </a:t>
            </a:r>
            <a:r>
              <a:rPr lang="zh-CN" altLang="zh-CN" kern="100" dirty="0">
                <a:latin typeface="Times New Roman" panose="02020603050405020304"/>
                <a:ea typeface="楷体_GB2312"/>
                <a:cs typeface="Times New Roman" panose="02020603050405020304"/>
              </a:rPr>
              <a:t>确保</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查明</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sure of/about...  </a:t>
            </a:r>
            <a:r>
              <a:rPr lang="zh-CN" altLang="zh-CN" kern="100" dirty="0">
                <a:latin typeface="Times New Roman" panose="02020603050405020304"/>
                <a:ea typeface="楷体_GB2312"/>
                <a:cs typeface="Times New Roman" panose="02020603050405020304"/>
              </a:rPr>
              <a:t>肯定</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确信</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sure that...  </a:t>
            </a:r>
            <a:r>
              <a:rPr lang="zh-CN" altLang="zh-CN" kern="100" dirty="0">
                <a:latin typeface="Times New Roman" panose="02020603050405020304"/>
                <a:ea typeface="楷体_GB2312"/>
                <a:cs typeface="Times New Roman" panose="02020603050405020304"/>
              </a:rPr>
              <a:t>确信</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for sure  </a:t>
            </a:r>
            <a:r>
              <a:rPr lang="zh-CN" altLang="zh-CN" kern="100" dirty="0">
                <a:latin typeface="Times New Roman" panose="02020603050405020304"/>
                <a:ea typeface="楷体_GB2312"/>
                <a:cs typeface="Times New Roman" panose="02020603050405020304"/>
              </a:rPr>
              <a:t>无疑；肯定</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1113235"/>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They scored another goal and </a:t>
            </a:r>
            <a:r>
              <a:rPr lang="en-US" altLang="zh-CN" b="1" kern="100" dirty="0">
                <a:latin typeface="Times New Roman" panose="02020603050405020304"/>
                <a:cs typeface="Courier New" panose="02070309020205020404"/>
              </a:rPr>
              <a:t>made sure of</a:t>
            </a:r>
            <a:r>
              <a:rPr lang="en-US" altLang="zh-CN" kern="100" dirty="0">
                <a:latin typeface="Times New Roman" panose="02020603050405020304"/>
                <a:cs typeface="Courier New" panose="02070309020205020404"/>
              </a:rPr>
              <a:t> victory.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他们又进了一个球，这就赢定了。</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Our staff will do their best to </a:t>
            </a:r>
            <a:r>
              <a:rPr lang="en-US" altLang="zh-CN" b="1" kern="100" dirty="0">
                <a:latin typeface="Times New Roman" panose="02020603050405020304"/>
                <a:cs typeface="Courier New" panose="02070309020205020404"/>
              </a:rPr>
              <a:t>make sure </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you enjoy your visit.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我们的人会竭尽全力使您访问愉快。</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They were talking about her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she </a:t>
            </a:r>
            <a:r>
              <a:rPr lang="en-US" altLang="zh-CN" b="1" kern="100" dirty="0">
                <a:latin typeface="Times New Roman" panose="02020603050405020304"/>
                <a:cs typeface="Courier New" panose="02070309020205020404"/>
              </a:rPr>
              <a:t>was sure of</a:t>
            </a:r>
            <a:r>
              <a:rPr lang="en-US" altLang="zh-CN" kern="100" dirty="0">
                <a:latin typeface="Times New Roman" panose="02020603050405020304"/>
                <a:cs typeface="Courier New" panose="02070309020205020404"/>
              </a:rPr>
              <a:t> that.</a:t>
            </a:r>
            <a:r>
              <a:rPr lang="zh-CN" altLang="zh-CN" kern="100" dirty="0">
                <a:latin typeface="Times New Roman" panose="02020603050405020304"/>
                <a:cs typeface="Times New Roman" panose="02020603050405020304"/>
              </a:rPr>
              <a:t>他们在谈论她，她很肯定。</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1"/>
          <p:cNvSpPr>
            <a:spLocks noChangeArrowheads="1"/>
          </p:cNvSpPr>
          <p:nvPr/>
        </p:nvSpPr>
        <p:spPr bwMode="auto">
          <a:xfrm>
            <a:off x="251222" y="844153"/>
            <a:ext cx="842843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cs typeface="Courier New" panose="02070309020205020404"/>
              </a:rPr>
              <a:t>3.Water from the dam would likely damage a number of temples and destroy cultural relics </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were an important part of Egypt’s cultural heritage.</a:t>
            </a:r>
            <a:r>
              <a:rPr lang="zh-CN" altLang="zh-CN" kern="100" dirty="0">
                <a:latin typeface="Times New Roman" panose="02020603050405020304"/>
                <a:cs typeface="Times New Roman" panose="02020603050405020304"/>
              </a:rPr>
              <a:t>来自大坝的水可能会破坏一些寺庙，并破坏作为埃及文化遗产重要组成部分的文物。</a:t>
            </a:r>
            <a:endParaRPr lang="zh-CN" altLang="zh-CN" kern="100" dirty="0">
              <a:latin typeface="宋体" panose="02010600030101010101" pitchFamily="2" charset="-122"/>
              <a:cs typeface="Courier New" panose="02070309020205020404"/>
            </a:endParaRPr>
          </a:p>
        </p:txBody>
      </p:sp>
      <p:sp>
        <p:nvSpPr>
          <p:cNvPr id="12291" name="矩形 11"/>
          <p:cNvSpPr>
            <a:spLocks noChangeArrowheads="1"/>
          </p:cNvSpPr>
          <p:nvPr/>
        </p:nvSpPr>
        <p:spPr bwMode="auto">
          <a:xfrm>
            <a:off x="454819" y="2102644"/>
            <a:ext cx="8428435"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仿写</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最使我感兴趣的是少年宫。</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place __________________________________ was the Children’s Palace.</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2205037" y="2549129"/>
            <a:ext cx="228652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 interested me most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409575" y="765572"/>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129026" name="矩形 11"/>
          <p:cNvSpPr>
            <a:spLocks noChangeArrowheads="1"/>
          </p:cNvSpPr>
          <p:nvPr/>
        </p:nvSpPr>
        <p:spPr bwMode="auto">
          <a:xfrm>
            <a:off x="454819" y="1197769"/>
            <a:ext cx="842843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__________________________________ before you leave.</a:t>
            </a:r>
            <a:endParaRPr lang="zh-CN" altLang="zh-CN">
              <a:latin typeface="宋体" panose="02010600030101010101" pitchFamily="2" charset="-122"/>
              <a:ea typeface="楷体_GB2312"/>
              <a:cs typeface="楷体_GB2312"/>
            </a:endParaRPr>
          </a:p>
          <a:p>
            <a:pPr algn="just">
              <a:lnSpc>
                <a:spcPct val="150000"/>
              </a:lnSpc>
            </a:pPr>
            <a:r>
              <a:rPr lang="zh-CN" altLang="zh-CN">
                <a:latin typeface="Times New Roman" panose="02020603050405020304" pitchFamily="18" charset="0"/>
                <a:ea typeface="楷体_GB2312"/>
                <a:cs typeface="楷体_GB2312"/>
              </a:rPr>
              <a:t>你要确信你离开时工作已经完成。</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He</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s sure _____________________ and say something stupid.</a:t>
            </a:r>
          </a:p>
          <a:p>
            <a:pPr algn="just">
              <a:lnSpc>
                <a:spcPct val="150000"/>
              </a:lnSpc>
            </a:pPr>
            <a:r>
              <a:rPr lang="zh-CN" altLang="zh-CN">
                <a:latin typeface="Times New Roman" panose="02020603050405020304" pitchFamily="18" charset="0"/>
                <a:ea typeface="楷体_GB2312"/>
                <a:cs typeface="楷体_GB2312"/>
              </a:rPr>
              <a:t>他肯定会紧张，说出一些愚蠢的话来。</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No one knows ____________ what really happened.</a:t>
            </a:r>
          </a:p>
          <a:p>
            <a:pPr algn="just">
              <a:lnSpc>
                <a:spcPct val="150000"/>
              </a:lnSpc>
            </a:pPr>
            <a:r>
              <a:rPr lang="zh-CN" altLang="zh-CN">
                <a:latin typeface="Times New Roman" panose="02020603050405020304" pitchFamily="18" charset="0"/>
                <a:ea typeface="楷体_GB2312"/>
                <a:cs typeface="楷体_GB2312"/>
              </a:rPr>
              <a:t>没有人确切知道到底发生了什么事。</a:t>
            </a:r>
            <a:endParaRPr lang="zh-CN" altLang="zh-CN">
              <a:latin typeface="宋体" panose="02010600030101010101" pitchFamily="2" charset="-122"/>
              <a:cs typeface="Courier New" panose="02070309020205020404" pitchFamily="49" charset="0"/>
            </a:endParaRPr>
          </a:p>
        </p:txBody>
      </p:sp>
      <p:sp>
        <p:nvSpPr>
          <p:cNvPr id="4" name="矩形 3"/>
          <p:cNvSpPr/>
          <p:nvPr/>
        </p:nvSpPr>
        <p:spPr>
          <a:xfrm>
            <a:off x="953691" y="1221582"/>
            <a:ext cx="334450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Make sure the work has been done</a:t>
            </a:r>
            <a:endParaRPr lang="zh-CN" altLang="en-US" dirty="0"/>
          </a:p>
        </p:txBody>
      </p:sp>
      <p:sp>
        <p:nvSpPr>
          <p:cNvPr id="5" name="矩形 4"/>
          <p:cNvSpPr/>
          <p:nvPr/>
        </p:nvSpPr>
        <p:spPr>
          <a:xfrm>
            <a:off x="2140744" y="2051448"/>
            <a:ext cx="144655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get nervous</a:t>
            </a:r>
            <a:endParaRPr lang="zh-CN" altLang="en-US" dirty="0"/>
          </a:p>
        </p:txBody>
      </p:sp>
      <p:sp>
        <p:nvSpPr>
          <p:cNvPr id="6" name="矩形 5"/>
          <p:cNvSpPr/>
          <p:nvPr/>
        </p:nvSpPr>
        <p:spPr>
          <a:xfrm>
            <a:off x="2371726" y="2872979"/>
            <a:ext cx="8502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for sure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15.worthwhile </a:t>
            </a:r>
            <a:r>
              <a:rPr lang="en-US" altLang="zh-CN" b="1" i="1" kern="100" dirty="0">
                <a:latin typeface="Times New Roman" panose="02020603050405020304"/>
              </a:rPr>
              <a:t>adj</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值得做的；值得花时间的</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7891" name="矩形 11"/>
          <p:cNvSpPr>
            <a:spLocks noChangeArrowheads="1"/>
          </p:cNvSpPr>
          <p:nvPr/>
        </p:nvSpPr>
        <p:spPr bwMode="auto">
          <a:xfrm>
            <a:off x="454819" y="1113235"/>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Do you think it was </a:t>
            </a:r>
            <a:r>
              <a:rPr lang="en-US" altLang="zh-CN" b="1" kern="100" dirty="0">
                <a:latin typeface="Times New Roman" panose="02020603050405020304"/>
                <a:cs typeface="Courier New" panose="02070309020205020404"/>
              </a:rPr>
              <a:t>worthwhile?</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你觉得它值吗？</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worthwhile</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They achieved a very </a:t>
            </a:r>
            <a:r>
              <a:rPr lang="en-US" altLang="zh-CN" b="1" kern="100" dirty="0">
                <a:latin typeface="Times New Roman" panose="02020603050405020304"/>
                <a:cs typeface="Courier New" panose="02070309020205020404"/>
              </a:rPr>
              <a:t>worthwhile</a:t>
            </a:r>
            <a:r>
              <a:rPr lang="en-US" altLang="zh-CN" kern="100" dirty="0">
                <a:latin typeface="Times New Roman" panose="02020603050405020304"/>
                <a:cs typeface="Courier New" panose="02070309020205020404"/>
              </a:rPr>
              <a:t> result.</a:t>
            </a:r>
            <a:r>
              <a:rPr lang="zh-CN" altLang="zh-CN" kern="100" dirty="0">
                <a:latin typeface="Times New Roman" panose="02020603050405020304"/>
                <a:cs typeface="Times New Roman" panose="02020603050405020304"/>
              </a:rPr>
              <a:t>他们取得了很有价值的成果。</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We had a long wait, but it was </a:t>
            </a:r>
            <a:r>
              <a:rPr lang="en-US" altLang="zh-CN" b="1" kern="100" dirty="0">
                <a:latin typeface="Times New Roman" panose="02020603050405020304"/>
                <a:cs typeface="Courier New" panose="02070309020205020404"/>
              </a:rPr>
              <a:t>worthwhile</a:t>
            </a:r>
            <a:r>
              <a:rPr lang="en-US" altLang="zh-CN" kern="100" dirty="0">
                <a:latin typeface="Times New Roman" panose="02020603050405020304"/>
                <a:cs typeface="Courier New" panose="02070309020205020404"/>
              </a:rPr>
              <a:t> because we got the tickets.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我们等了很久，但是它是值得的，因为我们买到了票。</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It’s worthwhile reading/to read</a:t>
            </a:r>
            <a:r>
              <a:rPr lang="en-US" altLang="zh-CN" kern="100" dirty="0">
                <a:latin typeface="Times New Roman" panose="02020603050405020304"/>
                <a:cs typeface="Courier New" panose="02070309020205020404"/>
              </a:rPr>
              <a:t> literary books because they can help us to know more about the society and life.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读文学类图书是值得的，因为它们能帮助我们更多地了解社会和生活。</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1113235"/>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 [</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worthwhile</a:t>
            </a:r>
            <a:r>
              <a:rPr lang="zh-CN" altLang="zh-CN" kern="100" dirty="0">
                <a:latin typeface="Times New Roman" panose="02020603050405020304"/>
                <a:cs typeface="Times New Roman" panose="02020603050405020304"/>
              </a:rPr>
              <a:t>可以单独作</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或</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句子成分</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it’s worthwhile doing </a:t>
            </a:r>
            <a:r>
              <a:rPr lang="en-US" altLang="zh-CN" kern="100" dirty="0" err="1">
                <a:latin typeface="Times New Roman" panose="02020603050405020304"/>
                <a:cs typeface="Courier New" panose="02070309020205020404"/>
              </a:rPr>
              <a:t>sth</a:t>
            </a:r>
            <a:r>
              <a:rPr lang="en-US" altLang="zh-CN" kern="100" dirty="0">
                <a:latin typeface="Times New Roman" panose="02020603050405020304"/>
                <a:cs typeface="Courier New" panose="02070309020205020404"/>
              </a:rPr>
              <a:t>/to do </a:t>
            </a:r>
            <a:r>
              <a:rPr lang="en-US" altLang="zh-CN" kern="100" dirty="0" err="1">
                <a:latin typeface="Times New Roman" panose="02020603050405020304"/>
                <a:cs typeface="Courier New" panose="02070309020205020404"/>
              </a:rPr>
              <a:t>sth</a:t>
            </a:r>
            <a:r>
              <a:rPr lang="en-US" altLang="zh-CN" kern="100" dirty="0">
                <a:latin typeface="Times New Roman" panose="02020603050405020304"/>
                <a:cs typeface="Courier New" panose="02070309020205020404"/>
              </a:rPr>
              <a:t> ________________</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3250407" y="1557338"/>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表语</a:t>
            </a:r>
            <a:endParaRPr lang="zh-CN" altLang="en-US" dirty="0"/>
          </a:p>
        </p:txBody>
      </p:sp>
      <p:sp>
        <p:nvSpPr>
          <p:cNvPr id="4" name="矩形 3"/>
          <p:cNvSpPr/>
          <p:nvPr/>
        </p:nvSpPr>
        <p:spPr>
          <a:xfrm>
            <a:off x="4913710" y="1557338"/>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定语</a:t>
            </a:r>
            <a:endParaRPr lang="zh-CN" altLang="en-US" dirty="0"/>
          </a:p>
        </p:txBody>
      </p:sp>
      <p:sp>
        <p:nvSpPr>
          <p:cNvPr id="5" name="矩形 4"/>
          <p:cNvSpPr/>
          <p:nvPr/>
        </p:nvSpPr>
        <p:spPr>
          <a:xfrm>
            <a:off x="3979069" y="1989535"/>
            <a:ext cx="1754326"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做某事是值得的</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464344" y="573882"/>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一句多译</a:t>
            </a:r>
            <a:endParaRPr lang="zh-CN" altLang="zh-CN" kern="100" dirty="0">
              <a:latin typeface="宋体" panose="02010600030101010101" pitchFamily="2" charset="-122"/>
              <a:cs typeface="Courier New" panose="02070309020205020404"/>
            </a:endParaRPr>
          </a:p>
        </p:txBody>
      </p:sp>
      <p:sp>
        <p:nvSpPr>
          <p:cNvPr id="135170" name="矩形 11"/>
          <p:cNvSpPr>
            <a:spLocks noChangeArrowheads="1"/>
          </p:cNvSpPr>
          <p:nvPr/>
        </p:nvSpPr>
        <p:spPr bwMode="auto">
          <a:xfrm>
            <a:off x="454819" y="1006079"/>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楷体_GB2312"/>
                <a:cs typeface="楷体_GB2312"/>
              </a:rPr>
              <a:t>这个节日很值得你体验。</a:t>
            </a:r>
            <a:endParaRPr lang="zh-CN" altLang="zh-CN">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思考</a:t>
            </a: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　</a:t>
            </a:r>
            <a:r>
              <a:rPr lang="zh-CN" altLang="zh-CN">
                <a:latin typeface="Times New Roman" panose="02020603050405020304" pitchFamily="18" charset="0"/>
                <a:ea typeface="楷体_GB2312"/>
                <a:cs typeface="楷体_GB2312"/>
              </a:rPr>
              <a:t>表示</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某事值得做</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的其他方法还有哪些？</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________________________________________________________________________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________________________________________________________________________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________________________________________________________________________</a:t>
            </a:r>
            <a:endParaRPr lang="zh-CN" altLang="zh-CN">
              <a:latin typeface="宋体" panose="02010600030101010101" pitchFamily="2" charset="-122"/>
              <a:cs typeface="Courier New" panose="02070309020205020404" pitchFamily="49" charset="0"/>
            </a:endParaRPr>
          </a:p>
        </p:txBody>
      </p:sp>
      <p:sp>
        <p:nvSpPr>
          <p:cNvPr id="4" name="矩形 3"/>
          <p:cNvSpPr/>
          <p:nvPr/>
        </p:nvSpPr>
        <p:spPr>
          <a:xfrm>
            <a:off x="821531" y="1437085"/>
            <a:ext cx="556306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This festival will be a very worthwhile experience for you.</a:t>
            </a:r>
            <a:endParaRPr lang="zh-CN" altLang="en-US" dirty="0"/>
          </a:p>
        </p:txBody>
      </p:sp>
      <p:sp>
        <p:nvSpPr>
          <p:cNvPr id="5" name="矩形 4"/>
          <p:cNvSpPr/>
          <p:nvPr/>
        </p:nvSpPr>
        <p:spPr>
          <a:xfrm>
            <a:off x="876300" y="1847851"/>
            <a:ext cx="52809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It is very worthwhile for you to experience this festival.</a:t>
            </a:r>
            <a:endParaRPr lang="zh-CN" altLang="en-US" dirty="0"/>
          </a:p>
        </p:txBody>
      </p:sp>
      <p:sp>
        <p:nvSpPr>
          <p:cNvPr id="6" name="矩形 5"/>
          <p:cNvSpPr/>
          <p:nvPr/>
        </p:nvSpPr>
        <p:spPr>
          <a:xfrm>
            <a:off x="857250" y="2280048"/>
            <a:ext cx="45884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This festival is well worth experiencing for you.</a:t>
            </a:r>
            <a:endParaRPr lang="zh-CN" altLang="en-US" dirty="0"/>
          </a:p>
        </p:txBody>
      </p:sp>
      <p:sp>
        <p:nvSpPr>
          <p:cNvPr id="7" name="矩形 6"/>
          <p:cNvSpPr/>
          <p:nvPr/>
        </p:nvSpPr>
        <p:spPr>
          <a:xfrm>
            <a:off x="586891" y="3005138"/>
            <a:ext cx="2414764" cy="1315745"/>
          </a:xfrm>
          <a:prstGeom prst="rect">
            <a:avLst/>
          </a:prstGeom>
        </p:spPr>
        <p:txBody>
          <a:bodyPr wrap="none" lIns="68580" tIns="34290" rIns="68580" bIns="34290">
            <a:spAutoFit/>
          </a:bodyPr>
          <a:lstStyle/>
          <a:p>
            <a:pPr algn="just">
              <a:lnSpc>
                <a:spcPct val="150000"/>
              </a:lnSpc>
            </a:pPr>
            <a:r>
              <a:rPr lang="en-US" altLang="zh-CN">
                <a:solidFill>
                  <a:srgbClr val="FF0000"/>
                </a:solidFill>
                <a:latin typeface="Times New Roman" panose="02020603050405020304" pitchFamily="18" charset="0"/>
              </a:rPr>
              <a:t>sth be worthy of doing</a:t>
            </a:r>
            <a:endParaRPr lang="zh-CN" altLang="zh-CN">
              <a:latin typeface="宋体" panose="02010600030101010101" pitchFamily="2" charset="-122"/>
            </a:endParaRPr>
          </a:p>
          <a:p>
            <a:pPr algn="just">
              <a:lnSpc>
                <a:spcPct val="150000"/>
              </a:lnSpc>
            </a:pPr>
            <a:r>
              <a:rPr lang="en-US" altLang="zh-CN">
                <a:solidFill>
                  <a:srgbClr val="FF0000"/>
                </a:solidFill>
                <a:latin typeface="Times New Roman" panose="02020603050405020304" pitchFamily="18" charset="0"/>
              </a:rPr>
              <a:t>sth be worthy to be done</a:t>
            </a:r>
            <a:endParaRPr lang="zh-CN" altLang="zh-CN">
              <a:latin typeface="宋体" panose="02010600030101010101" pitchFamily="2" charset="-122"/>
            </a:endParaRPr>
          </a:p>
          <a:p>
            <a:pPr algn="just">
              <a:lnSpc>
                <a:spcPct val="150000"/>
              </a:lnSpc>
            </a:pPr>
            <a:r>
              <a:rPr lang="en-US" altLang="zh-CN">
                <a:solidFill>
                  <a:srgbClr val="FF0000"/>
                </a:solidFill>
                <a:latin typeface="Times New Roman" panose="02020603050405020304" pitchFamily="18" charset="0"/>
              </a:rPr>
              <a:t>sth be worth doing</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734616"/>
            <a:ext cx="8428434"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69875" indent="-269875" algn="just">
              <a:lnSpc>
                <a:spcPct val="150000"/>
              </a:lnSpc>
              <a:tabLst>
                <a:tab pos="2025015" algn="l"/>
              </a:tabLst>
              <a:defRPr/>
            </a:pPr>
            <a:r>
              <a:rPr lang="en-US" altLang="zh-CN" b="1" kern="100" dirty="0">
                <a:latin typeface="Times New Roman" panose="02020603050405020304"/>
              </a:rPr>
              <a:t>16.Not only</a:t>
            </a:r>
            <a:r>
              <a:rPr lang="en-US" altLang="zh-CN" kern="100" dirty="0">
                <a:latin typeface="Times New Roman" panose="02020603050405020304"/>
              </a:rPr>
              <a:t> had the countries found a path to the future that did not run over the relics of the past, </a:t>
            </a:r>
            <a:r>
              <a:rPr lang="en-US" altLang="zh-CN" b="1" kern="100" dirty="0">
                <a:latin typeface="Times New Roman" panose="02020603050405020304"/>
              </a:rPr>
              <a:t>but</a:t>
            </a:r>
            <a:r>
              <a:rPr lang="en-US" altLang="zh-CN" kern="100" dirty="0">
                <a:latin typeface="Times New Roman" panose="02020603050405020304"/>
              </a:rPr>
              <a:t> they had </a:t>
            </a:r>
            <a:r>
              <a:rPr lang="en-US" altLang="zh-CN" b="1" kern="100" dirty="0">
                <a:latin typeface="Times New Roman" panose="02020603050405020304"/>
              </a:rPr>
              <a:t>also</a:t>
            </a:r>
            <a:r>
              <a:rPr lang="en-US" altLang="zh-CN" kern="100" dirty="0">
                <a:latin typeface="Times New Roman" panose="02020603050405020304"/>
              </a:rPr>
              <a:t> learnt that it was possible for countries to work together to build a better tomorrow.(</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rPr>
              <a:t>P</a:t>
            </a:r>
            <a:r>
              <a:rPr lang="en-US" altLang="zh-CN" kern="100" baseline="-25000" dirty="0">
                <a:latin typeface="Times New Roman" panose="02020603050405020304"/>
              </a:rPr>
              <a:t>4</a:t>
            </a:r>
            <a:r>
              <a:rPr lang="en-US" altLang="zh-CN" kern="100" dirty="0">
                <a:latin typeface="Times New Roman" panose="02020603050405020304"/>
              </a:rPr>
              <a:t>)</a:t>
            </a:r>
            <a:r>
              <a:rPr lang="zh-CN" altLang="zh-CN" kern="100" dirty="0">
                <a:latin typeface="Times New Roman" panose="02020603050405020304"/>
                <a:cs typeface="Times New Roman" panose="02020603050405020304"/>
              </a:rPr>
              <a:t>这些国家不仅找到了一条不践踏过去遗迹的未来之路，而且还认识到，各国共同努力建设更美好的明天是可能的。</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71683" name="矩形 11"/>
          <p:cNvSpPr>
            <a:spLocks noChangeArrowheads="1"/>
          </p:cNvSpPr>
          <p:nvPr/>
        </p:nvSpPr>
        <p:spPr bwMode="auto">
          <a:xfrm>
            <a:off x="454819" y="2401491"/>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defRPr/>
            </a:pPr>
            <a:r>
              <a:rPr lang="zh-CN" altLang="zh-CN" dirty="0">
                <a:latin typeface="Times New Roman" panose="02020603050405020304" pitchFamily="18" charset="0"/>
                <a:ea typeface="黑体" panose="02010609060101010101" charset="-122"/>
                <a:cs typeface="Times New Roman" panose="02020603050405020304" pitchFamily="18" charset="0"/>
              </a:rPr>
              <a:t>【句式解读】　</a:t>
            </a:r>
            <a:r>
              <a:rPr lang="en-US" altLang="zh-CN" b="1" dirty="0">
                <a:latin typeface="Times New Roman" panose="02020603050405020304" pitchFamily="18" charset="0"/>
                <a:ea typeface="黑体" panose="02010609060101010101" charset="-122"/>
                <a:cs typeface="Courier New" panose="02070309020205020404" pitchFamily="49" charset="0"/>
              </a:rPr>
              <a:t>not only had the countries found..., but they had also learnt...</a:t>
            </a:r>
            <a:r>
              <a:rPr lang="zh-CN" altLang="zh-CN" kern="100" dirty="0">
                <a:latin typeface="Times New Roman" panose="02020603050405020304" pitchFamily="18" charset="0"/>
                <a:cs typeface="Times New Roman" panose="02020603050405020304" pitchFamily="18" charset="0"/>
              </a:rPr>
              <a:t>是部分倒装句式。其构成为</a:t>
            </a:r>
            <a:r>
              <a:rPr lang="en-US" altLang="zh-CN" kern="100" dirty="0">
                <a:latin typeface="Times New Roman" panose="02020603050405020304" pitchFamily="18" charset="0"/>
                <a:cs typeface="Times New Roman" panose="02020603050405020304" pitchFamily="18" charset="0"/>
              </a:rPr>
              <a:t>“not only</a:t>
            </a:r>
            <a:r>
              <a:rPr lang="zh-CN" altLang="zh-CN" kern="100" dirty="0">
                <a:latin typeface="Times New Roman" panose="02020603050405020304" pitchFamily="18" charset="0"/>
                <a:cs typeface="Times New Roman" panose="02020603050405020304" pitchFamily="18" charset="0"/>
              </a:rPr>
              <a:t>＋助动词＋主语＋谓语＋其他，</a:t>
            </a:r>
            <a:r>
              <a:rPr lang="en-US" altLang="zh-CN" kern="100" dirty="0">
                <a:latin typeface="Times New Roman" panose="02020603050405020304" pitchFamily="18" charset="0"/>
                <a:cs typeface="Times New Roman" panose="02020603050405020304" pitchFamily="18" charset="0"/>
              </a:rPr>
              <a:t>but</a:t>
            </a:r>
            <a:r>
              <a:rPr lang="zh-CN" altLang="zh-CN" kern="100" dirty="0">
                <a:latin typeface="Times New Roman" panose="02020603050405020304" pitchFamily="18" charset="0"/>
                <a:cs typeface="Times New Roman" panose="02020603050405020304" pitchFamily="18" charset="0"/>
              </a:rPr>
              <a:t>＋主语＋</a:t>
            </a:r>
            <a:r>
              <a:rPr lang="en-US" altLang="zh-CN" kern="100" dirty="0">
                <a:latin typeface="Times New Roman" panose="02020603050405020304" pitchFamily="18" charset="0"/>
                <a:cs typeface="Times New Roman" panose="02020603050405020304" pitchFamily="18" charset="0"/>
              </a:rPr>
              <a:t>also</a:t>
            </a:r>
            <a:r>
              <a:rPr lang="zh-CN" altLang="zh-CN" kern="100" dirty="0">
                <a:latin typeface="Times New Roman" panose="02020603050405020304" pitchFamily="18" charset="0"/>
                <a:cs typeface="Times New Roman" panose="02020603050405020304" pitchFamily="18" charset="0"/>
              </a:rPr>
              <a:t>＋谓语＋其他</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矩形 11"/>
          <p:cNvSpPr>
            <a:spLocks noChangeArrowheads="1"/>
          </p:cNvSpPr>
          <p:nvPr/>
        </p:nvSpPr>
        <p:spPr bwMode="auto">
          <a:xfrm>
            <a:off x="305991" y="465535"/>
            <a:ext cx="8577263"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defRPr/>
            </a:pPr>
            <a:r>
              <a:rPr lang="zh-CN" altLang="zh-CN" dirty="0">
                <a:latin typeface="Times New Roman" panose="02020603050405020304" pitchFamily="18" charset="0"/>
                <a:ea typeface="黑体" panose="02010609060101010101" charset="-122"/>
                <a:cs typeface="Times New Roman" panose="02020603050405020304" pitchFamily="18" charset="0"/>
              </a:rPr>
              <a:t>【用法总结】　</a:t>
            </a:r>
            <a:endParaRPr lang="zh-CN" altLang="zh-CN" dirty="0">
              <a:latin typeface="宋体" panose="02010600030101010101" pitchFamily="2" charset="-122"/>
              <a:ea typeface="黑体" panose="02010609060101010101" charset="-122"/>
              <a:cs typeface="Courier New" panose="02070309020205020404" pitchFamily="49" charset="0"/>
            </a:endParaRPr>
          </a:p>
          <a:p>
            <a:pPr algn="just">
              <a:lnSpc>
                <a:spcPct val="150000"/>
              </a:lnSpc>
              <a:defRPr/>
            </a:pPr>
            <a:r>
              <a:rPr lang="en-US" altLang="zh-CN" kern="100" dirty="0">
                <a:latin typeface="Times New Roman" panose="02020603050405020304" pitchFamily="18" charset="0"/>
                <a:cs typeface="Times New Roman" panose="02020603050405020304" pitchFamily="18" charset="0"/>
              </a:rPr>
              <a:t>(1)not only...but also...</a:t>
            </a:r>
            <a:r>
              <a:rPr lang="zh-CN" altLang="zh-CN" kern="100" dirty="0">
                <a:latin typeface="Times New Roman" panose="02020603050405020304" pitchFamily="18" charset="0"/>
                <a:cs typeface="Times New Roman" panose="02020603050405020304" pitchFamily="18" charset="0"/>
              </a:rPr>
              <a:t>连接两个句子时，前一分句用部分倒装，后一分句不用倒装。</a:t>
            </a:r>
          </a:p>
          <a:p>
            <a:pPr algn="just">
              <a:lnSpc>
                <a:spcPct val="150000"/>
              </a:lnSpc>
              <a:defRPr/>
            </a:pPr>
            <a:r>
              <a:rPr lang="en-US" altLang="zh-CN" kern="100" dirty="0">
                <a:latin typeface="Times New Roman" panose="02020603050405020304" pitchFamily="18" charset="0"/>
                <a:cs typeface="Times New Roman" panose="02020603050405020304" pitchFamily="18" charset="0"/>
              </a:rPr>
              <a:t>①</a:t>
            </a:r>
            <a:r>
              <a:rPr lang="en-US" altLang="zh-CN" b="1" kern="100" dirty="0">
                <a:latin typeface="Times New Roman" panose="02020603050405020304" pitchFamily="18" charset="0"/>
                <a:cs typeface="Times New Roman" panose="02020603050405020304" pitchFamily="18" charset="0"/>
              </a:rPr>
              <a:t>Not only does she speak </a:t>
            </a:r>
            <a:r>
              <a:rPr lang="en-US" altLang="zh-CN" kern="100" dirty="0">
                <a:latin typeface="Times New Roman" panose="02020603050405020304" pitchFamily="18" charset="0"/>
                <a:cs typeface="Times New Roman" panose="02020603050405020304" pitchFamily="18" charset="0"/>
              </a:rPr>
              <a:t>Spanish, </a:t>
            </a:r>
            <a:r>
              <a:rPr lang="en-US" altLang="zh-CN" b="1" kern="100" dirty="0">
                <a:latin typeface="Times New Roman" panose="02020603050405020304" pitchFamily="18" charset="0"/>
                <a:cs typeface="Times New Roman" panose="02020603050405020304" pitchFamily="18" charset="0"/>
              </a:rPr>
              <a:t>but she also knows </a:t>
            </a:r>
            <a:r>
              <a:rPr lang="en-US" altLang="zh-CN" kern="100" dirty="0">
                <a:latin typeface="Times New Roman" panose="02020603050405020304" pitchFamily="18" charset="0"/>
                <a:cs typeface="Times New Roman" panose="02020603050405020304" pitchFamily="18" charset="0"/>
              </a:rPr>
              <a:t>how to type.</a:t>
            </a:r>
            <a:endParaRPr lang="zh-CN" altLang="zh-CN" kern="100" dirty="0">
              <a:latin typeface="Times New Roman" panose="02020603050405020304" pitchFamily="18" charset="0"/>
              <a:cs typeface="Times New Roman" panose="02020603050405020304" pitchFamily="18" charset="0"/>
            </a:endParaRPr>
          </a:p>
          <a:p>
            <a:pPr algn="just">
              <a:lnSpc>
                <a:spcPct val="150000"/>
              </a:lnSpc>
              <a:defRPr/>
            </a:pPr>
            <a:r>
              <a:rPr lang="zh-CN" altLang="zh-CN" kern="100" dirty="0">
                <a:latin typeface="Times New Roman" panose="02020603050405020304" pitchFamily="18" charset="0"/>
                <a:cs typeface="Times New Roman" panose="02020603050405020304" pitchFamily="18" charset="0"/>
              </a:rPr>
              <a:t>她不但会说西班牙语，还会打字呢。</a:t>
            </a:r>
          </a:p>
          <a:p>
            <a:pPr algn="just">
              <a:lnSpc>
                <a:spcPct val="150000"/>
              </a:lnSpc>
              <a:defRPr/>
            </a:pPr>
            <a:r>
              <a:rPr lang="en-US" altLang="zh-CN" kern="100" dirty="0">
                <a:latin typeface="Times New Roman" panose="02020603050405020304" pitchFamily="18" charset="0"/>
                <a:cs typeface="Times New Roman" panose="02020603050405020304" pitchFamily="18" charset="0"/>
              </a:rPr>
              <a:t>(2)not only...but also...</a:t>
            </a:r>
            <a:r>
              <a:rPr lang="zh-CN" altLang="zh-CN" kern="100" dirty="0">
                <a:latin typeface="Times New Roman" panose="02020603050405020304" pitchFamily="18" charset="0"/>
                <a:cs typeface="Times New Roman" panose="02020603050405020304" pitchFamily="18" charset="0"/>
              </a:rPr>
              <a:t>连接两个相同的词或短语， 但连接两个主语时，句子不用倒装并且谓语动词与</a:t>
            </a:r>
            <a:r>
              <a:rPr lang="en-US" altLang="zh-CN" kern="100" dirty="0">
                <a:latin typeface="Times New Roman" panose="02020603050405020304" pitchFamily="18" charset="0"/>
                <a:cs typeface="Times New Roman" panose="02020603050405020304" pitchFamily="18" charset="0"/>
              </a:rPr>
              <a:t>but also</a:t>
            </a:r>
            <a:r>
              <a:rPr lang="zh-CN" altLang="zh-CN" kern="100" dirty="0">
                <a:latin typeface="Times New Roman" panose="02020603050405020304" pitchFamily="18" charset="0"/>
                <a:cs typeface="Times New Roman" panose="02020603050405020304" pitchFamily="18" charset="0"/>
              </a:rPr>
              <a:t>后的主语在数上保持一致。</a:t>
            </a:r>
          </a:p>
          <a:p>
            <a:pPr algn="just">
              <a:lnSpc>
                <a:spcPct val="150000"/>
              </a:lnSpc>
              <a:defRPr/>
            </a:pPr>
            <a:r>
              <a:rPr lang="en-US" altLang="zh-CN" kern="100" dirty="0">
                <a:latin typeface="Times New Roman" panose="02020603050405020304" pitchFamily="18" charset="0"/>
                <a:cs typeface="Times New Roman" panose="02020603050405020304" pitchFamily="18" charset="0"/>
              </a:rPr>
              <a:t>②The Americans and the British </a:t>
            </a:r>
            <a:r>
              <a:rPr lang="en-US" altLang="zh-CN" b="1" kern="100" dirty="0">
                <a:latin typeface="Times New Roman" panose="02020603050405020304" pitchFamily="18" charset="0"/>
                <a:cs typeface="Times New Roman" panose="02020603050405020304" pitchFamily="18" charset="0"/>
              </a:rPr>
              <a:t>not only </a:t>
            </a:r>
            <a:r>
              <a:rPr lang="en-US" altLang="zh-CN" kern="100" dirty="0">
                <a:latin typeface="Times New Roman" panose="02020603050405020304" pitchFamily="18" charset="0"/>
                <a:cs typeface="Times New Roman" panose="02020603050405020304" pitchFamily="18" charset="0"/>
              </a:rPr>
              <a:t>speak the same language </a:t>
            </a:r>
            <a:r>
              <a:rPr lang="en-US" altLang="zh-CN" b="1" kern="100" dirty="0">
                <a:latin typeface="Times New Roman" panose="02020603050405020304" pitchFamily="18" charset="0"/>
                <a:cs typeface="Times New Roman" panose="02020603050405020304" pitchFamily="18" charset="0"/>
              </a:rPr>
              <a:t>but also </a:t>
            </a:r>
            <a:r>
              <a:rPr lang="en-US" altLang="zh-CN" kern="100" dirty="0">
                <a:latin typeface="Times New Roman" panose="02020603050405020304" pitchFamily="18" charset="0"/>
                <a:cs typeface="Times New Roman" panose="02020603050405020304" pitchFamily="18" charset="0"/>
              </a:rPr>
              <a:t>share a large number of social customs.</a:t>
            </a:r>
            <a:r>
              <a:rPr lang="zh-CN" altLang="zh-CN" kern="100" dirty="0">
                <a:latin typeface="Times New Roman" panose="02020603050405020304" pitchFamily="18" charset="0"/>
                <a:cs typeface="Times New Roman" panose="02020603050405020304" pitchFamily="18" charset="0"/>
              </a:rPr>
              <a:t>美国人和英国人不但语言相同，而且有很多相同的风俗习惯。</a:t>
            </a:r>
          </a:p>
          <a:p>
            <a:pPr algn="just">
              <a:lnSpc>
                <a:spcPct val="150000"/>
              </a:lnSpc>
              <a:defRPr/>
            </a:pPr>
            <a:r>
              <a:rPr lang="en-US" altLang="zh-CN" kern="100" dirty="0">
                <a:latin typeface="Times New Roman" panose="02020603050405020304" pitchFamily="18" charset="0"/>
                <a:cs typeface="Times New Roman" panose="02020603050405020304" pitchFamily="18" charset="0"/>
              </a:rPr>
              <a:t>③</a:t>
            </a:r>
            <a:r>
              <a:rPr lang="en-US" altLang="zh-CN" b="1" kern="100" dirty="0">
                <a:latin typeface="Times New Roman" panose="02020603050405020304" pitchFamily="18" charset="0"/>
                <a:cs typeface="Times New Roman" panose="02020603050405020304" pitchFamily="18" charset="0"/>
              </a:rPr>
              <a:t>Not only </a:t>
            </a:r>
            <a:r>
              <a:rPr lang="en-US" altLang="zh-CN" kern="100" dirty="0">
                <a:latin typeface="Times New Roman" panose="02020603050405020304" pitchFamily="18" charset="0"/>
                <a:cs typeface="Times New Roman" panose="02020603050405020304" pitchFamily="18" charset="0"/>
              </a:rPr>
              <a:t>the students </a:t>
            </a:r>
            <a:r>
              <a:rPr lang="en-US" altLang="zh-CN" b="1" kern="100" dirty="0">
                <a:latin typeface="Times New Roman" panose="02020603050405020304" pitchFamily="18" charset="0"/>
                <a:cs typeface="Times New Roman" panose="02020603050405020304" pitchFamily="18" charset="0"/>
              </a:rPr>
              <a:t>but also </a:t>
            </a:r>
            <a:r>
              <a:rPr lang="en-US" altLang="zh-CN" kern="100" dirty="0">
                <a:latin typeface="Times New Roman" panose="02020603050405020304" pitchFamily="18" charset="0"/>
                <a:cs typeface="Times New Roman" panose="02020603050405020304" pitchFamily="18" charset="0"/>
              </a:rPr>
              <a:t>their teacher </a:t>
            </a:r>
            <a:r>
              <a:rPr lang="en-US" altLang="zh-CN" b="1" kern="100" dirty="0">
                <a:latin typeface="Times New Roman" panose="02020603050405020304" pitchFamily="18" charset="0"/>
                <a:cs typeface="Times New Roman" panose="02020603050405020304" pitchFamily="18" charset="0"/>
              </a:rPr>
              <a:t>enjoys</a:t>
            </a:r>
            <a:r>
              <a:rPr lang="en-US" altLang="zh-CN" kern="100" dirty="0">
                <a:latin typeface="Times New Roman" panose="02020603050405020304" pitchFamily="18" charset="0"/>
                <a:cs typeface="Times New Roman" panose="02020603050405020304" pitchFamily="18" charset="0"/>
              </a:rPr>
              <a:t> the cartoon.</a:t>
            </a:r>
            <a:endParaRPr lang="zh-CN" altLang="zh-CN" kern="100" dirty="0">
              <a:latin typeface="Times New Roman" panose="02020603050405020304" pitchFamily="18" charset="0"/>
              <a:cs typeface="Times New Roman" panose="02020603050405020304" pitchFamily="18" charset="0"/>
            </a:endParaRPr>
          </a:p>
          <a:p>
            <a:pPr algn="just">
              <a:lnSpc>
                <a:spcPct val="150000"/>
              </a:lnSpc>
              <a:defRPr/>
            </a:pPr>
            <a:r>
              <a:rPr lang="zh-CN" altLang="zh-CN" kern="100" dirty="0">
                <a:latin typeface="Times New Roman" panose="02020603050405020304" pitchFamily="18" charset="0"/>
                <a:cs typeface="Times New Roman" panose="02020603050405020304" pitchFamily="18" charset="0"/>
              </a:rPr>
              <a:t>不仅学生而且他们的老师也喜欢这部动画片。</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359569" y="436960"/>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smtClean="0">
                <a:latin typeface="Times New Roman" panose="02020603050405020304"/>
                <a:ea typeface="黑体" panose="02010609060101010101" charset="-122"/>
                <a:cs typeface="Courier New" panose="02070309020205020404"/>
              </a:rPr>
              <a:t>] </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37891" name="矩形 11"/>
          <p:cNvSpPr>
            <a:spLocks noChangeArrowheads="1"/>
          </p:cNvSpPr>
          <p:nvPr/>
        </p:nvSpPr>
        <p:spPr bwMode="auto">
          <a:xfrm>
            <a:off x="359569" y="869157"/>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Not only I but also Tom and Mary ____________ (be) fond of watching television.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翻译句子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zh-CN" altLang="zh-CN" kern="100" dirty="0">
                <a:latin typeface="Times New Roman" panose="02020603050405020304"/>
                <a:ea typeface="楷体_GB2312"/>
                <a:cs typeface="Times New Roman" panose="02020603050405020304"/>
              </a:rPr>
              <a:t>他不仅请我吃了饭，而且还给我买了一个礼物。</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________________________________________________________________________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思考</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ea typeface="楷体_GB2312"/>
                <a:cs typeface="Times New Roman" panose="02020603050405020304"/>
              </a:rPr>
              <a:t>连接两个句子且使用部分倒装的连词还有哪些？</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________________________________________________________________________</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________________________________________________________________________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Times New Roman" panose="02020603050405020304"/>
                <a:ea typeface="楷体_GB2312"/>
                <a:cs typeface="Courier New" panose="02070309020205020404"/>
              </a:rPr>
              <a:t>________________________________________________________________________</a:t>
            </a:r>
            <a:r>
              <a:rPr lang="en-US" altLang="zh-CN" kern="100" dirty="0">
                <a:latin typeface="Times New Roman" panose="02020603050405020304"/>
                <a:cs typeface="Courier New" panose="02070309020205020404"/>
              </a:rPr>
              <a:t> </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4252745" y="1209675"/>
            <a:ext cx="420628"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rPr>
              <a:t>are</a:t>
            </a:r>
            <a:endParaRPr lang="zh-CN" altLang="en-US" dirty="0"/>
          </a:p>
        </p:txBody>
      </p:sp>
      <p:sp>
        <p:nvSpPr>
          <p:cNvPr id="5" name="矩形 4"/>
          <p:cNvSpPr/>
          <p:nvPr/>
        </p:nvSpPr>
        <p:spPr>
          <a:xfrm>
            <a:off x="490711" y="2413398"/>
            <a:ext cx="6300443" cy="484748"/>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rPr>
              <a:t>Not only did he invite me to a meal, but he also gave me a present.</a:t>
            </a:r>
            <a:endParaRPr lang="zh-CN" altLang="en-US" dirty="0"/>
          </a:p>
        </p:txBody>
      </p:sp>
      <p:sp>
        <p:nvSpPr>
          <p:cNvPr id="6" name="矩形 5"/>
          <p:cNvSpPr/>
          <p:nvPr/>
        </p:nvSpPr>
        <p:spPr>
          <a:xfrm>
            <a:off x="505052" y="3273029"/>
            <a:ext cx="3485698" cy="1315745"/>
          </a:xfrm>
          <a:prstGeom prst="rect">
            <a:avLst/>
          </a:prstGeom>
        </p:spPr>
        <p:txBody>
          <a:bodyPr wrap="none" lIns="68580" tIns="34290" rIns="68580" bIns="34290">
            <a:spAutoFit/>
          </a:bodyPr>
          <a:lstStyle/>
          <a:p>
            <a:pPr algn="just">
              <a:lnSpc>
                <a:spcPct val="150000"/>
              </a:lnSpc>
            </a:pPr>
            <a:r>
              <a:rPr lang="en-US" altLang="zh-CN">
                <a:solidFill>
                  <a:srgbClr val="FF0000"/>
                </a:solidFill>
                <a:latin typeface="Times New Roman" panose="02020603050405020304" pitchFamily="18" charset="0"/>
                <a:ea typeface="楷体_GB2312"/>
                <a:cs typeface="楷体_GB2312"/>
              </a:rPr>
              <a:t>neither...nor...</a:t>
            </a:r>
            <a:r>
              <a:rPr lang="zh-CN" altLang="zh-CN">
                <a:solidFill>
                  <a:srgbClr val="FF0000"/>
                </a:solidFill>
                <a:latin typeface="Times New Roman" panose="02020603050405020304" pitchFamily="18" charset="0"/>
                <a:ea typeface="楷体_GB2312"/>
                <a:cs typeface="楷体_GB2312"/>
              </a:rPr>
              <a:t>既不</a:t>
            </a:r>
            <a:r>
              <a:rPr lang="en-US" altLang="zh-CN">
                <a:solidFill>
                  <a:srgbClr val="FF0000"/>
                </a:solidFill>
                <a:latin typeface="Times New Roman" panose="02020603050405020304" pitchFamily="18" charset="0"/>
                <a:ea typeface="楷体_GB2312"/>
                <a:cs typeface="楷体_GB2312"/>
              </a:rPr>
              <a:t>……</a:t>
            </a:r>
            <a:r>
              <a:rPr lang="zh-CN" altLang="zh-CN">
                <a:solidFill>
                  <a:srgbClr val="FF0000"/>
                </a:solidFill>
                <a:latin typeface="Times New Roman" panose="02020603050405020304" pitchFamily="18" charset="0"/>
                <a:ea typeface="楷体_GB2312"/>
                <a:cs typeface="楷体_GB2312"/>
              </a:rPr>
              <a:t>，也不</a:t>
            </a:r>
            <a:r>
              <a:rPr lang="en-US" altLang="zh-CN">
                <a:solidFill>
                  <a:srgbClr val="FF0000"/>
                </a:solidFill>
                <a:latin typeface="Times New Roman" panose="02020603050405020304" pitchFamily="18" charset="0"/>
                <a:ea typeface="楷体_GB2312"/>
                <a:cs typeface="楷体_GB2312"/>
              </a:rPr>
              <a:t>……</a:t>
            </a:r>
            <a:endParaRPr lang="zh-CN" altLang="zh-CN">
              <a:latin typeface="Times New Roman" panose="02020603050405020304" pitchFamily="18" charset="0"/>
              <a:ea typeface="楷体_GB2312"/>
              <a:cs typeface="楷体_GB2312"/>
            </a:endParaRPr>
          </a:p>
          <a:p>
            <a:pPr algn="just">
              <a:lnSpc>
                <a:spcPct val="150000"/>
              </a:lnSpc>
            </a:pPr>
            <a:r>
              <a:rPr lang="en-US" altLang="zh-CN">
                <a:solidFill>
                  <a:srgbClr val="FF0000"/>
                </a:solidFill>
                <a:latin typeface="Times New Roman" panose="02020603050405020304" pitchFamily="18" charset="0"/>
                <a:ea typeface="楷体_GB2312"/>
                <a:cs typeface="楷体_GB2312"/>
              </a:rPr>
              <a:t>no sooner...than...</a:t>
            </a:r>
            <a:r>
              <a:rPr lang="zh-CN" altLang="zh-CN">
                <a:solidFill>
                  <a:srgbClr val="FF0000"/>
                </a:solidFill>
                <a:latin typeface="Times New Roman" panose="02020603050405020304" pitchFamily="18" charset="0"/>
                <a:ea typeface="楷体_GB2312"/>
                <a:cs typeface="楷体_GB2312"/>
              </a:rPr>
              <a:t>一</a:t>
            </a:r>
            <a:r>
              <a:rPr lang="en-US" altLang="zh-CN">
                <a:solidFill>
                  <a:srgbClr val="FF0000"/>
                </a:solidFill>
                <a:latin typeface="Times New Roman" panose="02020603050405020304" pitchFamily="18" charset="0"/>
                <a:ea typeface="楷体_GB2312"/>
                <a:cs typeface="楷体_GB2312"/>
              </a:rPr>
              <a:t>……</a:t>
            </a:r>
            <a:r>
              <a:rPr lang="zh-CN" altLang="zh-CN">
                <a:solidFill>
                  <a:srgbClr val="FF0000"/>
                </a:solidFill>
                <a:latin typeface="Times New Roman" panose="02020603050405020304" pitchFamily="18" charset="0"/>
                <a:ea typeface="楷体_GB2312"/>
                <a:cs typeface="楷体_GB2312"/>
              </a:rPr>
              <a:t>就</a:t>
            </a:r>
            <a:r>
              <a:rPr lang="en-US" altLang="zh-CN">
                <a:solidFill>
                  <a:srgbClr val="FF0000"/>
                </a:solidFill>
                <a:latin typeface="Times New Roman" panose="02020603050405020304" pitchFamily="18" charset="0"/>
                <a:ea typeface="楷体_GB2312"/>
                <a:cs typeface="楷体_GB2312"/>
              </a:rPr>
              <a:t>……</a:t>
            </a:r>
            <a:endParaRPr lang="zh-CN" altLang="zh-CN">
              <a:latin typeface="Times New Roman" panose="02020603050405020304" pitchFamily="18" charset="0"/>
              <a:ea typeface="楷体_GB2312"/>
              <a:cs typeface="楷体_GB2312"/>
            </a:endParaRPr>
          </a:p>
          <a:p>
            <a:pPr algn="just">
              <a:lnSpc>
                <a:spcPct val="150000"/>
              </a:lnSpc>
            </a:pPr>
            <a:r>
              <a:rPr lang="en-US" altLang="zh-CN">
                <a:solidFill>
                  <a:srgbClr val="FF0000"/>
                </a:solidFill>
                <a:latin typeface="Times New Roman" panose="02020603050405020304" pitchFamily="18" charset="0"/>
                <a:ea typeface="楷体_GB2312"/>
                <a:cs typeface="楷体_GB2312"/>
              </a:rPr>
              <a:t>hardly...when...</a:t>
            </a:r>
            <a:r>
              <a:rPr lang="zh-CN" altLang="zh-CN">
                <a:solidFill>
                  <a:srgbClr val="FF0000"/>
                </a:solidFill>
                <a:latin typeface="Times New Roman" panose="02020603050405020304" pitchFamily="18" charset="0"/>
                <a:ea typeface="楷体_GB2312"/>
                <a:cs typeface="楷体_GB2312"/>
              </a:rPr>
              <a:t>一</a:t>
            </a:r>
            <a:r>
              <a:rPr lang="en-US" altLang="zh-CN">
                <a:solidFill>
                  <a:srgbClr val="FF0000"/>
                </a:solidFill>
                <a:latin typeface="Times New Roman" panose="02020603050405020304" pitchFamily="18" charset="0"/>
                <a:ea typeface="楷体_GB2312"/>
                <a:cs typeface="楷体_GB2312"/>
              </a:rPr>
              <a:t>……</a:t>
            </a:r>
            <a:r>
              <a:rPr lang="zh-CN" altLang="zh-CN">
                <a:solidFill>
                  <a:srgbClr val="FF0000"/>
                </a:solidFill>
                <a:latin typeface="Times New Roman" panose="02020603050405020304" pitchFamily="18" charset="0"/>
                <a:ea typeface="楷体_GB2312"/>
                <a:cs typeface="楷体_GB2312"/>
              </a:rPr>
              <a:t>就</a:t>
            </a:r>
            <a:r>
              <a:rPr lang="en-US" altLang="zh-CN">
                <a:solidFill>
                  <a:srgbClr val="FF0000"/>
                </a:solidFill>
                <a:latin typeface="Times New Roman" panose="02020603050405020304" pitchFamily="18" charset="0"/>
                <a:ea typeface="楷体_GB2312"/>
                <a:cs typeface="楷体_GB2312"/>
              </a:rPr>
              <a:t>……</a:t>
            </a:r>
            <a:endParaRPr lang="zh-CN" altLang="en-US">
              <a:latin typeface="Times New Roman" panose="02020603050405020304" pitchFamily="18" charset="0"/>
              <a:ea typeface="楷体_GB2312"/>
              <a:cs typeface="楷体_GB231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1"/>
          <p:cNvSpPr>
            <a:spLocks noChangeArrowheads="1"/>
          </p:cNvSpPr>
          <p:nvPr/>
        </p:nvSpPr>
        <p:spPr bwMode="auto">
          <a:xfrm>
            <a:off x="466725" y="832248"/>
            <a:ext cx="8047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Ⅰ</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语境串记多义词</a:t>
            </a:r>
            <a:endParaRPr lang="zh-CN" altLang="zh-CN" kern="100" dirty="0">
              <a:latin typeface="宋体" panose="02010600030101010101" pitchFamily="2" charset="-122"/>
              <a:cs typeface="Courier New" panose="02070309020205020404"/>
            </a:endParaRPr>
          </a:p>
        </p:txBody>
      </p:sp>
      <p:sp>
        <p:nvSpPr>
          <p:cNvPr id="14339" name="矩形 11"/>
          <p:cNvSpPr>
            <a:spLocks noChangeArrowheads="1"/>
          </p:cNvSpPr>
          <p:nvPr/>
        </p:nvSpPr>
        <p:spPr bwMode="auto">
          <a:xfrm>
            <a:off x="557213" y="1264444"/>
            <a:ext cx="8173641"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ea typeface="楷体_GB2312"/>
                <a:cs typeface="Courier New" panose="02070309020205020404"/>
              </a:rPr>
              <a:t>1</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The manager </a:t>
            </a:r>
            <a:r>
              <a:rPr lang="en-US" altLang="zh-CN" b="1" kern="100" dirty="0">
                <a:latin typeface="Times New Roman" panose="02020603050405020304"/>
                <a:ea typeface="楷体_GB2312"/>
                <a:cs typeface="Courier New" panose="02070309020205020404"/>
              </a:rPr>
              <a:t>issued</a:t>
            </a:r>
            <a:r>
              <a:rPr lang="en-US" altLang="zh-CN" kern="100" dirty="0">
                <a:latin typeface="Times New Roman" panose="02020603050405020304"/>
                <a:ea typeface="楷体_GB2312"/>
                <a:cs typeface="Courier New" panose="02070309020205020404"/>
              </a:rPr>
              <a:t> an important rule that all the </a:t>
            </a:r>
            <a:r>
              <a:rPr lang="en-US" altLang="zh-CN" b="1" kern="100" dirty="0">
                <a:latin typeface="Times New Roman" panose="02020603050405020304"/>
                <a:ea typeface="楷体_GB2312"/>
                <a:cs typeface="Courier New" panose="02070309020205020404"/>
              </a:rPr>
              <a:t>issues</a:t>
            </a:r>
            <a:r>
              <a:rPr lang="en-US" altLang="zh-CN" kern="100" dirty="0">
                <a:latin typeface="Times New Roman" panose="02020603050405020304"/>
                <a:ea typeface="楷体_GB2312"/>
                <a:cs typeface="Courier New" panose="02070309020205020404"/>
              </a:rPr>
              <a:t> about the salary can</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 be put forward as an </a:t>
            </a:r>
            <a:r>
              <a:rPr lang="en-US" altLang="zh-CN" b="1" kern="100" dirty="0">
                <a:latin typeface="Times New Roman" panose="02020603050405020304"/>
                <a:ea typeface="楷体_GB2312"/>
                <a:cs typeface="Courier New" panose="02070309020205020404"/>
              </a:rPr>
              <a:t>issue</a:t>
            </a:r>
            <a:r>
              <a:rPr lang="en-US" altLang="zh-CN" kern="100" dirty="0">
                <a:latin typeface="Times New Roman" panose="02020603050405020304"/>
                <a:ea typeface="楷体_GB2312"/>
                <a:cs typeface="Courier New" panose="02070309020205020404"/>
              </a:rPr>
              <a:t> at the meeting.</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ea typeface="楷体_GB2312"/>
                <a:cs typeface="Times New Roman" panose="02020603050405020304"/>
              </a:rPr>
              <a:t>	</a:t>
            </a:r>
            <a:r>
              <a:rPr lang="zh-CN" altLang="zh-CN" kern="100" dirty="0">
                <a:latin typeface="Times New Roman" panose="02020603050405020304"/>
                <a:ea typeface="楷体_GB2312"/>
                <a:cs typeface="Times New Roman" panose="02020603050405020304"/>
              </a:rPr>
              <a:t>经理宣布了一项重要规定：所有关于薪水的争议都不能作为重要议题在会上提出。</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ea typeface="楷体_GB2312"/>
                <a:cs typeface="Courier New" panose="02070309020205020404"/>
              </a:rPr>
              <a:t>2.The company </a:t>
            </a:r>
            <a:r>
              <a:rPr lang="en-US" altLang="zh-CN" b="1" kern="100" dirty="0">
                <a:latin typeface="Times New Roman" panose="02020603050405020304"/>
                <a:ea typeface="楷体_GB2312"/>
                <a:cs typeface="Courier New" panose="02070309020205020404"/>
              </a:rPr>
              <a:t>conducted</a:t>
            </a:r>
            <a:r>
              <a:rPr lang="en-US" altLang="zh-CN" kern="100" dirty="0">
                <a:latin typeface="Times New Roman" panose="02020603050405020304"/>
                <a:ea typeface="楷体_GB2312"/>
                <a:cs typeface="Courier New" panose="02070309020205020404"/>
              </a:rPr>
              <a:t> a survey to find out the employee</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s good </a:t>
            </a:r>
            <a:r>
              <a:rPr lang="en-US" altLang="zh-CN" b="1" kern="100" dirty="0">
                <a:latin typeface="Times New Roman" panose="02020603050405020304"/>
                <a:ea typeface="楷体_GB2312"/>
                <a:cs typeface="Courier New" panose="02070309020205020404"/>
              </a:rPr>
              <a:t>conduct</a:t>
            </a:r>
            <a:r>
              <a:rPr lang="en-US" altLang="zh-CN" kern="100" dirty="0">
                <a:latin typeface="Times New Roman" panose="02020603050405020304"/>
                <a:ea typeface="楷体_GB2312"/>
                <a:cs typeface="Courier New" panose="02070309020205020404"/>
              </a:rPr>
              <a:t> last week, which is considered as a great </a:t>
            </a:r>
            <a:r>
              <a:rPr lang="en-US" altLang="zh-CN" b="1" kern="100" dirty="0">
                <a:latin typeface="Times New Roman" panose="02020603050405020304"/>
                <a:ea typeface="楷体_GB2312"/>
                <a:cs typeface="Courier New" panose="02070309020205020404"/>
              </a:rPr>
              <a:t>conduct</a:t>
            </a:r>
            <a:r>
              <a:rPr lang="en-US" altLang="zh-CN" kern="100" dirty="0">
                <a:latin typeface="Times New Roman" panose="02020603050405020304"/>
                <a:ea typeface="楷体_GB2312"/>
                <a:cs typeface="Courier New" panose="02070309020205020404"/>
              </a:rPr>
              <a:t>.</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ea typeface="楷体_GB2312"/>
                <a:cs typeface="Times New Roman" panose="02020603050405020304"/>
              </a:rPr>
              <a:t>	</a:t>
            </a:r>
            <a:r>
              <a:rPr lang="zh-CN" altLang="zh-CN" kern="100" dirty="0">
                <a:latin typeface="Times New Roman" panose="02020603050405020304"/>
                <a:ea typeface="楷体_GB2312"/>
                <a:cs typeface="Times New Roman" panose="02020603050405020304"/>
              </a:rPr>
              <a:t>公司安排了一个调查，以查明员工上周的好行为，这被认为是一种极好的管理方法。</a:t>
            </a:r>
            <a:endParaRPr lang="zh-CN" altLang="zh-CN" kern="100" dirty="0">
              <a:latin typeface="宋体" panose="02010600030101010101" pitchFamily="2" charset="-122"/>
              <a:cs typeface="Courier New" panose="02070309020205020404"/>
            </a:endParaRPr>
          </a:p>
        </p:txBody>
      </p:sp>
      <p:pic>
        <p:nvPicPr>
          <p:cNvPr id="20483" name="Picture 5" descr="记单词"/>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875485" y="528638"/>
            <a:ext cx="47267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矩形 2"/>
          <p:cNvSpPr>
            <a:spLocks noChangeArrowheads="1"/>
          </p:cNvSpPr>
          <p:nvPr/>
        </p:nvSpPr>
        <p:spPr bwMode="auto">
          <a:xfrm>
            <a:off x="4285060" y="411956"/>
            <a:ext cx="823913"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lnSpc>
                <a:spcPct val="150000"/>
              </a:lnSpc>
              <a:tabLst>
                <a:tab pos="2025015" algn="l"/>
              </a:tabLst>
            </a:pPr>
            <a:r>
              <a:rPr lang="zh-CN" altLang="zh-CN" dirty="0">
                <a:latin typeface="Times New Roman" panose="02020603050405020304" pitchFamily="18" charset="0"/>
                <a:ea typeface="黑体" panose="02010609060101010101" charset="-122"/>
              </a:rPr>
              <a:t>记单词</a:t>
            </a:r>
            <a:endParaRPr lang="zh-CN" altLang="zh-CN" dirty="0">
              <a:latin typeface="宋体" panose="02010600030101010101" pitchFamily="2" charset="-122"/>
              <a:ea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1"/>
          <p:cNvSpPr>
            <a:spLocks noChangeArrowheads="1"/>
          </p:cNvSpPr>
          <p:nvPr/>
        </p:nvSpPr>
        <p:spPr bwMode="auto">
          <a:xfrm>
            <a:off x="409575" y="847725"/>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Ⅱ</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词缀助记派生词</a:t>
            </a:r>
            <a:endParaRPr lang="zh-CN" altLang="zh-CN" kern="100" dirty="0">
              <a:latin typeface="宋体" panose="02010600030101010101" pitchFamily="2" charset="-122"/>
              <a:cs typeface="Courier New" panose="02070309020205020404"/>
            </a:endParaRPr>
          </a:p>
        </p:txBody>
      </p:sp>
      <p:sp>
        <p:nvSpPr>
          <p:cNvPr id="15363" name="矩形 11"/>
          <p:cNvSpPr>
            <a:spLocks noChangeArrowheads="1"/>
          </p:cNvSpPr>
          <p:nvPr/>
        </p:nvSpPr>
        <p:spPr bwMode="auto">
          <a:xfrm>
            <a:off x="464344" y="1279923"/>
            <a:ext cx="7661672"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名词后缀：</a:t>
            </a:r>
            <a:r>
              <a:rPr lang="en-US" altLang="zh-CN" kern="100" dirty="0">
                <a:latin typeface="Times New Roman" panose="02020603050405020304"/>
                <a:ea typeface="楷体_GB2312"/>
                <a:cs typeface="Courier New" panose="02070309020205020404"/>
              </a:rPr>
              <a:t>-al</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a:t>
            </a:r>
            <a:r>
              <a:rPr lang="en-US" altLang="zh-CN" kern="100" dirty="0" err="1">
                <a:latin typeface="Times New Roman" panose="02020603050405020304"/>
                <a:ea typeface="楷体_GB2312"/>
                <a:cs typeface="Courier New" panose="02070309020205020404"/>
              </a:rPr>
              <a:t>ee</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-ion</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a:t>
            </a:r>
            <a:r>
              <a:rPr lang="en-US" altLang="zh-CN" kern="100" dirty="0" err="1">
                <a:latin typeface="Times New Roman" panose="02020603050405020304"/>
                <a:ea typeface="楷体_GB2312"/>
                <a:cs typeface="Courier New" panose="02070309020205020404"/>
              </a:rPr>
              <a:t>ment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1.propose (</a:t>
            </a:r>
            <a:r>
              <a:rPr lang="en-US" altLang="zh-CN" i="1" kern="100" dirty="0">
                <a:latin typeface="Book Antiqua" panose="02040602050305030304"/>
                <a:cs typeface="Times New Roman" panose="02020603050405020304"/>
              </a:rPr>
              <a:t>v</a:t>
            </a:r>
            <a:r>
              <a:rPr lang="en-US" altLang="zh-CN" kern="100" dirty="0">
                <a:latin typeface="Times New Roman" panose="02020603050405020304"/>
                <a:cs typeface="Courier New" panose="020703090202050204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proposal (</a:t>
            </a:r>
            <a:r>
              <a:rPr lang="en-US" altLang="zh-CN" i="1" kern="100" dirty="0">
                <a:latin typeface="Times New Roman" panose="02020603050405020304"/>
                <a:cs typeface="Courier New" panose="02070309020205020404"/>
              </a:rPr>
              <a:t>n</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2.commit (</a:t>
            </a:r>
            <a:r>
              <a:rPr lang="en-US" altLang="zh-CN" i="1" kern="100" dirty="0">
                <a:latin typeface="Book Antiqua" panose="02040602050305030304"/>
                <a:cs typeface="Times New Roman" panose="02020603050405020304"/>
              </a:rPr>
              <a:t>v</a:t>
            </a:r>
            <a:r>
              <a:rPr lang="en-US" altLang="zh-CN" kern="100" dirty="0">
                <a:latin typeface="Times New Roman" panose="02020603050405020304"/>
                <a:cs typeface="Courier New" panose="02070309020205020404"/>
              </a:rPr>
              <a:t>.) </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 committee (</a:t>
            </a:r>
            <a:r>
              <a:rPr lang="en-US" altLang="zh-CN" i="1" kern="100" dirty="0">
                <a:latin typeface="Times New Roman" panose="02020603050405020304"/>
                <a:cs typeface="Courier New" panose="02070309020205020404"/>
              </a:rPr>
              <a:t>n</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3.contribute (</a:t>
            </a:r>
            <a:r>
              <a:rPr lang="en-US" altLang="zh-CN" i="1" kern="100" dirty="0">
                <a:latin typeface="Book Antiqua" panose="02040602050305030304"/>
                <a:cs typeface="Times New Roman" panose="02020603050405020304"/>
              </a:rPr>
              <a:t>v</a:t>
            </a:r>
            <a:r>
              <a:rPr lang="en-US" altLang="zh-CN" kern="100" dirty="0">
                <a:latin typeface="Times New Roman" panose="02020603050405020304"/>
                <a:cs typeface="Courier New" panose="020703090202050204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contribution (</a:t>
            </a:r>
            <a:r>
              <a:rPr lang="en-US" altLang="zh-CN" i="1" kern="100" dirty="0">
                <a:latin typeface="Times New Roman" panose="02020603050405020304"/>
                <a:cs typeface="Courier New" panose="02070309020205020404"/>
              </a:rPr>
              <a:t>n</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4.depart (</a:t>
            </a:r>
            <a:r>
              <a:rPr lang="en-US" altLang="zh-CN" i="1" kern="100" dirty="0">
                <a:latin typeface="Book Antiqua" panose="02040602050305030304"/>
                <a:cs typeface="Times New Roman" panose="02020603050405020304"/>
              </a:rPr>
              <a:t>v</a:t>
            </a:r>
            <a:r>
              <a:rPr lang="en-US" altLang="zh-CN" kern="100" dirty="0">
                <a:latin typeface="Times New Roman" panose="02020603050405020304"/>
                <a:cs typeface="Courier New" panose="020703090202050204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department (</a:t>
            </a:r>
            <a:r>
              <a:rPr lang="en-US" altLang="zh-CN" i="1" kern="100" dirty="0">
                <a:latin typeface="Times New Roman" panose="02020603050405020304"/>
                <a:cs typeface="Courier New" panose="02070309020205020404"/>
              </a:rPr>
              <a:t>n</a:t>
            </a:r>
            <a:r>
              <a:rPr lang="en-US" altLang="zh-CN" kern="100" dirty="0">
                <a:latin typeface="Times New Roman" panose="02020603050405020304"/>
                <a:cs typeface="Courier New" panose="020703090202050204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1"/>
          <p:cNvSpPr>
            <a:spLocks noChangeArrowheads="1"/>
          </p:cNvSpPr>
          <p:nvPr/>
        </p:nvSpPr>
        <p:spPr bwMode="auto">
          <a:xfrm>
            <a:off x="251222" y="896541"/>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zh-CN" altLang="zh-CN" kern="100" dirty="0">
                <a:latin typeface="Times New Roman" panose="02020603050405020304"/>
                <a:ea typeface="黑体" panose="02010609060101010101" charset="-122"/>
                <a:cs typeface="Times New Roman" panose="02020603050405020304"/>
              </a:rPr>
              <a:t>句型公式</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16387" name="矩形 11"/>
          <p:cNvSpPr>
            <a:spLocks noChangeArrowheads="1"/>
          </p:cNvSpPr>
          <p:nvPr/>
        </p:nvSpPr>
        <p:spPr bwMode="auto">
          <a:xfrm>
            <a:off x="454819" y="1364456"/>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楷体_GB2312"/>
                <a:cs typeface="Courier New" panose="02070309020205020404"/>
              </a:rPr>
              <a:t>1</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there comes a time when...</a:t>
            </a:r>
            <a:r>
              <a:rPr lang="zh-CN" altLang="zh-CN" kern="100" dirty="0">
                <a:latin typeface="Times New Roman" panose="02020603050405020304"/>
                <a:ea typeface="楷体_GB2312"/>
                <a:cs typeface="Times New Roman" panose="02020603050405020304"/>
              </a:rPr>
              <a:t>是</a:t>
            </a:r>
            <a:r>
              <a:rPr lang="en-US" altLang="zh-CN" kern="100" dirty="0">
                <a:latin typeface="Times New Roman" panose="02020603050405020304"/>
                <a:ea typeface="楷体_GB2312"/>
                <a:cs typeface="Courier New" panose="02070309020205020404"/>
              </a:rPr>
              <a:t>there</a:t>
            </a:r>
            <a:r>
              <a:rPr lang="zh-CN" altLang="zh-CN" kern="100" dirty="0">
                <a:latin typeface="Times New Roman" panose="02020603050405020304"/>
                <a:ea typeface="楷体_GB2312"/>
                <a:cs typeface="Times New Roman" panose="02020603050405020304"/>
              </a:rPr>
              <a:t>引导的倒装句；其中</a:t>
            </a:r>
            <a:r>
              <a:rPr lang="en-US" altLang="zh-CN" kern="100" dirty="0">
                <a:latin typeface="Times New Roman" panose="02020603050405020304"/>
                <a:ea typeface="楷体_GB2312"/>
                <a:cs typeface="Courier New" panose="02070309020205020404"/>
              </a:rPr>
              <a:t>when</a:t>
            </a:r>
            <a:r>
              <a:rPr lang="zh-CN" altLang="zh-CN" kern="100" dirty="0">
                <a:latin typeface="Times New Roman" panose="02020603050405020304"/>
                <a:ea typeface="楷体_GB2312"/>
                <a:cs typeface="Times New Roman" panose="02020603050405020304"/>
              </a:rPr>
              <a:t>引导定语从句。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2.</a:t>
            </a:r>
            <a:r>
              <a:rPr lang="zh-CN" altLang="zh-CN" kern="100" dirty="0">
                <a:latin typeface="Times New Roman" panose="02020603050405020304"/>
                <a:ea typeface="楷体_GB2312"/>
                <a:cs typeface="Times New Roman" panose="02020603050405020304"/>
              </a:rPr>
              <a:t>动名词短语作主语。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3.that</a:t>
            </a:r>
            <a:r>
              <a:rPr lang="zh-CN" altLang="zh-CN" kern="100" dirty="0">
                <a:latin typeface="Times New Roman" panose="02020603050405020304"/>
                <a:ea typeface="楷体_GB2312"/>
                <a:cs typeface="Times New Roman" panose="02020603050405020304"/>
              </a:rPr>
              <a:t>引导的定语从句。</a:t>
            </a:r>
            <a:r>
              <a:rPr lang="en-US" altLang="zh-CN" kern="100" dirty="0">
                <a:latin typeface="Times New Roman" panose="02020603050405020304"/>
                <a:cs typeface="Courier New" panose="02070309020205020404"/>
              </a:rPr>
              <a:t> </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3387</Words>
  <Application>Microsoft Office PowerPoint</Application>
  <PresentationFormat>全屏显示(16:9)</PresentationFormat>
  <Paragraphs>562</Paragraphs>
  <Slides>67</Slides>
  <Notes>65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67</vt:i4>
      </vt:variant>
    </vt:vector>
  </HeadingPairs>
  <TitlesOfParts>
    <vt:vector size="81" baseType="lpstr">
      <vt:lpstr>Adobe 黑体 Std R</vt:lpstr>
      <vt:lpstr>黑体</vt:lpstr>
      <vt:lpstr>华文中宋</vt:lpstr>
      <vt:lpstr>楷体_GB2312</vt:lpstr>
      <vt:lpstr>宋体</vt:lpstr>
      <vt:lpstr>微软雅黑</vt:lpstr>
      <vt:lpstr>Arial</vt:lpstr>
      <vt:lpstr>Book Antiqua</vt:lpstr>
      <vt:lpstr>Calibri</vt:lpstr>
      <vt:lpstr>Calibri Light</vt:lpstr>
      <vt:lpstr>Courier New</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2023-01-16T18:44:26Z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515A445A59E6409D84E93297278732D1</vt:lpwstr>
  </property>
  <property fmtid="{A09F084E-AD41-489F-8076-AA5BE3082BCA}" pid="100">
    <vt:ui4>5</vt:ui4>
  </property>
  <property fmtid="{64440492-4C8B-11D1-8B70-080036B11A03}" pid="11">
    <vt:lpwstr>www.2ppt.com-爱PPT提供资源下载</vt:lpwstr>
  </property>
</Properties>
</file>