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3" r:id="rId2"/>
    <p:sldId id="819" r:id="rId3"/>
    <p:sldId id="820" r:id="rId4"/>
    <p:sldId id="797" r:id="rId5"/>
    <p:sldId id="813" r:id="rId6"/>
    <p:sldId id="816" r:id="rId7"/>
    <p:sldId id="759" r:id="rId8"/>
    <p:sldId id="817" r:id="rId9"/>
    <p:sldId id="818" r:id="rId10"/>
    <p:sldId id="810" r:id="rId11"/>
    <p:sldId id="811" r:id="rId12"/>
    <p:sldId id="776" r:id="rId13"/>
    <p:sldId id="777" r:id="rId14"/>
    <p:sldId id="807" r:id="rId15"/>
    <p:sldId id="809" r:id="rId16"/>
    <p:sldId id="821" r:id="rId17"/>
    <p:sldId id="802" r:id="rId18"/>
    <p:sldId id="803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7F1FE"/>
    <a:srgbClr val="3333FF"/>
    <a:srgbClr val="FF0000"/>
    <a:srgbClr val="FE7B00"/>
    <a:srgbClr val="E8F1EB"/>
    <a:srgbClr val="6CCEB6"/>
    <a:srgbClr val="53C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5317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EFE80F-5C1C-4753-BC15-41B09C2675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4496056-8E3C-492A-98F0-9150AB469A8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67EF6D1-D953-417A-BBCD-23CA46EA228E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EADC96-2A82-4E60-ABF0-F4181D3347E0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41A1913-0905-4EDB-82C0-5FC9B1E2FF01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54F00C7-7D3C-4629-B265-695FB9784B42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65298B2-60A5-42EB-8851-D434D2203C31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96056-8E3C-492A-98F0-9150AB469A8B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822BF01-13DF-42CC-933E-4827CFCE1089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17B2D71-5FE4-49FE-98D2-FCAD51448EFB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312D35A-AB5F-4C45-899B-F2254DEEF3A1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B55B7B4-2D73-40CE-84FF-7B833522A6D6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D38370E-112A-417E-B239-DB0030C56F9E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2344262-75D8-40B5-AAAF-1B7A834F9B2C}" type="slidenum">
              <a:rPr lang="zh-CN" altLang="en-US" sz="1200">
                <a:latin typeface="Calibri" panose="020F0502020204030204" pitchFamily="34" charset="0"/>
              </a:rPr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EF59842-163F-485D-9C33-9E834503C143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BEE4-BDCA-4A77-9E27-3103B64CF4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AF33-41D9-443B-A05A-395D39B230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10A8-D706-4437-B214-FEDAB1736E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E1D1-4849-49DF-A18C-15E525E657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69D1-FE9B-401D-87E8-CF7BF5C207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9A30-3944-4E0A-94B4-68122E1FA3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5B8EA1A9-9CC0-4F54-B348-F23B8BD4948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C8E652A-C67D-4029-B90E-0191BD459E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4CE4FF2-C69F-4EDB-9B7D-6DBDB45C1BC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8E3BDC-A7BB-4447-B8F6-31F79CBB18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F450C2-9C22-4EB3-96A4-1F15278690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DD2E142C-25A2-4178-873C-A7671D6EF94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41A6C4-1ABE-4605-8806-7FAC99442B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7C9F41-B7AF-4207-9ABA-78784009FF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9EBA-7406-4270-9DD7-B140A68525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05C25-C047-4757-A214-2B7218415B0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A35C-C3EC-480F-8EB7-691A53C820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00E8-C962-45D7-A4DB-A584C3C5D4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AA41-DAAC-4A5D-8684-31F6F738D7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46E0-D092-4B74-B586-916B7FA7AE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3548-3058-405C-A9F3-1D4F88D2A4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EC3D-45F8-48CC-85FE-3A2530132C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1071-6E37-44AD-91BE-CB8D8E9D8E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69669-678B-4607-81A9-378FFFF828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A2C2-468C-4C90-8B3D-01E975C43B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FFF5-F2C5-460F-B4FF-48FB815360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F1A0-6AA9-4B69-90D9-8DB479DB0A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205E8-1604-4E72-8F15-6B07FA7775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8912-743C-4052-B2ED-29D7BD9FF7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8CF1-6E94-4A6E-91A5-A2035801E3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5F506D8-3913-4E96-A5A3-71BD5EA31A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A38B417-E74A-46D9-8697-FBA475672AE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4.mp3" TargetMode="External"/><Relationship Id="rId13" Type="http://schemas.openxmlformats.org/officeDocument/2006/relationships/image" Target="../media/image13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2.mp3" TargetMode="External"/><Relationship Id="rId7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4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1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1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3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3.mp3" TargetMode="External"/><Relationship Id="rId10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5.mp3" TargetMode="External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2.mp3" TargetMode="External"/><Relationship Id="rId9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5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3\Lesson15%20&#25945;&#23398;&#35838;&#20214;\9.mp3" TargetMode="External"/><Relationship Id="rId13" Type="http://schemas.openxmlformats.org/officeDocument/2006/relationships/image" Target="../media/image13.png"/><Relationship Id="rId3" Type="http://schemas.microsoft.com/office/2007/relationships/media" Target="file:///E:\&#20154;&#25945;&#26032;&#29256;6&#19978;\U3\Lesson15%20&#25945;&#23398;&#35838;&#20214;\7.mp3" TargetMode="External"/><Relationship Id="rId7" Type="http://schemas.microsoft.com/office/2007/relationships/media" Target="file:///E:\&#20154;&#25945;&#26032;&#29256;6&#19978;\U3\Lesson15%20&#25945;&#23398;&#35838;&#20214;\9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E:\&#20154;&#25945;&#26032;&#29256;6&#19978;\U3\Lesson15%20&#25945;&#23398;&#35838;&#20214;\6.mp3" TargetMode="External"/><Relationship Id="rId1" Type="http://schemas.microsoft.com/office/2007/relationships/media" Target="file:///E:\&#20154;&#25945;&#26032;&#29256;6&#19978;\U3\Lesson15%20&#25945;&#23398;&#35838;&#20214;\6.mp3" TargetMode="External"/><Relationship Id="rId6" Type="http://schemas.openxmlformats.org/officeDocument/2006/relationships/audio" Target="file:///E:\&#20154;&#25945;&#26032;&#29256;6&#19978;\U3\Lesson15%20&#25945;&#23398;&#35838;&#20214;\8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6&#19978;\U3\Lesson15%20&#25945;&#23398;&#35838;&#20214;\8.mp3" TargetMode="External"/><Relationship Id="rId10" Type="http://schemas.openxmlformats.org/officeDocument/2006/relationships/audio" Target="file:///E:\&#20154;&#25945;&#26032;&#29256;6&#19978;\U3\Lesson15%20&#25945;&#23398;&#35838;&#20214;\10.mp3" TargetMode="External"/><Relationship Id="rId4" Type="http://schemas.openxmlformats.org/officeDocument/2006/relationships/audio" Target="file:///E:\&#20154;&#25945;&#26032;&#29256;6&#19978;\U3\Lesson15%20&#25945;&#23398;&#35838;&#20214;\7.mp3" TargetMode="External"/><Relationship Id="rId9" Type="http://schemas.microsoft.com/office/2007/relationships/media" Target="file:///E:\&#20154;&#25945;&#26032;&#29256;6&#19978;\U3\Lesson15%20&#25945;&#23398;&#35838;&#20214;\10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star-shaped.mp3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heart-shaped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heart-shaped.mp3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star-shaped.mp3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chocolate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Lesson15Justreadandtalk&#35838;&#25991;&#24405;&#38899;_128k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Lesson15Justreadandtalk&#35838;&#25991;&#24405;&#38899;_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chocolate.mp3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jelly.mp3" TargetMode="External"/><Relationship Id="rId13" Type="http://schemas.openxmlformats.org/officeDocument/2006/relationships/image" Target="../media/image19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candy.mp3" TargetMode="External"/><Relationship Id="rId7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jelly.mp3" TargetMode="External"/><Relationship Id="rId12" Type="http://schemas.openxmlformats.org/officeDocument/2006/relationships/image" Target="../media/image18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icecream.mp3" TargetMode="External"/><Relationship Id="rId16" Type="http://schemas.openxmlformats.org/officeDocument/2006/relationships/image" Target="../media/image13.png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icecream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fruitpie.mp3" TargetMode="External"/><Relationship Id="rId11" Type="http://schemas.openxmlformats.org/officeDocument/2006/relationships/image" Target="../media/image7.png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fruitpie.mp3" TargetMode="External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6.xml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candy.mp3" TargetMode="Externa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sure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5%20&#25945;&#23398;&#35838;&#20214;\sure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96752"/>
            <a:ext cx="504031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48837" y="2708920"/>
            <a:ext cx="8460432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Unit3 Would you like to come to my birthday party?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527429"/>
            <a:ext cx="2462212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672923" y="535944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44463" y="1684338"/>
            <a:ext cx="8531225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What kind of cake would you like, Lisa?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Lisa: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I’d like a chocolate cake.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What shape would you like? How about this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star-shaped cake?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Lisa: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Well, Mum. I really like that heart-shaped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cake.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That’s wonderful! It can show our love for you.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505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5063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10" name="云形 9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70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900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2509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37988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5026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5705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矩形 4"/>
          <p:cNvSpPr>
            <a:spLocks noChangeArrowheads="1"/>
          </p:cNvSpPr>
          <p:nvPr/>
        </p:nvSpPr>
        <p:spPr bwMode="auto">
          <a:xfrm>
            <a:off x="195263" y="1681163"/>
            <a:ext cx="8424862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Lisa: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Thank you, Mum! It can also show my love  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       for you and Dad.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Mum: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Good girl!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Lisa: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Mum, can I have some ice cream and some 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       jelly, please?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Mum: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Sure. And I’ll get some candy and fruit pies  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       for you, too.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 Lisa: </a:t>
            </a:r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Thanks, Mum! I’ll have a great birthday party.</a:t>
            </a:r>
          </a:p>
        </p:txBody>
      </p:sp>
      <p:sp>
        <p:nvSpPr>
          <p:cNvPr id="4608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6087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11" name="云形 10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609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23495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28892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0306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512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56911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713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711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Group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5851525"/>
            <a:ext cx="19875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711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711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7115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4711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4712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712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711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712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4712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4712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4918075" y="4157663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712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712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27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491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177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4918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4918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11225" y="1447800"/>
            <a:ext cx="76327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A: What kind of cake would you like?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11225" y="2136775"/>
            <a:ext cx="326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B: I’d like ...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2457450"/>
            <a:ext cx="2566988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850" y="2487613"/>
            <a:ext cx="2640013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4850" y="4432300"/>
            <a:ext cx="2640013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7563" y="4432300"/>
            <a:ext cx="257175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3250" name="组合 2"/>
          <p:cNvGrpSpPr/>
          <p:nvPr/>
        </p:nvGrpSpPr>
        <p:grpSpPr bwMode="auto">
          <a:xfrm>
            <a:off x="2195513" y="1484313"/>
            <a:ext cx="4895850" cy="5421312"/>
            <a:chOff x="1619672" y="1198337"/>
            <a:chExt cx="4895777" cy="5420373"/>
          </a:xfrm>
        </p:grpSpPr>
        <p:pic>
          <p:nvPicPr>
            <p:cNvPr id="53270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672" y="1198337"/>
              <a:ext cx="4895777" cy="542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619672" y="6063181"/>
              <a:ext cx="1152508" cy="5491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32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54113" y="1412875"/>
            <a:ext cx="20510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784948" y="1484784"/>
            <a:ext cx="29481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Let’s act!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53256" name="组合 6"/>
          <p:cNvGrpSpPr/>
          <p:nvPr/>
        </p:nvGrpSpPr>
        <p:grpSpPr bwMode="auto">
          <a:xfrm>
            <a:off x="755650" y="2541588"/>
            <a:ext cx="2736850" cy="936625"/>
            <a:chOff x="179512" y="3478399"/>
            <a:chExt cx="2736701" cy="936104"/>
          </a:xfrm>
        </p:grpSpPr>
        <p:sp>
          <p:nvSpPr>
            <p:cNvPr id="5" name="圆角矩形标注 4"/>
            <p:cNvSpPr/>
            <p:nvPr/>
          </p:nvSpPr>
          <p:spPr>
            <a:xfrm>
              <a:off x="179512" y="3478399"/>
              <a:ext cx="2601771" cy="936104"/>
            </a:xfrm>
            <a:prstGeom prst="wedgeRoundRectCallout">
              <a:avLst>
                <a:gd name="adj1" fmla="val 57523"/>
                <a:gd name="adj2" fmla="val -4025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0149" y="3541864"/>
              <a:ext cx="2716064" cy="829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What kind of cake</a:t>
              </a:r>
            </a:p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would you like?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3257" name="组合 13"/>
          <p:cNvGrpSpPr/>
          <p:nvPr/>
        </p:nvGrpSpPr>
        <p:grpSpPr bwMode="auto">
          <a:xfrm>
            <a:off x="1103313" y="4756150"/>
            <a:ext cx="3336925" cy="936625"/>
            <a:chOff x="200405" y="3512734"/>
            <a:chExt cx="3335630" cy="936104"/>
          </a:xfrm>
        </p:grpSpPr>
        <p:sp>
          <p:nvSpPr>
            <p:cNvPr id="15" name="圆角矩形标注 14"/>
            <p:cNvSpPr/>
            <p:nvPr/>
          </p:nvSpPr>
          <p:spPr>
            <a:xfrm>
              <a:off x="200405" y="3512734"/>
              <a:ext cx="3335630" cy="936104"/>
            </a:xfrm>
            <a:prstGeom prst="wedgeRoundRectCallout">
              <a:avLst>
                <a:gd name="adj1" fmla="val 56099"/>
                <a:gd name="adj2" fmla="val -123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00405" y="3571439"/>
              <a:ext cx="3335630" cy="831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Yes, we’d like some ice cream and apple pies.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170488" y="4365625"/>
            <a:ext cx="360362" cy="555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3259" name="组合 16"/>
          <p:cNvGrpSpPr/>
          <p:nvPr/>
        </p:nvGrpSpPr>
        <p:grpSpPr bwMode="auto">
          <a:xfrm>
            <a:off x="3236913" y="4162425"/>
            <a:ext cx="2405062" cy="542925"/>
            <a:chOff x="416429" y="3512734"/>
            <a:chExt cx="2404390" cy="544035"/>
          </a:xfrm>
        </p:grpSpPr>
        <p:sp>
          <p:nvSpPr>
            <p:cNvPr id="18" name="圆角矩形标注 17"/>
            <p:cNvSpPr/>
            <p:nvPr/>
          </p:nvSpPr>
          <p:spPr>
            <a:xfrm>
              <a:off x="497368" y="3512734"/>
              <a:ext cx="2223467" cy="544035"/>
            </a:xfrm>
            <a:prstGeom prst="wedgeRoundRectCallout">
              <a:avLst>
                <a:gd name="adj1" fmla="val 46865"/>
                <a:gd name="adj2" fmla="val 8806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6429" y="3558866"/>
              <a:ext cx="2404390" cy="4629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Can I help you?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700713" y="2962275"/>
            <a:ext cx="1671637" cy="431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3261" name="组合 20"/>
          <p:cNvGrpSpPr/>
          <p:nvPr/>
        </p:nvGrpSpPr>
        <p:grpSpPr bwMode="auto">
          <a:xfrm>
            <a:off x="5822950" y="2717800"/>
            <a:ext cx="2465388" cy="896938"/>
            <a:chOff x="225515" y="3512734"/>
            <a:chExt cx="2465280" cy="896709"/>
          </a:xfrm>
        </p:grpSpPr>
        <p:sp>
          <p:nvSpPr>
            <p:cNvPr id="22" name="圆角矩形标注 21"/>
            <p:cNvSpPr/>
            <p:nvPr/>
          </p:nvSpPr>
          <p:spPr>
            <a:xfrm>
              <a:off x="225515" y="3512734"/>
              <a:ext cx="2465280" cy="896709"/>
            </a:xfrm>
            <a:prstGeom prst="wedgeRoundRectCallout">
              <a:avLst>
                <a:gd name="adj1" fmla="val -62124"/>
                <a:gd name="adj2" fmla="val 2249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55677" y="3553998"/>
              <a:ext cx="2409719" cy="831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I’d like a heart-shaped cake.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5298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" y="1412875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335088" y="1522413"/>
            <a:ext cx="100488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CN" altLang="zh-CN" sz="3200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kumimoji="0"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767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内容占位符 1"/>
          <p:cNvSpPr txBox="1"/>
          <p:nvPr/>
        </p:nvSpPr>
        <p:spPr bwMode="auto">
          <a:xfrm>
            <a:off x="2863850" y="1555750"/>
            <a:ext cx="261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b="1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Do a survey</a:t>
            </a:r>
            <a:endParaRPr kumimoji="0" lang="zh-CN" altLang="en-US" sz="3200" b="1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5" name="内容占位符 1"/>
          <p:cNvSpPr txBox="1"/>
          <p:nvPr/>
        </p:nvSpPr>
        <p:spPr bwMode="auto">
          <a:xfrm>
            <a:off x="719138" y="2324100"/>
            <a:ext cx="64817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What kind of cake would you like?</a:t>
            </a:r>
            <a:endParaRPr kumimoji="0"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906463" y="3140075"/>
          <a:ext cx="5969000" cy="27368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9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37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>
                    <a:solidFill>
                      <a:srgbClr val="D7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29" name="矩形 17"/>
          <p:cNvSpPr>
            <a:spLocks noChangeArrowheads="1"/>
          </p:cNvSpPr>
          <p:nvPr/>
        </p:nvSpPr>
        <p:spPr bwMode="auto">
          <a:xfrm>
            <a:off x="1222375" y="3152775"/>
            <a:ext cx="1144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Name</a:t>
            </a:r>
            <a:endParaRPr lang="zh-CN" altLang="en-US" sz="2000"/>
          </a:p>
        </p:txBody>
      </p:sp>
      <p:sp>
        <p:nvSpPr>
          <p:cNvPr id="55330" name="矩形 18"/>
          <p:cNvSpPr>
            <a:spLocks noChangeArrowheads="1"/>
          </p:cNvSpPr>
          <p:nvPr/>
        </p:nvSpPr>
        <p:spPr bwMode="auto">
          <a:xfrm>
            <a:off x="3059113" y="3157538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Shape</a:t>
            </a:r>
            <a:endParaRPr lang="zh-CN" altLang="en-US" sz="2000"/>
          </a:p>
        </p:txBody>
      </p:sp>
      <p:sp>
        <p:nvSpPr>
          <p:cNvPr id="55331" name="矩形 19"/>
          <p:cNvSpPr>
            <a:spLocks noChangeArrowheads="1"/>
          </p:cNvSpPr>
          <p:nvPr/>
        </p:nvSpPr>
        <p:spPr bwMode="auto">
          <a:xfrm>
            <a:off x="4608513" y="3157538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Flavour(</a:t>
            </a:r>
            <a:r>
              <a:rPr kumimoji="0" lang="zh-CN" altLang="en-US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口味</a:t>
            </a:r>
            <a:r>
              <a:rPr kumimoji="0"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)</a:t>
            </a:r>
            <a:endParaRPr lang="zh-CN" altLang="en-US" sz="2000"/>
          </a:p>
        </p:txBody>
      </p:sp>
      <p:sp>
        <p:nvSpPr>
          <p:cNvPr id="553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227647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547813" y="2287588"/>
            <a:ext cx="66960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如何询问某人想要什么种类的物品并做相关回答呢？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46188" y="3730625"/>
            <a:ext cx="6854825" cy="731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—What kind of … would you like?</a:t>
            </a:r>
          </a:p>
        </p:txBody>
      </p:sp>
      <p:sp>
        <p:nvSpPr>
          <p:cNvPr id="563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2625" y="1557338"/>
            <a:ext cx="7800975" cy="47513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46188" y="4630738"/>
            <a:ext cx="4298950" cy="696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—I’d like ...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782763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以小组为单位展开“</a:t>
            </a:r>
            <a:r>
              <a:rPr lang="en-US" altLang="zh-CN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What kind of cake would you like?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的调查，并制成一张调查表。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Lesson17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24088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644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644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1016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101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101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837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12875"/>
            <a:ext cx="21780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38" y="1906588"/>
            <a:ext cx="21637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181350"/>
            <a:ext cx="24542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35063" y="1412875"/>
            <a:ext cx="24288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113" y="3992563"/>
            <a:ext cx="3300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invite your friends</a:t>
            </a:r>
          </a:p>
          <a:p>
            <a:pPr algn="ctr"/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to your party</a:t>
            </a:r>
            <a:endParaRPr lang="zh-CN" altLang="en-US" b="1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39975" y="4832350"/>
            <a:ext cx="4176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celebrate your birthday</a:t>
            </a:r>
          </a:p>
          <a:p>
            <a:pPr algn="ctr"/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with your friends</a:t>
            </a:r>
            <a:endParaRPr lang="zh-CN" altLang="en-US" b="1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18150" y="5616575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give a birthday card</a:t>
            </a:r>
          </a:p>
          <a:p>
            <a:pPr algn="ctr"/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to your friend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75" y="2867025"/>
            <a:ext cx="657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3789363"/>
            <a:ext cx="657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35063" y="1412875"/>
            <a:ext cx="24288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8025" y="1557338"/>
            <a:ext cx="79200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Our good friend Lisa is going to have a birthday party. Would you like to come to her birthday party?</a:t>
            </a:r>
            <a:endParaRPr lang="zh-CN" altLang="en-US" dirty="0"/>
          </a:p>
        </p:txBody>
      </p:sp>
      <p:pic>
        <p:nvPicPr>
          <p:cNvPr id="32775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625850"/>
            <a:ext cx="4297362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2" y="2348880"/>
            <a:ext cx="344963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6238" y="1773238"/>
            <a:ext cx="77962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Lisa is going shopping with her Mum. What do they want to buy?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3800" name="组合 7"/>
          <p:cNvGrpSpPr/>
          <p:nvPr/>
        </p:nvGrpSpPr>
        <p:grpSpPr bwMode="auto">
          <a:xfrm>
            <a:off x="5219700" y="969963"/>
            <a:ext cx="3097213" cy="693737"/>
            <a:chOff x="5436096" y="1127125"/>
            <a:chExt cx="2596245" cy="624139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6" y="1127125"/>
              <a:ext cx="2596245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514609" y="1219960"/>
              <a:ext cx="2407281" cy="4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Look and say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6238" y="3617913"/>
            <a:ext cx="489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They want to buy cakes.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4688" y="1981200"/>
            <a:ext cx="19875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0650" y="1993900"/>
            <a:ext cx="2058988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35063" y="1412875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77888" y="3797300"/>
            <a:ext cx="3125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star-shaped cake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41888" y="3797300"/>
            <a:ext cx="3344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heart-shaped cake</a:t>
            </a:r>
            <a:endParaRPr lang="zh-CN" altLang="en-US" b="1">
              <a:solidFill>
                <a:srgbClr val="3333FF"/>
              </a:solidFill>
            </a:endParaRPr>
          </a:p>
        </p:txBody>
      </p:sp>
      <p:pic>
        <p:nvPicPr>
          <p:cNvPr id="13" name="heart-shape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835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tar-shaped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835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22388" y="4291013"/>
            <a:ext cx="2170112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48338" y="4303713"/>
            <a:ext cx="1993900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82725" y="5910263"/>
            <a:ext cx="210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round cake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75300" y="5910263"/>
            <a:ext cx="226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square cake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309563" y="1425575"/>
            <a:ext cx="858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I have many cakes. Which one do you like?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2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4113" y="1401763"/>
            <a:ext cx="334645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870" name="矩形 5"/>
          <p:cNvSpPr>
            <a:spLocks noChangeArrowheads="1"/>
          </p:cNvSpPr>
          <p:nvPr/>
        </p:nvSpPr>
        <p:spPr bwMode="auto">
          <a:xfrm>
            <a:off x="298450" y="1773238"/>
            <a:ext cx="6911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What kind of cake would Lisa like?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98450" y="2706688"/>
            <a:ext cx="8056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She would like a chocolate heart-shaped cake.</a:t>
            </a:r>
          </a:p>
        </p:txBody>
      </p:sp>
      <p:grpSp>
        <p:nvGrpSpPr>
          <p:cNvPr id="36872" name="组合 7"/>
          <p:cNvGrpSpPr/>
          <p:nvPr/>
        </p:nvGrpSpPr>
        <p:grpSpPr bwMode="auto">
          <a:xfrm>
            <a:off x="5364163" y="969963"/>
            <a:ext cx="3095625" cy="658812"/>
            <a:chOff x="5436095" y="1127124"/>
            <a:chExt cx="3168143" cy="658081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600188" y="1209582"/>
              <a:ext cx="2874075" cy="47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Listen and answer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96863" y="3995738"/>
            <a:ext cx="6911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What kind of cake would you like?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3688" y="4937125"/>
            <a:ext cx="207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I’d like ...</a:t>
            </a:r>
          </a:p>
        </p:txBody>
      </p:sp>
      <p:pic>
        <p:nvPicPr>
          <p:cNvPr id="36875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00" y="3995738"/>
            <a:ext cx="21955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son15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61595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63938" y="2706688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chocolate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5" name="chocolat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4337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13" grpId="0"/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4113" y="1401763"/>
            <a:ext cx="334645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918" name="矩形 5"/>
          <p:cNvSpPr>
            <a:spLocks noChangeArrowheads="1"/>
          </p:cNvSpPr>
          <p:nvPr/>
        </p:nvSpPr>
        <p:spPr bwMode="auto">
          <a:xfrm>
            <a:off x="854075" y="1952625"/>
            <a:ext cx="7527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Why does she choose a heart-shaped cake?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79475" y="3429000"/>
            <a:ext cx="75025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A heart-shaped cake shows her love for Mum and Dad.</a:t>
            </a:r>
          </a:p>
        </p:txBody>
      </p:sp>
      <p:grpSp>
        <p:nvGrpSpPr>
          <p:cNvPr id="38920" name="组合 7"/>
          <p:cNvGrpSpPr/>
          <p:nvPr/>
        </p:nvGrpSpPr>
        <p:grpSpPr bwMode="auto">
          <a:xfrm>
            <a:off x="5364163" y="969963"/>
            <a:ext cx="3095625" cy="658812"/>
            <a:chOff x="5436095" y="1127124"/>
            <a:chExt cx="3168143" cy="658081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665176" y="1209582"/>
              <a:ext cx="2744100" cy="48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Read and answer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4217988"/>
            <a:ext cx="2414587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4113" y="1401763"/>
            <a:ext cx="334645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0966" name="组合 7"/>
          <p:cNvGrpSpPr/>
          <p:nvPr/>
        </p:nvGrpSpPr>
        <p:grpSpPr bwMode="auto">
          <a:xfrm>
            <a:off x="5364163" y="969963"/>
            <a:ext cx="3095625" cy="658812"/>
            <a:chOff x="5436095" y="1127124"/>
            <a:chExt cx="3168143" cy="658081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813023" y="1209582"/>
              <a:ext cx="2448405" cy="47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Read and circle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967" name="矩形 25"/>
          <p:cNvSpPr>
            <a:spLocks noChangeArrowheads="1"/>
          </p:cNvSpPr>
          <p:nvPr/>
        </p:nvSpPr>
        <p:spPr bwMode="auto">
          <a:xfrm>
            <a:off x="268288" y="1768475"/>
            <a:ext cx="84185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They also get some other things. What are they?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8050" y="3322638"/>
            <a:ext cx="1871663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81263" y="3328988"/>
            <a:ext cx="19018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1025" y="3297238"/>
            <a:ext cx="1901825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3303588"/>
            <a:ext cx="17970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025" y="5033963"/>
            <a:ext cx="2076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ice cream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13063" y="5033963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jelly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968875" y="5033963"/>
            <a:ext cx="1366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candy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061200" y="5024438"/>
            <a:ext cx="1687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fruit pie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19" name="icecrea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630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andy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630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fruitpie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5630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jelly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5630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0" grpId="0"/>
      <p:bldP spid="12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4113" y="1401763"/>
            <a:ext cx="334645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3014" name="组合 7"/>
          <p:cNvGrpSpPr/>
          <p:nvPr/>
        </p:nvGrpSpPr>
        <p:grpSpPr bwMode="auto">
          <a:xfrm>
            <a:off x="5364163" y="969963"/>
            <a:ext cx="3095625" cy="658812"/>
            <a:chOff x="5436095" y="1127124"/>
            <a:chExt cx="3168143" cy="658081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5" y="1127124"/>
              <a:ext cx="3168143" cy="65808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983615" y="1209582"/>
              <a:ext cx="2107222" cy="47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Look and say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015" name="组合 6"/>
          <p:cNvGrpSpPr/>
          <p:nvPr/>
        </p:nvGrpSpPr>
        <p:grpSpPr bwMode="auto">
          <a:xfrm>
            <a:off x="2827338" y="3130550"/>
            <a:ext cx="3816350" cy="3322638"/>
            <a:chOff x="1979712" y="2592931"/>
            <a:chExt cx="4536504" cy="4221707"/>
          </a:xfrm>
        </p:grpSpPr>
        <p:pic>
          <p:nvPicPr>
            <p:cNvPr id="43026" name="图片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0893" y="2592931"/>
              <a:ext cx="4445323" cy="42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979712" y="3010463"/>
              <a:ext cx="628392" cy="6474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68313" y="2022475"/>
            <a:ext cx="3144837" cy="1770063"/>
            <a:chOff x="611239" y="1684338"/>
            <a:chExt cx="3146382" cy="1769611"/>
          </a:xfrm>
        </p:grpSpPr>
        <p:sp>
          <p:nvSpPr>
            <p:cNvPr id="8" name="圆角矩形标注 7"/>
            <p:cNvSpPr/>
            <p:nvPr/>
          </p:nvSpPr>
          <p:spPr>
            <a:xfrm>
              <a:off x="611239" y="1684338"/>
              <a:ext cx="3146382" cy="1769611"/>
            </a:xfrm>
            <a:prstGeom prst="wedgeRoundRectCallout">
              <a:avLst>
                <a:gd name="adj1" fmla="val 48076"/>
                <a:gd name="adj2" fmla="val 84951"/>
                <a:gd name="adj3" fmla="val 16667"/>
              </a:avLst>
            </a:prstGeom>
            <a:solidFill>
              <a:schemeClr val="bg2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017" name="矩形 25"/>
            <p:cNvSpPr>
              <a:spLocks noChangeArrowheads="1"/>
            </p:cNvSpPr>
            <p:nvPr/>
          </p:nvSpPr>
          <p:spPr bwMode="auto">
            <a:xfrm>
              <a:off x="698594" y="1784325"/>
              <a:ext cx="2949436" cy="156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Can I </a:t>
              </a:r>
              <a:r>
                <a:rPr lang="en-US" altLang="zh-CN" sz="3200" dirty="0" smtClean="0">
                  <a:solidFill>
                    <a:srgbClr val="303030"/>
                  </a:solidFill>
                  <a:latin typeface="Arial" panose="020B0604020202020204" pitchFamily="34" charset="0"/>
                </a:rPr>
                <a:t>get some ice cream and some jelly?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394325" y="2016125"/>
            <a:ext cx="3298825" cy="1628775"/>
            <a:chOff x="-200612" y="1684339"/>
            <a:chExt cx="3299950" cy="1628760"/>
          </a:xfrm>
        </p:grpSpPr>
        <p:sp>
          <p:nvSpPr>
            <p:cNvPr id="29" name="圆角矩形标注 28"/>
            <p:cNvSpPr/>
            <p:nvPr/>
          </p:nvSpPr>
          <p:spPr>
            <a:xfrm>
              <a:off x="-189495" y="1684339"/>
              <a:ext cx="3288833" cy="1628760"/>
            </a:xfrm>
            <a:prstGeom prst="wedgeRoundRectCallout">
              <a:avLst>
                <a:gd name="adj1" fmla="val -26931"/>
                <a:gd name="adj2" fmla="val 65780"/>
                <a:gd name="adj3" fmla="val 16667"/>
              </a:avLst>
            </a:prstGeom>
            <a:solidFill>
              <a:schemeClr val="bg2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-200612" y="1719264"/>
              <a:ext cx="3288834" cy="157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Sure. </a:t>
              </a:r>
              <a:r>
                <a:rPr lang="en-US" altLang="zh-CN" sz="3200" dirty="0" smtClean="0">
                  <a:solidFill>
                    <a:srgbClr val="303030"/>
                  </a:solidFill>
                  <a:latin typeface="Arial" panose="020B0604020202020204" pitchFamily="34" charset="0"/>
                </a:rPr>
                <a:t>And I’ll get some candy and fruit pies for you.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79850" y="1973263"/>
            <a:ext cx="1268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</a:rPr>
              <a:t>sure</a:t>
            </a:r>
            <a:endParaRPr lang="zh-CN" altLang="en-US" sz="3200" b="1"/>
          </a:p>
        </p:txBody>
      </p:sp>
      <p:pic>
        <p:nvPicPr>
          <p:cNvPr id="15" name="sur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6368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60388" y="2124075"/>
            <a:ext cx="1163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Can I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464175" y="2060575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Sure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7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629</Words>
  <Application>Microsoft Office PowerPoint</Application>
  <PresentationFormat>全屏显示(4:3)</PresentationFormat>
  <Paragraphs>143</Paragraphs>
  <Slides>18</Slides>
  <Notes>13</Notes>
  <HiddenSlides>0</HiddenSlides>
  <MMClips>19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</vt:lpstr>
      <vt:lpstr>Unit3 Would you like to come to my birthday party?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914B6A3AC9324EA292732C1CF504AF7F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