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12" r:id="rId3"/>
    <p:sldId id="265" r:id="rId4"/>
    <p:sldId id="299" r:id="rId5"/>
    <p:sldId id="292" r:id="rId6"/>
    <p:sldId id="294" r:id="rId7"/>
    <p:sldId id="293" r:id="rId8"/>
    <p:sldId id="296" r:id="rId9"/>
    <p:sldId id="295" r:id="rId10"/>
    <p:sldId id="297" r:id="rId11"/>
    <p:sldId id="313" r:id="rId12"/>
    <p:sldId id="298" r:id="rId13"/>
    <p:sldId id="314" r:id="rId14"/>
    <p:sldId id="306" r:id="rId15"/>
    <p:sldId id="303" r:id="rId16"/>
    <p:sldId id="315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>
          <p15:clr>
            <a:srgbClr val="A4A3A4"/>
          </p15:clr>
        </p15:guide>
        <p15:guide id="2" pos="29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9966"/>
    <a:srgbClr val="33CC33"/>
    <a:srgbClr val="0066FF"/>
    <a:srgbClr val="FF9900"/>
    <a:srgbClr val="66FF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28"/>
        <p:guide pos="2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82E61-1FB2-42CA-985E-8D180DD88F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4DBBB-EFC9-4F99-80B5-964FEAC28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DBBB-EFC9-4F99-80B5-964FEAC28B9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F38D7-63F5-47FA-834A-F5BBB074873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22E06-C30B-48BD-98F8-8B3596B28C3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90E69-8049-4A1A-B9E7-3AECE482C5E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25D7C-3A70-4F5B-BCE1-EBCBFC4583D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F0B4-19D2-4499-A6A5-478CE2E2E63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717BA-0309-4C4D-A128-D7AC9684B1D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55961-AFA1-4686-B42D-5AD2143CB87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E8FFA-58C8-4C35-B4FB-6FA83BEC0BB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D9C09-D293-45B3-AFFC-6F9F1AC64E6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ABD07-13D6-46AE-9146-D3D83AE3FB7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D869B-882C-4D1D-9E53-9ED49C53BE0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23067-61C0-4EA9-BA51-A46D8894EC0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A86AB-B160-459A-A8CF-F118A4D109A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64A6F-C6C6-4DC5-B710-9F3818B1E1D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496D6-F1AB-43A8-8A37-D46861961BA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4B1AA-B280-43E1-9B4C-3A0643CA3F4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4F497-C60C-4B00-8FC3-05696146E12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03A78-8AE9-4169-8FFB-10190B978AC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EDA14-6C54-42E8-98AC-B5672E218A5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A1308-3466-4D38-AAEA-2F03CDB5565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313F1-7EC5-4AEB-A32B-283C97B2487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04014-7D70-4CB6-949B-56FAC2F6510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9C24B1E-B547-4AB6-B2E8-7C947BD23E32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58F6C52-85C1-4D4C-B7AA-1BD4885FA60B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5" name="Rectangle 3"/>
          <p:cNvSpPr/>
          <p:nvPr/>
        </p:nvSpPr>
        <p:spPr>
          <a:xfrm>
            <a:off x="496134" y="2133634"/>
            <a:ext cx="8075612" cy="838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4400" b="0" i="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r>
              <a:rPr lang="en-US" altLang="zh-CN" sz="6600" b="1" noProof="1">
                <a:solidFill>
                  <a:srgbClr val="66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66" charset="0"/>
                <a:cs typeface="+mn-ea"/>
              </a:rPr>
              <a:t>Unit1 Be careful!</a:t>
            </a:r>
            <a:endParaRPr lang="en-US" altLang="zh-CN" sz="6600" b="1" noProof="1">
              <a:solidFill>
                <a:srgbClr val="660066"/>
              </a:solidFill>
              <a:effectLst>
                <a:outerShdw blurRad="38100" dist="38100" dir="2700000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86694" y="55625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5"/>
          <p:cNvSpPr>
            <a:spLocks noChangeArrowheads="1"/>
          </p:cNvSpPr>
          <p:nvPr/>
        </p:nvSpPr>
        <p:spPr bwMode="auto">
          <a:xfrm rot="21563543">
            <a:off x="785236" y="954746"/>
            <a:ext cx="7620000" cy="4403725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r>
              <a:rPr lang="en-US" altLang="zh-CN" sz="2800" dirty="0">
                <a:solidFill>
                  <a:srgbClr val="262626"/>
                </a:solidFill>
              </a:rPr>
              <a:t>1. ---Don’t run near the hot water. </a:t>
            </a:r>
            <a:r>
              <a:rPr lang="en-US" altLang="zh-CN" sz="2800" dirty="0" smtClean="0">
                <a:solidFill>
                  <a:srgbClr val="262626"/>
                </a:solidFill>
              </a:rPr>
              <a:t>--- </a:t>
            </a:r>
            <a:r>
              <a:rPr lang="en-US" altLang="zh-CN" sz="2800" dirty="0">
                <a:solidFill>
                  <a:srgbClr val="262626"/>
                </a:solidFill>
              </a:rPr>
              <a:t>OK.</a:t>
            </a:r>
          </a:p>
          <a:p>
            <a:r>
              <a:rPr lang="en-US" altLang="zh-CN" sz="2800" dirty="0">
                <a:solidFill>
                  <a:srgbClr val="262626"/>
                </a:solidFill>
              </a:rPr>
              <a:t>2. ---Watch out, everyone. </a:t>
            </a:r>
            <a:r>
              <a:rPr lang="en-US" altLang="zh-CN" sz="2800" dirty="0" smtClean="0">
                <a:solidFill>
                  <a:srgbClr val="262626"/>
                </a:solidFill>
              </a:rPr>
              <a:t>--- </a:t>
            </a:r>
            <a:r>
              <a:rPr lang="en-US" altLang="zh-CN" sz="2800" dirty="0">
                <a:solidFill>
                  <a:srgbClr val="262626"/>
                </a:solidFill>
              </a:rPr>
              <a:t>All right.</a:t>
            </a:r>
          </a:p>
          <a:p>
            <a:r>
              <a:rPr lang="zh-CN" altLang="en-US" sz="2800" dirty="0">
                <a:solidFill>
                  <a:srgbClr val="262626"/>
                </a:solidFill>
              </a:rPr>
              <a:t>祈使句是用来表示命令、请求、指示等的句子，</a:t>
            </a:r>
          </a:p>
          <a:p>
            <a:r>
              <a:rPr lang="zh-CN" altLang="en-US" sz="2800" dirty="0">
                <a:solidFill>
                  <a:srgbClr val="262626"/>
                </a:solidFill>
              </a:rPr>
              <a:t>肯定句常用动词原形开头，</a:t>
            </a:r>
          </a:p>
          <a:p>
            <a:r>
              <a:rPr lang="zh-CN" altLang="en-US" sz="2800" dirty="0">
                <a:solidFill>
                  <a:srgbClr val="262626"/>
                </a:solidFill>
              </a:rPr>
              <a:t>否定句用</a:t>
            </a:r>
            <a:r>
              <a:rPr lang="en-US" altLang="zh-CN" sz="2800" dirty="0">
                <a:solidFill>
                  <a:srgbClr val="262626"/>
                </a:solidFill>
              </a:rPr>
              <a:t>Don’t+</a:t>
            </a:r>
            <a:r>
              <a:rPr lang="zh-CN" altLang="en-US" sz="2800" dirty="0">
                <a:solidFill>
                  <a:srgbClr val="262626"/>
                </a:solidFill>
              </a:rPr>
              <a:t>动词原形开头，如：</a:t>
            </a:r>
          </a:p>
          <a:p>
            <a:r>
              <a:rPr lang="en-US" altLang="zh-CN" sz="2800" dirty="0">
                <a:solidFill>
                  <a:srgbClr val="262626"/>
                </a:solidFill>
              </a:rPr>
              <a:t>Get up, Sam!              </a:t>
            </a:r>
          </a:p>
          <a:p>
            <a:r>
              <a:rPr lang="en-US" altLang="zh-CN" sz="2800" dirty="0">
                <a:solidFill>
                  <a:srgbClr val="262626"/>
                </a:solidFill>
              </a:rPr>
              <a:t>Don’t watch TV for too long.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014413" y="990600"/>
            <a:ext cx="7192962" cy="3078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不要吃冰激凌！_____________________</a:t>
            </a:r>
          </a:p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 </a:t>
            </a:r>
          </a:p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不要跌倒！__________________________</a:t>
            </a:r>
          </a:p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 </a:t>
            </a:r>
          </a:p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做作业！___________________________-</a:t>
            </a:r>
          </a:p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 </a:t>
            </a:r>
          </a:p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不要忘记！_________________________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657600" y="762000"/>
            <a:ext cx="42799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Don't eat ice-cream.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8000" y="1600200"/>
            <a:ext cx="42799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Don't fall down.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667000" y="2514600"/>
            <a:ext cx="42799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Do homework.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71800" y="3429000"/>
            <a:ext cx="42799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Don't forget.</a:t>
            </a:r>
          </a:p>
        </p:txBody>
      </p:sp>
    </p:spTree>
  </p:cSld>
  <p:clrMapOvr>
    <a:masterClrMapping/>
  </p:clrMapOvr>
  <p:transition spd="slow" advClick="0" advTm="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 bldLvl="0"/>
      <p:bldP spid="5" grpId="0" bldLvl="0"/>
      <p:bldP spid="6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1387373" y="15240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great work</a:t>
            </a: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1387373" y="22860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 yourself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1311173" y="37338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watch out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311173" y="44196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 down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1311173" y="51054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climb a tree</a:t>
            </a: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1387373" y="30480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 hurt</a:t>
            </a: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371684" y="7366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dry the floor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6111773" y="6096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跌倒</a:t>
            </a:r>
            <a:endParaRPr lang="zh-CN" altLang="en-US" sz="24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6035573" y="13716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小心</a:t>
            </a:r>
            <a:endParaRPr lang="zh-CN" altLang="en-US" sz="24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5959373" y="20574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割伤你自己</a:t>
            </a:r>
            <a:endParaRPr lang="zh-CN" altLang="en-US" sz="24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5959373" y="28194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做得好</a:t>
            </a:r>
            <a:endParaRPr lang="zh-CN" sz="24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5959373" y="36576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受伤</a:t>
            </a:r>
            <a:endParaRPr lang="zh-CN" altLang="en-US" sz="24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5959373" y="43434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爬树</a:t>
            </a:r>
            <a:endParaRPr lang="zh-CN" altLang="en-US" sz="24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5883173" y="49530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弄干地板</a:t>
            </a:r>
            <a:endParaRPr lang="zh-CN" altLang="en-US" sz="24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Line 17"/>
          <p:cNvSpPr>
            <a:spLocks noChangeShapeType="1"/>
          </p:cNvSpPr>
          <p:nvPr/>
        </p:nvSpPr>
        <p:spPr bwMode="auto">
          <a:xfrm rot="7380000" flipV="1">
            <a:off x="3617811" y="757238"/>
            <a:ext cx="2046287" cy="47958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" name="Line 17"/>
          <p:cNvSpPr>
            <a:spLocks noChangeShapeType="1"/>
          </p:cNvSpPr>
          <p:nvPr/>
        </p:nvSpPr>
        <p:spPr bwMode="auto">
          <a:xfrm rot="6000000" flipV="1">
            <a:off x="4451249" y="441325"/>
            <a:ext cx="609600" cy="3717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" name="Line 17"/>
          <p:cNvSpPr>
            <a:spLocks noChangeShapeType="1"/>
          </p:cNvSpPr>
          <p:nvPr/>
        </p:nvSpPr>
        <p:spPr bwMode="auto">
          <a:xfrm rot="4860000" flipV="1">
            <a:off x="4538561" y="1030288"/>
            <a:ext cx="212725" cy="28606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" name="Line 17"/>
          <p:cNvSpPr>
            <a:spLocks noChangeShapeType="1"/>
          </p:cNvSpPr>
          <p:nvPr/>
        </p:nvSpPr>
        <p:spPr bwMode="auto">
          <a:xfrm rot="6240000" flipH="1" flipV="1">
            <a:off x="4392510" y="2192338"/>
            <a:ext cx="66675" cy="2946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 rot="3300000" flipV="1">
            <a:off x="4430611" y="947738"/>
            <a:ext cx="212725" cy="3819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" name="Line 17"/>
          <p:cNvSpPr>
            <a:spLocks noChangeShapeType="1"/>
          </p:cNvSpPr>
          <p:nvPr/>
        </p:nvSpPr>
        <p:spPr bwMode="auto">
          <a:xfrm rot="2460000" flipV="1">
            <a:off x="4330598" y="6350"/>
            <a:ext cx="212725" cy="5292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" name="Line 17"/>
          <p:cNvSpPr>
            <a:spLocks noChangeShapeType="1"/>
          </p:cNvSpPr>
          <p:nvPr/>
        </p:nvSpPr>
        <p:spPr bwMode="auto">
          <a:xfrm rot="3960000" flipV="1">
            <a:off x="4202011" y="3725863"/>
            <a:ext cx="282575" cy="25114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ldLvl="0" animBg="1"/>
      <p:bldP spid="71" grpId="0" bldLvl="0" animBg="1"/>
      <p:bldP spid="72" grpId="0" bldLvl="0" animBg="1"/>
      <p:bldP spid="73" grpId="0" bldLvl="0" animBg="1"/>
      <p:bldP spid="74" grpId="0" bldLvl="0" animBg="1"/>
      <p:bldP spid="75" grpId="0" bldLvl="0" animBg="1"/>
      <p:bldP spid="7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228600" y="76200"/>
            <a:ext cx="8229600" cy="5886450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15362" name="AutoShape 8" descr="带心形图案的女生卡通头像"/>
          <p:cNvSpPr>
            <a:spLocks noChangeAspect="1" noChangeArrowheads="1"/>
          </p:cNvSpPr>
          <p:nvPr/>
        </p:nvSpPr>
        <p:spPr bwMode="auto">
          <a:xfrm>
            <a:off x="4270375" y="2544763"/>
            <a:ext cx="2667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AutoShape 15"/>
          <p:cNvSpPr>
            <a:spLocks noChangeArrowheads="1"/>
          </p:cNvSpPr>
          <p:nvPr/>
        </p:nvSpPr>
        <p:spPr bwMode="auto">
          <a:xfrm rot="83550">
            <a:off x="855663" y="68263"/>
            <a:ext cx="5665787" cy="1439862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r>
              <a:rPr lang="en-US" altLang="zh-CN" dirty="0">
                <a:solidFill>
                  <a:srgbClr val="262626"/>
                </a:solidFill>
              </a:rPr>
              <a:t>Mrs webb</a:t>
            </a:r>
            <a:r>
              <a:rPr lang="zh-CN" altLang="en-US" dirty="0">
                <a:solidFill>
                  <a:srgbClr val="262626"/>
                </a:solidFill>
              </a:rPr>
              <a:t>：</a:t>
            </a:r>
            <a:r>
              <a:rPr lang="en-US" altLang="zh-CN" dirty="0">
                <a:solidFill>
                  <a:srgbClr val="262626"/>
                </a:solidFill>
              </a:rPr>
              <a:t>_______,everyone. The floor is very wet.</a:t>
            </a:r>
          </a:p>
          <a:p>
            <a:r>
              <a:rPr lang="en-US" altLang="zh-CN" dirty="0">
                <a:solidFill>
                  <a:srgbClr val="262626"/>
                </a:solidFill>
              </a:rPr>
              <a:t>    Don't  walk there. You may _________ </a:t>
            </a:r>
          </a:p>
          <a:p>
            <a:endParaRPr lang="en-US" altLang="zh-CN" dirty="0">
              <a:solidFill>
                <a:srgbClr val="262626"/>
              </a:solidFill>
            </a:endParaRPr>
          </a:p>
        </p:txBody>
      </p:sp>
      <p:sp>
        <p:nvSpPr>
          <p:cNvPr id="15364" name="AutoShape 17"/>
          <p:cNvSpPr>
            <a:spLocks noChangeArrowheads="1"/>
          </p:cNvSpPr>
          <p:nvPr/>
        </p:nvSpPr>
        <p:spPr bwMode="auto">
          <a:xfrm rot="140805">
            <a:off x="1778000" y="1528763"/>
            <a:ext cx="3976688" cy="1365250"/>
          </a:xfrm>
          <a:prstGeom prst="foldedCorner">
            <a:avLst>
              <a:gd name="adj" fmla="val 12500"/>
            </a:avLst>
          </a:prstGeom>
          <a:solidFill>
            <a:srgbClr val="99FFCC"/>
          </a:solidFill>
          <a:ln w="9525">
            <a:solidFill>
              <a:srgbClr val="99FFCC"/>
            </a:solidFill>
            <a:round/>
          </a:ln>
        </p:spPr>
        <p:txBody>
          <a:bodyPr wrap="none" anchor="ctr"/>
          <a:lstStyle/>
          <a:p>
            <a:r>
              <a:rPr lang="en-US" altLang="zh-CN" dirty="0">
                <a:solidFill>
                  <a:srgbClr val="262626"/>
                </a:solidFill>
                <a:sym typeface="宋体" panose="02010600030101010101" pitchFamily="2" charset="-122"/>
              </a:rPr>
              <a:t>Mrs webb</a:t>
            </a:r>
            <a:r>
              <a:rPr lang="zh-CN" altLang="en-US" dirty="0">
                <a:solidFill>
                  <a:srgbClr val="262626"/>
                </a:solidFill>
                <a:sym typeface="Arial" panose="020B0604020202020204" pitchFamily="34" charset="0"/>
              </a:rPr>
              <a:t>：</a:t>
            </a:r>
            <a:r>
              <a:rPr lang="en-US" altLang="zh-CN" dirty="0">
                <a:solidFill>
                  <a:srgbClr val="262626"/>
                </a:solidFill>
                <a:sym typeface="Arial" panose="020B0604020202020204" pitchFamily="34" charset="0"/>
              </a:rPr>
              <a:t>Don't cut the vegetable so</a:t>
            </a:r>
          </a:p>
          <a:p>
            <a:r>
              <a:rPr lang="en-US" altLang="zh-CN" dirty="0">
                <a:solidFill>
                  <a:srgbClr val="262626"/>
                </a:solidFill>
                <a:sym typeface="Arial" panose="020B0604020202020204" pitchFamily="34" charset="0"/>
              </a:rPr>
              <a:t>quickly,Ben.the knife is sharp. You </a:t>
            </a:r>
          </a:p>
          <a:p>
            <a:r>
              <a:rPr lang="en-US" altLang="zh-CN" dirty="0">
                <a:solidFill>
                  <a:srgbClr val="262626"/>
                </a:solidFill>
              </a:rPr>
              <a:t>may_________________.</a:t>
            </a:r>
          </a:p>
        </p:txBody>
      </p:sp>
      <p:sp>
        <p:nvSpPr>
          <p:cNvPr id="15365" name="AutoShape 23"/>
          <p:cNvSpPr>
            <a:spLocks noChangeArrowheads="1"/>
          </p:cNvSpPr>
          <p:nvPr/>
        </p:nvSpPr>
        <p:spPr bwMode="auto">
          <a:xfrm rot="128672">
            <a:off x="139700" y="2974975"/>
            <a:ext cx="4811713" cy="1271588"/>
          </a:xfrm>
          <a:prstGeom prst="foldedCorner">
            <a:avLst>
              <a:gd name="adj" fmla="val 12500"/>
            </a:avLst>
          </a:prstGeom>
          <a:solidFill>
            <a:srgbClr val="FF99FF"/>
          </a:solidFill>
          <a:ln w="9525">
            <a:solidFill>
              <a:srgbClr val="FF99FF"/>
            </a:solidFill>
            <a:round/>
          </a:ln>
        </p:spPr>
        <p:txBody>
          <a:bodyPr wrap="none" anchor="ctr"/>
          <a:lstStyle/>
          <a:p>
            <a:r>
              <a:rPr lang="en-US" altLang="zh-CN" dirty="0">
                <a:solidFill>
                  <a:srgbClr val="262626"/>
                </a:solidFill>
              </a:rPr>
              <a:t>Ben</a:t>
            </a:r>
            <a:r>
              <a:rPr lang="zh-CN" altLang="en-US" dirty="0">
                <a:solidFill>
                  <a:srgbClr val="262626"/>
                </a:solidFill>
              </a:rPr>
              <a:t>：</a:t>
            </a:r>
            <a:r>
              <a:rPr lang="en-US" altLang="zh-CN" dirty="0">
                <a:solidFill>
                  <a:srgbClr val="262626"/>
                </a:solidFill>
              </a:rPr>
              <a:t>Here...Let me help you ____________</a:t>
            </a:r>
          </a:p>
          <a:p>
            <a:r>
              <a:rPr lang="en-US" altLang="zh-CN" dirty="0">
                <a:solidFill>
                  <a:srgbClr val="262626"/>
                </a:solidFill>
                <a:sym typeface="宋体" panose="02010600030101010101" pitchFamily="2" charset="-122"/>
              </a:rPr>
              <a:t>Mrs webb</a:t>
            </a:r>
            <a:r>
              <a:rPr lang="zh-CN" altLang="en-US" dirty="0">
                <a:solidFill>
                  <a:srgbClr val="262626"/>
                </a:solidFill>
                <a:sym typeface="Arial" panose="020B0604020202020204" pitchFamily="34" charset="0"/>
              </a:rPr>
              <a:t>：</a:t>
            </a:r>
            <a:r>
              <a:rPr lang="en-US" altLang="zh-CN" dirty="0">
                <a:solidFill>
                  <a:srgbClr val="262626"/>
                </a:solidFill>
              </a:rPr>
              <a:t> _____________,Ben. Safety first.</a:t>
            </a:r>
          </a:p>
          <a:p>
            <a:r>
              <a:rPr lang="en-US" altLang="zh-CN" dirty="0">
                <a:solidFill>
                  <a:srgbClr val="262626"/>
                </a:solidFill>
              </a:rPr>
              <a:t>Don't forget.</a:t>
            </a:r>
          </a:p>
        </p:txBody>
      </p:sp>
      <p:sp>
        <p:nvSpPr>
          <p:cNvPr id="15366" name="AutoShape 24"/>
          <p:cNvSpPr>
            <a:spLocks noChangeArrowheads="1"/>
          </p:cNvSpPr>
          <p:nvPr/>
        </p:nvSpPr>
        <p:spPr bwMode="auto">
          <a:xfrm rot="93620">
            <a:off x="1905000" y="4421188"/>
            <a:ext cx="4229100" cy="11557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r>
              <a:rPr lang="en-US" altLang="zh-CN" dirty="0">
                <a:solidFill>
                  <a:srgbClr val="262626"/>
                </a:solidFill>
                <a:sym typeface="Arial" panose="020B0604020202020204" pitchFamily="34" charset="0"/>
              </a:rPr>
              <a:t>Mrs webb</a:t>
            </a:r>
            <a:r>
              <a:rPr lang="zh-CN" altLang="en-US" dirty="0">
                <a:solidFill>
                  <a:srgbClr val="262626"/>
                </a:solidFill>
              </a:rPr>
              <a:t>：</a:t>
            </a:r>
            <a:r>
              <a:rPr lang="en-US" altLang="zh-CN" dirty="0">
                <a:solidFill>
                  <a:srgbClr val="262626"/>
                </a:solidFill>
              </a:rPr>
              <a:t>Be careful,Ben.Don't run </a:t>
            </a:r>
          </a:p>
          <a:p>
            <a:r>
              <a:rPr lang="en-US" altLang="zh-CN" dirty="0">
                <a:solidFill>
                  <a:srgbClr val="262626"/>
                </a:solidFill>
              </a:rPr>
              <a:t>near the hot water. You'll ________</a:t>
            </a:r>
          </a:p>
          <a:p>
            <a:r>
              <a:rPr lang="en-US" altLang="zh-CN" dirty="0">
                <a:solidFill>
                  <a:srgbClr val="262626"/>
                </a:solidFill>
                <a:sym typeface="Arial" panose="020B0604020202020204" pitchFamily="34" charset="0"/>
              </a:rPr>
              <a:t>Mrs webb</a:t>
            </a:r>
            <a:r>
              <a:rPr lang="en-US" altLang="zh-CN" dirty="0">
                <a:solidFill>
                  <a:srgbClr val="262626"/>
                </a:solidFill>
              </a:rPr>
              <a:t>: Cooking can be fun,but you </a:t>
            </a:r>
          </a:p>
          <a:p>
            <a:r>
              <a:rPr lang="en-US" altLang="zh-CN" dirty="0">
                <a:solidFill>
                  <a:srgbClr val="262626"/>
                </a:solidFill>
              </a:rPr>
              <a:t>must __________.</a:t>
            </a: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3897313" y="1265238"/>
            <a:ext cx="2660650" cy="25685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5353050" y="1082675"/>
            <a:ext cx="1331913" cy="13287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4932363" y="2362200"/>
            <a:ext cx="1882775" cy="949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5638800" y="5181600"/>
            <a:ext cx="1362075" cy="5159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5371" name="图片 1" descr="QQ截图201602062029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6600" y="0"/>
            <a:ext cx="1844675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图片 23" descr="QQ截图2016020620294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86600" y="2819400"/>
            <a:ext cx="18510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图片 24" descr="QQ截图2016020620302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86600" y="4343400"/>
            <a:ext cx="1905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图片 25" descr="QQ截图2016020620312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86600" y="1373188"/>
            <a:ext cx="1814513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04800" y="59436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dry the floor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819400" y="60198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Great work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6172200" y="59436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 yourself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81000" y="64008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Watch out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590800" y="64770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 down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4648200" y="64770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 careful</a:t>
            </a: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6781800" y="6400800"/>
            <a:ext cx="2346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 hurt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597 -0.011019 L -0.416597 -0.544352 " pathEditMode="relative" rAng="0" ptsTypes="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38403 -0.911018 " pathEditMode="relative" rAng="0" ptsTypes="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30069 -0.877685 " pathEditMode="relative" rAng="0" ptsTypes="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321736 -0.411111 " pathEditMode="relative" rAng="0" ptsTypes="">
                                      <p:cBhvr>
                                        <p:cTn id="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61597 -0.400000 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66667 -0.255556 " pathEditMode="relative" rAng="0" ptsTypes="">
                                      <p:cBhvr>
                                        <p:cTn id="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36597 -0.200000 " pathEditMode="relative" rAng="0" ptsTypes="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1" grpId="0" bldLvl="0" animBg="1"/>
      <p:bldP spid="22" grpId="0" bldLvl="0" animBg="1"/>
      <p:bldP spid="23" grpId="0" bldLvl="0" animBg="1"/>
      <p:bldP spid="27" grpId="0"/>
      <p:bldP spid="28" grpId="0"/>
      <p:bldP spid="29" grpId="0"/>
      <p:bldP spid="30" grpId="0"/>
      <p:bldP spid="31" grpId="0"/>
      <p:bldP spid="32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流程图: 可选过程 15364"/>
          <p:cNvSpPr>
            <a:spLocks noChangeArrowheads="1"/>
          </p:cNvSpPr>
          <p:nvPr/>
        </p:nvSpPr>
        <p:spPr bwMode="auto">
          <a:xfrm>
            <a:off x="611188" y="1916113"/>
            <a:ext cx="7056437" cy="2592387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rgbClr val="3366FF"/>
            </a:solidFill>
            <a:miter lim="800000"/>
          </a:ln>
        </p:spPr>
        <p:txBody>
          <a:bodyPr anchor="ctr"/>
          <a:lstStyle/>
          <a:p>
            <a:pPr marL="342900" indent="-342900"/>
            <a:r>
              <a:rPr lang="en-US" sz="2800" b="1" dirty="0">
                <a:solidFill>
                  <a:srgbClr val="0000CC"/>
                </a:solidFill>
                <a:sym typeface="Calibri" panose="020F0502020204030204" pitchFamily="34" charset="0"/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  <a:sym typeface="Calibri" panose="020F0502020204030204" pitchFamily="34" charset="0"/>
              </a:rPr>
              <a:t>、完成《活动手册》单词抄写。</a:t>
            </a:r>
          </a:p>
          <a:p>
            <a:pPr marL="342900" indent="-342900"/>
            <a:endParaRPr lang="zh-CN" altLang="en-US" sz="2800" b="1" dirty="0">
              <a:solidFill>
                <a:srgbClr val="0000CC"/>
              </a:solidFill>
            </a:endParaRPr>
          </a:p>
          <a:p>
            <a:pPr marL="342900" indent="-342900"/>
            <a:r>
              <a:rPr lang="en-US" sz="2800" b="1" dirty="0">
                <a:solidFill>
                  <a:srgbClr val="0000CC"/>
                </a:solidFill>
              </a:rPr>
              <a:t>2</a:t>
            </a:r>
            <a:r>
              <a:rPr lang="zh-CN" altLang="en-US" sz="2800" b="1" dirty="0">
                <a:solidFill>
                  <a:srgbClr val="0000CC"/>
                </a:solidFill>
              </a:rPr>
              <a:t>、读对话中</a:t>
            </a:r>
            <a:r>
              <a:rPr lang="zh-CN" altLang="en-US" sz="2800" b="1" dirty="0">
                <a:solidFill>
                  <a:srgbClr val="0000CC"/>
                </a:solidFill>
                <a:sym typeface="Calibri" panose="020F0502020204030204" pitchFamily="34" charset="0"/>
              </a:rPr>
              <a:t>词组和重点句型。</a:t>
            </a:r>
            <a:endParaRPr lang="en-US" altLang="zh-CN" sz="2800" b="1" dirty="0">
              <a:solidFill>
                <a:srgbClr val="0000CC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71600" y="381000"/>
            <a:ext cx="3538220" cy="91440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5400" noProof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cs typeface="+mn-ea"/>
              </a:rPr>
              <a:t> homework</a:t>
            </a:r>
            <a:endParaRPr lang="en-US" altLang="zh-CN" sz="5400" noProof="1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  <p:transition spd="slow" advClick="0" advTm="8000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219288" y="2848007"/>
            <a:ext cx="7262813" cy="2573338"/>
          </a:xfrm>
          <a:ln>
            <a:miter/>
          </a:ln>
        </p:spPr>
        <p:txBody>
          <a:bodyPr/>
          <a:lstStyle/>
          <a:p>
            <a:pPr eaLnBrk="0" hangingPunct="0">
              <a:buFontTx/>
              <a:buNone/>
            </a:pPr>
            <a:r>
              <a:rPr lang="en-US" altLang="zh-CN" sz="9600" dirty="0" smtClean="0">
                <a:solidFill>
                  <a:srgbClr val="00B050"/>
                </a:solidFill>
                <a:sym typeface="Calibri" panose="020F0502020204030204" pitchFamily="34" charset="0"/>
              </a:rPr>
              <a:t>Thank you</a:t>
            </a:r>
            <a:r>
              <a:rPr lang="zh-CN" altLang="en-US" sz="9600" dirty="0" smtClean="0">
                <a:solidFill>
                  <a:srgbClr val="00B050"/>
                </a:solidFill>
                <a:sym typeface="Calibri" panose="020F0502020204030204" pitchFamily="34" charset="0"/>
              </a:rPr>
              <a:t>！ </a:t>
            </a:r>
          </a:p>
        </p:txBody>
      </p:sp>
      <p:sp>
        <p:nvSpPr>
          <p:cNvPr id="17410" name="日期占位符 1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fld id="{64CB7703-57B7-42FE-9226-F2382A24241F}" type="datetime1">
              <a:rPr lang="zh-CN" altLang="en-US">
                <a:solidFill>
                  <a:srgbClr val="898989"/>
                </a:solidFill>
              </a:rPr>
              <a:t>2023-01-17</a:t>
            </a:fld>
            <a:endParaRPr lang="zh-CN" altLang="en-US">
              <a:solidFill>
                <a:srgbClr val="898989"/>
              </a:solidFill>
            </a:endParaRPr>
          </a:p>
        </p:txBody>
      </p:sp>
      <p:pic>
        <p:nvPicPr>
          <p:cNvPr id="17411" name="图片 1" descr="u=982975904,145292981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158" y="228684"/>
            <a:ext cx="26797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3"/>
          <p:cNvSpPr>
            <a:spLocks noChangeArrowheads="1" noChangeShapeType="1" noTextEdit="1"/>
          </p:cNvSpPr>
          <p:nvPr/>
        </p:nvSpPr>
        <p:spPr bwMode="auto">
          <a:xfrm>
            <a:off x="1828872" y="1676446"/>
            <a:ext cx="5334000" cy="2057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to our class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内容占位符 4" descr="ba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00400" y="228600"/>
            <a:ext cx="5343525" cy="4011613"/>
          </a:xfrm>
        </p:spPr>
      </p:pic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33400" y="228600"/>
            <a:ext cx="16859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Guess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圆角矩形标注 5"/>
          <p:cNvSpPr>
            <a:spLocks noChangeArrowheads="1"/>
          </p:cNvSpPr>
          <p:nvPr/>
        </p:nvSpPr>
        <p:spPr bwMode="auto">
          <a:xfrm>
            <a:off x="3505200" y="5181600"/>
            <a:ext cx="5040313" cy="1193800"/>
          </a:xfrm>
          <a:prstGeom prst="wedgeRoundRectCallout">
            <a:avLst>
              <a:gd name="adj1" fmla="val -44644"/>
              <a:gd name="adj2" fmla="val -181116"/>
              <a:gd name="adj3" fmla="val 16667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</a:ln>
        </p:spPr>
        <p:txBody>
          <a:bodyPr/>
          <a:lstStyle/>
          <a:p>
            <a:r>
              <a:rPr lang="en-US" altLang="zh-CN" sz="2800" b="1" dirty="0">
                <a:sym typeface="宋体" panose="02010600030101010101" pitchFamily="2" charset="-122"/>
              </a:rPr>
              <a:t>Maybe he ate </a:t>
            </a:r>
            <a:r>
              <a:rPr lang="en-US" altLang="zh-CN" sz="2800" b="1" dirty="0">
                <a:solidFill>
                  <a:srgbClr val="FF0000"/>
                </a:solidFill>
                <a:sym typeface="宋体" panose="02010600030101010101" pitchFamily="2" charset="-122"/>
              </a:rPr>
              <a:t>bad</a:t>
            </a:r>
            <a:r>
              <a:rPr lang="en-US" altLang="zh-CN" sz="2800" b="1" dirty="0">
                <a:sym typeface="宋体" panose="02010600030101010101" pitchFamily="2" charset="-122"/>
              </a:rPr>
              <a:t> food. </a:t>
            </a:r>
            <a:endParaRPr lang="zh-CN" altLang="en-US" sz="2800" dirty="0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28600" y="44196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h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a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箭头 423"/>
          <p:cNvSpPr>
            <a:spLocks noChangeShapeType="1"/>
          </p:cNvSpPr>
          <p:nvPr/>
        </p:nvSpPr>
        <p:spPr bwMode="auto">
          <a:xfrm>
            <a:off x="1447800" y="4800600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447800" y="4267200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057400" y="44958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b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a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" grpId="0" bldLvl="0"/>
      <p:bldP spid="23" grpId="0" bldLvl="0" animBg="1"/>
      <p:bldP spid="24" grpId="0" bldLvl="0"/>
      <p:bldP spid="3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Nirvana\AppData\Roaming\Tencent\Users\757617682\QQ\WinTemp\RichOle\2CS][EP042(54Z%((XQKR5V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419600"/>
            <a:ext cx="1600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圆角矩形标注 5"/>
          <p:cNvSpPr>
            <a:spLocks noChangeArrowheads="1"/>
          </p:cNvSpPr>
          <p:nvPr/>
        </p:nvSpPr>
        <p:spPr bwMode="auto">
          <a:xfrm>
            <a:off x="165100" y="327025"/>
            <a:ext cx="4283075" cy="1320800"/>
          </a:xfrm>
          <a:prstGeom prst="wedgeRoundRectCallout">
            <a:avLst>
              <a:gd name="adj1" fmla="val 62665"/>
              <a:gd name="adj2" fmla="val 115080"/>
              <a:gd name="adj3" fmla="val 16667"/>
            </a:avLst>
          </a:prstGeom>
          <a:solidFill>
            <a:schemeClr val="bg1"/>
          </a:solidFill>
          <a:ln w="25400" cap="flat" cmpd="sng">
            <a:solidFill>
              <a:schemeClr val="accent1"/>
            </a:solidFill>
            <a:miter lim="800000"/>
          </a:ln>
          <a:effectLst/>
        </p:spPr>
        <p:txBody>
          <a:bodyPr/>
          <a:lstStyle/>
          <a:p>
            <a:r>
              <a:rPr lang="en-US" altLang="zh-CN" sz="2800" b="1" noProof="1">
                <a:solidFill>
                  <a:srgbClr val="FF0000"/>
                </a:solidFill>
                <a:cs typeface="+mn-ea"/>
              </a:rPr>
              <a:t>Kid</a:t>
            </a:r>
            <a:r>
              <a:rPr lang="en-US" altLang="zh-CN" sz="2800" b="1" noProof="1">
                <a:cs typeface="+mn-ea"/>
              </a:rPr>
              <a:t>,The</a:t>
            </a:r>
            <a:r>
              <a:rPr lang="zh-CN" altLang="en-US" sz="2800" b="1" noProof="1">
                <a:cs typeface="+mn-ea"/>
              </a:rPr>
              <a:t> </a:t>
            </a:r>
            <a:r>
              <a:rPr lang="en-US" altLang="zh-CN" sz="2800" b="1" noProof="1">
                <a:cs typeface="+mn-ea"/>
              </a:rPr>
              <a:t>knife is </a:t>
            </a:r>
            <a:r>
              <a:rPr lang="en-US" altLang="zh-CN" sz="2800" b="1" noProof="1">
                <a:solidFill>
                  <a:srgbClr val="FF0000"/>
                </a:solidFill>
                <a:cs typeface="+mn-ea"/>
              </a:rPr>
              <a:t>sharp</a:t>
            </a:r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.</a:t>
            </a:r>
            <a:endParaRPr lang="en-US" altLang="zh-CN" sz="28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Don't </a:t>
            </a:r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cut yourself</a:t>
            </a:r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.</a:t>
            </a:r>
            <a:endParaRPr lang="en-US" altLang="zh-CN" sz="28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81000" y="27432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sh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i</a:t>
            </a:r>
            <a:r>
              <a:rPr lang="en-US" altLang="zh-CN" sz="3200" b="1" noProof="1">
                <a:cs typeface="+mn-ea"/>
              </a:rPr>
              <a:t>p</a:t>
            </a:r>
            <a:endParaRPr lang="zh-CN" altLang="en-US" sz="3200" b="1" noProof="1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81000" y="3505200"/>
            <a:ext cx="16478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Arial" panose="020B0604020202020204" pitchFamily="34" charset="0"/>
              </a:rPr>
              <a:t>g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  <a:sym typeface="Arial" panose="020B0604020202020204" pitchFamily="34" charset="0"/>
              </a:rPr>
              <a:t>ar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Arial" panose="020B0604020202020204" pitchFamily="34" charset="0"/>
              </a:rPr>
              <a:t>den</a:t>
            </a:r>
            <a:endParaRPr lang="zh-CN" altLang="en-US" sz="3200" b="1" noProof="1">
              <a:sym typeface="Arial" panose="020B0604020202020204" pitchFamily="34" charset="0"/>
            </a:endParaRPr>
          </a:p>
        </p:txBody>
      </p:sp>
      <p:sp>
        <p:nvSpPr>
          <p:cNvPr id="23" name="箭头 423"/>
          <p:cNvSpPr>
            <a:spLocks noChangeShapeType="1"/>
          </p:cNvSpPr>
          <p:nvPr/>
        </p:nvSpPr>
        <p:spPr bwMode="auto">
          <a:xfrm>
            <a:off x="2133600" y="3429000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2133600" y="2895600"/>
            <a:ext cx="784225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shar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19400" y="3124200"/>
            <a:ext cx="1493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sh</a:t>
            </a:r>
            <a:r>
              <a:rPr lang="en-US" altLang="zh-CN" sz="3200" b="1" dirty="0">
                <a:solidFill>
                  <a:srgbClr val="FF0000"/>
                </a:solidFill>
              </a:rPr>
              <a:t>ar</a:t>
            </a:r>
            <a:r>
              <a:rPr lang="en-US" altLang="zh-CN" sz="3200" b="1" dirty="0"/>
              <a:t>p</a:t>
            </a:r>
            <a:endParaRPr lang="zh-CN" altLang="en-US" sz="3200" b="1"/>
          </a:p>
        </p:txBody>
      </p:sp>
      <p:pic>
        <p:nvPicPr>
          <p:cNvPr id="6152" name="图片 11" descr="shar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404813"/>
            <a:ext cx="3579812" cy="32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57200" y="44196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b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u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t</a:t>
            </a:r>
            <a:endParaRPr lang="zh-CN" altLang="en-US" sz="3200" b="1" noProof="1"/>
          </a:p>
        </p:txBody>
      </p:sp>
      <p:sp>
        <p:nvSpPr>
          <p:cNvPr id="6" name="箭头 423"/>
          <p:cNvSpPr>
            <a:spLocks noChangeShapeType="1"/>
          </p:cNvSpPr>
          <p:nvPr/>
        </p:nvSpPr>
        <p:spPr bwMode="auto">
          <a:xfrm>
            <a:off x="1600200" y="4648200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676400" y="4191000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286000" y="4343400"/>
            <a:ext cx="1493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c</a:t>
            </a:r>
            <a:r>
              <a:rPr lang="en-US" altLang="zh-CN" sz="3200" b="1" dirty="0">
                <a:solidFill>
                  <a:srgbClr val="FF0000"/>
                </a:solidFill>
              </a:rPr>
              <a:t>u</a:t>
            </a:r>
            <a:r>
              <a:rPr lang="en-US" altLang="zh-CN" sz="3200" b="1" dirty="0"/>
              <a:t>t</a:t>
            </a:r>
            <a:endParaRPr lang="zh-CN" altLang="en-US" sz="3200" b="1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90800" y="5410200"/>
            <a:ext cx="2006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yours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e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lf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箭头 423"/>
          <p:cNvSpPr>
            <a:spLocks noChangeShapeType="1"/>
          </p:cNvSpPr>
          <p:nvPr/>
        </p:nvSpPr>
        <p:spPr bwMode="auto">
          <a:xfrm>
            <a:off x="1981200" y="5638800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057400" y="5181600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33400" y="5410200"/>
            <a:ext cx="101123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b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e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1" grpId="0" bldLvl="0"/>
      <p:bldP spid="22" grpId="0" bldLvl="0" animBg="1"/>
      <p:bldP spid="23" grpId="0" bldLvl="0" animBg="1"/>
      <p:bldP spid="24" grpId="0" bldLvl="0"/>
      <p:bldP spid="25" grpId="0" bldLvl="0"/>
      <p:bldP spid="3" grpId="0" bldLvl="0"/>
      <p:bldP spid="6" grpId="0" bldLvl="0" animBg="1"/>
      <p:bldP spid="7" grpId="0" bldLvl="0"/>
      <p:bldP spid="8" grpId="0" bldLvl="0"/>
      <p:bldP spid="9" grpId="0" bldLvl="0"/>
      <p:bldP spid="10" grpId="0" bldLvl="0" animBg="1"/>
      <p:bldP spid="11" grpId="0" bldLvl="0"/>
      <p:bldP spid="13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内容占位符 9" descr="fa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95800" y="304800"/>
            <a:ext cx="4424363" cy="3551238"/>
          </a:xfrm>
        </p:spPr>
      </p:pic>
      <p:sp>
        <p:nvSpPr>
          <p:cNvPr id="20" name="圆角矩形标注 5"/>
          <p:cNvSpPr>
            <a:spLocks noChangeArrowheads="1"/>
          </p:cNvSpPr>
          <p:nvPr/>
        </p:nvSpPr>
        <p:spPr bwMode="auto">
          <a:xfrm>
            <a:off x="165100" y="327025"/>
            <a:ext cx="3648075" cy="1320800"/>
          </a:xfrm>
          <a:prstGeom prst="wedgeRoundRectCallout">
            <a:avLst>
              <a:gd name="adj1" fmla="val 62665"/>
              <a:gd name="adj2" fmla="val 115080"/>
              <a:gd name="adj3" fmla="val 16667"/>
            </a:avLst>
          </a:prstGeom>
          <a:solidFill>
            <a:schemeClr val="bg1"/>
          </a:solidFill>
          <a:ln w="25400" cap="flat" cmpd="sng">
            <a:solidFill>
              <a:schemeClr val="accent1"/>
            </a:solidFill>
            <a:miter lim="800000"/>
          </a:ln>
          <a:effectLst/>
        </p:spPr>
        <p:txBody>
          <a:bodyPr/>
          <a:lstStyle/>
          <a:p>
            <a:r>
              <a:rPr lang="en-US" altLang="zh-CN" sz="2800" b="1" noProof="1">
                <a:cs typeface="+mn-ea"/>
              </a:rPr>
              <a:t>Don't touch the </a:t>
            </a:r>
            <a:r>
              <a:rPr lang="en-US" altLang="zh-CN" sz="2800" b="1" noProof="1">
                <a:solidFill>
                  <a:srgbClr val="FF0000"/>
                </a:solidFill>
                <a:cs typeface="+mn-ea"/>
              </a:rPr>
              <a:t>fan</a:t>
            </a:r>
            <a:r>
              <a:rPr lang="en-US" altLang="zh-CN" sz="2800" b="1" noProof="1">
                <a:cs typeface="+mn-ea"/>
              </a:rPr>
              <a:t>. You may get </a:t>
            </a:r>
            <a:r>
              <a:rPr lang="en-US" altLang="zh-CN" sz="2800" b="1" noProof="1">
                <a:solidFill>
                  <a:srgbClr val="FF0000"/>
                </a:solidFill>
                <a:cs typeface="+mn-ea"/>
              </a:rPr>
              <a:t>hurt</a:t>
            </a:r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ea"/>
              </a:rPr>
              <a:t>.</a:t>
            </a:r>
            <a:endParaRPr lang="en-US" altLang="zh-CN" sz="28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28600" y="32004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h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an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箭头 423"/>
          <p:cNvSpPr>
            <a:spLocks noChangeShapeType="1"/>
          </p:cNvSpPr>
          <p:nvPr/>
        </p:nvSpPr>
        <p:spPr bwMode="auto">
          <a:xfrm>
            <a:off x="1371600" y="3581400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371600" y="3048000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an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057400" y="32766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f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an</a:t>
            </a:r>
            <a:endParaRPr lang="en-US" altLang="zh-CN" sz="3200" b="1" noProof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6200" y="4572000"/>
            <a:ext cx="237331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hamb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ur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ger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箭头 423"/>
          <p:cNvSpPr>
            <a:spLocks noChangeShapeType="1"/>
          </p:cNvSpPr>
          <p:nvPr/>
        </p:nvSpPr>
        <p:spPr bwMode="auto">
          <a:xfrm>
            <a:off x="2438400" y="5105400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438400" y="4572000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ur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124200" y="48006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h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ur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t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1" grpId="0" bldLvl="0"/>
      <p:bldP spid="23" grpId="0" bldLvl="0" animBg="1"/>
      <p:bldP spid="24" grpId="0" bldLvl="0"/>
      <p:bldP spid="2" grpId="0" bldLvl="0"/>
      <p:bldP spid="3" grpId="0" bldLvl="0"/>
      <p:bldP spid="4" grpId="0" bldLvl="0" animBg="1"/>
      <p:bldP spid="5" grpId="0" bldLvl="0"/>
      <p:bldP spid="6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内容占位符 10" descr="fee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72038" y="76200"/>
            <a:ext cx="4078287" cy="4165600"/>
          </a:xfrm>
        </p:spPr>
      </p:pic>
      <p:sp>
        <p:nvSpPr>
          <p:cNvPr id="26" name="圆角矩形标注 5"/>
          <p:cNvSpPr>
            <a:spLocks noChangeArrowheads="1"/>
          </p:cNvSpPr>
          <p:nvPr/>
        </p:nvSpPr>
        <p:spPr bwMode="auto">
          <a:xfrm>
            <a:off x="-76200" y="1828800"/>
            <a:ext cx="3984625" cy="1193800"/>
          </a:xfrm>
          <a:prstGeom prst="wedgeRoundRectCallout">
            <a:avLst>
              <a:gd name="adj1" fmla="val 73241"/>
              <a:gd name="adj2" fmla="val -181833"/>
              <a:gd name="adj3" fmla="val 16667"/>
            </a:avLst>
          </a:prstGeom>
          <a:solidFill>
            <a:schemeClr val="bg1"/>
          </a:solidFill>
          <a:ln w="25400" cap="flat" cmpd="sng">
            <a:solidFill>
              <a:schemeClr val="accent1"/>
            </a:solidFill>
            <a:miter lim="800000"/>
          </a:ln>
          <a:effectLst/>
        </p:spPr>
        <p:txBody>
          <a:bodyPr/>
          <a:lstStyle/>
          <a:p>
            <a:r>
              <a:rPr lang="en-US" altLang="zh-CN" sz="2800" b="1" noProof="1">
                <a:cs typeface="+mn-ea"/>
                <a:sym typeface="+mn-ea"/>
              </a:rPr>
              <a:t>Don't </a:t>
            </a:r>
            <a:r>
              <a:rPr lang="en-US" altLang="zh-CN" sz="2800" b="1" noProof="1">
                <a:solidFill>
                  <a:srgbClr val="FF0000"/>
                </a:solidFill>
                <a:cs typeface="+mn-ea"/>
                <a:sym typeface="+mn-ea"/>
              </a:rPr>
              <a:t>feed</a:t>
            </a:r>
            <a:r>
              <a:rPr lang="en-US" altLang="zh-CN" sz="2800" b="1" noProof="1">
                <a:cs typeface="+mn-ea"/>
                <a:sym typeface="+mn-ea"/>
              </a:rPr>
              <a:t> the dog. It's so </a:t>
            </a:r>
            <a:r>
              <a:rPr lang="en-US" altLang="zh-CN" sz="2800" b="1" noProof="1">
                <a:solidFill>
                  <a:srgbClr val="FF0000"/>
                </a:solidFill>
                <a:cs typeface="+mn-ea"/>
                <a:sym typeface="+mn-ea"/>
              </a:rPr>
              <a:t>dangerous</a:t>
            </a:r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ea"/>
              </a:rPr>
              <a:t>.</a:t>
            </a:r>
            <a:endParaRPr lang="zh-CN" altLang="en-US" sz="2800" noProof="1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28600" y="32004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f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ee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t</a:t>
            </a:r>
            <a:endParaRPr lang="zh-CN" altLang="en-US" sz="3200" b="1" noProof="1"/>
          </a:p>
        </p:txBody>
      </p:sp>
      <p:sp>
        <p:nvSpPr>
          <p:cNvPr id="23" name="箭头 423"/>
          <p:cNvSpPr>
            <a:spLocks noChangeShapeType="1"/>
          </p:cNvSpPr>
          <p:nvPr/>
        </p:nvSpPr>
        <p:spPr bwMode="auto">
          <a:xfrm>
            <a:off x="1371600" y="3581400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371600" y="3048000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ee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057400" y="32766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f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ee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1" grpId="0" bldLvl="0"/>
      <p:bldP spid="23" grpId="0" bldLvl="0" animBg="1"/>
      <p:bldP spid="24" grpId="0" bldLvl="0"/>
      <p:bldP spid="2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内容占位符 7" descr="fal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06825" y="838200"/>
            <a:ext cx="5210175" cy="3746500"/>
          </a:xfrm>
        </p:spPr>
      </p:pic>
      <p:sp>
        <p:nvSpPr>
          <p:cNvPr id="20" name="圆角矩形标注 5"/>
          <p:cNvSpPr>
            <a:spLocks noChangeArrowheads="1"/>
          </p:cNvSpPr>
          <p:nvPr/>
        </p:nvSpPr>
        <p:spPr bwMode="auto">
          <a:xfrm>
            <a:off x="165100" y="327025"/>
            <a:ext cx="3648075" cy="1320800"/>
          </a:xfrm>
          <a:prstGeom prst="wedgeRoundRectCallout">
            <a:avLst>
              <a:gd name="adj1" fmla="val 62665"/>
              <a:gd name="adj2" fmla="val 115080"/>
              <a:gd name="adj3" fmla="val 16667"/>
            </a:avLst>
          </a:prstGeom>
          <a:solidFill>
            <a:schemeClr val="bg1"/>
          </a:solidFill>
          <a:ln w="25400" cap="flat" cmpd="sng">
            <a:solidFill>
              <a:schemeClr val="accent1"/>
            </a:solidFill>
            <a:miter lim="800000"/>
          </a:ln>
          <a:effectLst/>
        </p:spPr>
        <p:txBody>
          <a:bodyPr/>
          <a:lstStyle/>
          <a:p>
            <a:r>
              <a:rPr lang="en-US" altLang="zh-CN" sz="2800" b="1" noProof="1">
                <a:solidFill>
                  <a:srgbClr val="FF0000"/>
                </a:solidFill>
                <a:cs typeface="+mn-ea"/>
              </a:rPr>
              <a:t>Don't</a:t>
            </a:r>
            <a:r>
              <a:rPr lang="en-US" altLang="zh-CN" sz="2800" b="1" noProof="1">
                <a:cs typeface="+mn-ea"/>
              </a:rPr>
              <a:t> climb a tree. You </a:t>
            </a:r>
            <a:r>
              <a:rPr lang="en-US" altLang="zh-CN" sz="2800" b="1" noProof="1">
                <a:solidFill>
                  <a:srgbClr val="FF0000"/>
                </a:solidFill>
                <a:cs typeface="+mn-ea"/>
              </a:rPr>
              <a:t>may</a:t>
            </a:r>
            <a:r>
              <a:rPr lang="en-US" altLang="zh-CN" sz="2800" b="1" noProof="1">
                <a:cs typeface="+mn-ea"/>
              </a:rPr>
              <a:t> fall down</a:t>
            </a:r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ea"/>
              </a:rPr>
              <a:t>.</a:t>
            </a:r>
            <a:endParaRPr lang="en-US" altLang="zh-CN" sz="28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257800" y="4419600"/>
            <a:ext cx="28241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climb a tree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334000" y="4876800"/>
            <a:ext cx="28241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fall down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1" grpId="0" bldLvl="0"/>
      <p:bldP spid="2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内容占位符 8" descr="falldow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3108325" cy="3525838"/>
          </a:xfrm>
        </p:spPr>
      </p:pic>
      <p:sp>
        <p:nvSpPr>
          <p:cNvPr id="26" name="圆角矩形标注 5"/>
          <p:cNvSpPr>
            <a:spLocks noChangeArrowheads="1"/>
          </p:cNvSpPr>
          <p:nvPr/>
        </p:nvSpPr>
        <p:spPr bwMode="auto">
          <a:xfrm>
            <a:off x="3276600" y="2438400"/>
            <a:ext cx="5040313" cy="1193800"/>
          </a:xfrm>
          <a:prstGeom prst="wedgeRoundRectCallout">
            <a:avLst>
              <a:gd name="adj1" fmla="val -44648"/>
              <a:gd name="adj2" fmla="val -181116"/>
              <a:gd name="adj3" fmla="val 16667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</a:ln>
        </p:spPr>
        <p:txBody>
          <a:bodyPr/>
          <a:lstStyle/>
          <a:p>
            <a:r>
              <a:rPr lang="en-US" altLang="zh-CN" sz="2800" b="1" dirty="0">
                <a:sym typeface="宋体" panose="02010600030101010101" pitchFamily="2" charset="-122"/>
              </a:rPr>
              <a:t>Watch out.The woman </a:t>
            </a:r>
            <a:r>
              <a:rPr lang="en-US" altLang="zh-CN" sz="2800" b="1" dirty="0">
                <a:solidFill>
                  <a:srgbClr val="FF0000"/>
                </a:solidFill>
                <a:sym typeface="宋体" panose="02010600030101010101" pitchFamily="2" charset="-122"/>
              </a:rPr>
              <a:t>fall</a:t>
            </a:r>
            <a:r>
              <a:rPr lang="en-US" altLang="zh-CN" sz="2800" b="1" dirty="0">
                <a:sym typeface="宋体" panose="02010600030101010101" pitchFamily="2" charset="-122"/>
              </a:rPr>
              <a:t>s </a:t>
            </a:r>
            <a:r>
              <a:rPr lang="en-US" altLang="zh-CN" sz="2800" b="1" dirty="0">
                <a:solidFill>
                  <a:srgbClr val="FF0000"/>
                </a:solidFill>
                <a:sym typeface="宋体" panose="02010600030101010101" pitchFamily="2" charset="-122"/>
              </a:rPr>
              <a:t>down</a:t>
            </a:r>
            <a:r>
              <a:rPr lang="en-US" altLang="zh-CN" sz="2800" b="1" dirty="0">
                <a:sym typeface="宋体" panose="02010600030101010101" pitchFamily="2" charset="-122"/>
              </a:rPr>
              <a:t>. She </a:t>
            </a:r>
            <a:r>
              <a:rPr lang="en-US" altLang="zh-CN" sz="2800" b="1" dirty="0">
                <a:solidFill>
                  <a:srgbClr val="FF0000"/>
                </a:solidFill>
                <a:sym typeface="宋体" panose="02010600030101010101" pitchFamily="2" charset="-122"/>
              </a:rPr>
              <a:t>must</a:t>
            </a:r>
            <a:r>
              <a:rPr lang="en-US" altLang="zh-CN" sz="2800" b="1" dirty="0">
                <a:sym typeface="宋体" panose="02010600030101010101" pitchFamily="2" charset="-122"/>
              </a:rPr>
              <a:t> be careful. </a:t>
            </a:r>
            <a:endParaRPr lang="zh-CN" altLang="en-US" sz="2800" dirty="0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04800" y="44196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t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all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箭头 423"/>
          <p:cNvSpPr>
            <a:spLocks noChangeShapeType="1"/>
          </p:cNvSpPr>
          <p:nvPr/>
        </p:nvSpPr>
        <p:spPr bwMode="auto">
          <a:xfrm>
            <a:off x="1447800" y="4800600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447800" y="4267200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all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133600" y="44958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f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all</a:t>
            </a:r>
            <a:endParaRPr lang="en-US" altLang="zh-CN" sz="3200" b="1" noProof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43400" y="44196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cs typeface="+mn-ea"/>
                <a:sym typeface="+mn-ea"/>
              </a:rPr>
              <a:t>h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  <a:sym typeface="+mn-ea"/>
              </a:rPr>
              <a:t>ow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箭头 423"/>
          <p:cNvSpPr>
            <a:spLocks noChangeShapeType="1"/>
          </p:cNvSpPr>
          <p:nvPr/>
        </p:nvSpPr>
        <p:spPr bwMode="auto">
          <a:xfrm>
            <a:off x="5486400" y="4800600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486400" y="4267200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ow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96000" y="44958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ow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n</a:t>
            </a:r>
            <a:endParaRPr lang="en-US" altLang="zh-CN" sz="3200" b="1" noProof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828800" y="57912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ea"/>
              </a:rPr>
              <a:t>b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  <a:sym typeface="+mn-ea"/>
              </a:rPr>
              <a:t>u</a:t>
            </a:r>
            <a:r>
              <a:rPr lang="en-US" altLang="zh-CN" sz="3200" b="1" noProof="1">
                <a:cs typeface="+mn-ea"/>
                <a:sym typeface="+mn-ea"/>
              </a:rPr>
              <a:t>t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箭头 423"/>
          <p:cNvSpPr>
            <a:spLocks noChangeShapeType="1"/>
          </p:cNvSpPr>
          <p:nvPr/>
        </p:nvSpPr>
        <p:spPr bwMode="auto">
          <a:xfrm>
            <a:off x="2971800" y="6172200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971800" y="5638800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581400" y="5867400"/>
            <a:ext cx="135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m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u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st</a:t>
            </a:r>
            <a:endParaRPr lang="en-US" altLang="zh-CN" sz="3200" b="1" noProof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1" grpId="0" bldLvl="0"/>
      <p:bldP spid="23" grpId="0" bldLvl="0" animBg="1"/>
      <p:bldP spid="24" grpId="0" bldLvl="0"/>
      <p:bldP spid="3" grpId="0" bldLvl="0"/>
      <p:bldP spid="4" grpId="0" bldLvl="0"/>
      <p:bldP spid="5" grpId="0" bldLvl="0" animBg="1"/>
      <p:bldP spid="6" grpId="0" bldLvl="0"/>
      <p:bldP spid="8" grpId="0" bldLvl="0"/>
      <p:bldP spid="10" grpId="0" bldLvl="0"/>
      <p:bldP spid="11" grpId="0" bldLvl="0" animBg="1"/>
      <p:bldP spid="12" grpId="0" bldLvl="0"/>
      <p:bldP spid="13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 descr="d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295456"/>
            <a:ext cx="18573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圆角矩形标注 5"/>
          <p:cNvSpPr>
            <a:spLocks noChangeArrowheads="1"/>
          </p:cNvSpPr>
          <p:nvPr/>
        </p:nvSpPr>
        <p:spPr bwMode="auto">
          <a:xfrm>
            <a:off x="838200" y="533400"/>
            <a:ext cx="3648075" cy="1320800"/>
          </a:xfrm>
          <a:prstGeom prst="wedgeRoundRectCallout">
            <a:avLst>
              <a:gd name="adj1" fmla="val 62665"/>
              <a:gd name="adj2" fmla="val 115080"/>
              <a:gd name="adj3" fmla="val 16667"/>
            </a:avLst>
          </a:prstGeom>
          <a:solidFill>
            <a:schemeClr val="bg1"/>
          </a:solidFill>
          <a:ln w="25400" cap="flat" cmpd="sng">
            <a:solidFill>
              <a:schemeClr val="accent1"/>
            </a:solidFill>
            <a:miter lim="800000"/>
          </a:ln>
          <a:effectLst/>
        </p:spPr>
        <p:txBody>
          <a:bodyPr/>
          <a:lstStyle/>
          <a:p>
            <a:r>
              <a:rPr lang="en-US" altLang="zh-CN" sz="2800" b="1" noProof="1">
                <a:cs typeface="+mn-ea"/>
              </a:rPr>
              <a:t>Be careful ! The floor is wet.</a:t>
            </a:r>
            <a:endParaRPr lang="en-US" altLang="zh-CN" sz="28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全屏显示(4:3)</PresentationFormat>
  <Paragraphs>103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Comic Sans MS</vt:lpstr>
      <vt:lpstr>WWW.2PPT.COM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2022-01-22T07:15:28Z</dcterms:created>
  <dcterms:modified xsi:type="dcterms:W3CDTF">2023-01-16T18:44:50Z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0025D8BF6E3640FCBA42981D19585CFD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