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8" r:id="rId3"/>
    <p:sldId id="259" r:id="rId4"/>
    <p:sldId id="260" r:id="rId5"/>
    <p:sldId id="261" r:id="rId6"/>
    <p:sldId id="269" r:id="rId7"/>
    <p:sldId id="262" r:id="rId8"/>
    <p:sldId id="270" r:id="rId9"/>
    <p:sldId id="263" r:id="rId10"/>
    <p:sldId id="271" r:id="rId11"/>
    <p:sldId id="265" r:id="rId12"/>
    <p:sldId id="266" r:id="rId13"/>
    <p:sldId id="272" r:id="rId14"/>
    <p:sldId id="264" r:id="rId15"/>
    <p:sldId id="273" r:id="rId16"/>
    <p:sldId id="267" r:id="rId17"/>
    <p:sldId id="274" r:id="rId18"/>
    <p:sldId id="268" r:id="rId19"/>
    <p:sldId id="275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78E36E73-BB47-4F47-BC3C-8421CA52685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29EDE7E0-2F8E-4485-97A2-7E4340D2008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25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4CA2C19-D464-43A6-AC24-545FEC7C166C}" type="slidenum">
              <a:rPr lang="zh-CN" altLang="en-US" smtClean="0"/>
              <a:t>3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DE23602-38A3-4E72-AD40-4CC66D533884}" type="slidenum">
              <a:rPr lang="zh-CN" altLang="en-US" smtClean="0"/>
              <a:t>4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9F553B6-88C6-4FBB-A58C-C18F09CE0D7F}" type="slidenum">
              <a:rPr lang="zh-CN" altLang="en-US" smtClean="0"/>
              <a:t>5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E3EE89C-C009-4436-9B71-96E9E0C720B8}" type="slidenum">
              <a:rPr lang="zh-CN" altLang="en-US" smtClean="0"/>
              <a:t>7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617122B-0D78-4801-9022-E379FF8A76D6}" type="slidenum">
              <a:rPr lang="zh-CN" altLang="en-US" smtClean="0"/>
              <a:t>9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E3C498C-1B10-4A9E-9204-ADC2BCF14085}" type="slidenum">
              <a:rPr lang="zh-CN" altLang="en-US" smtClean="0"/>
              <a:t>11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9A3FD2E-A1F7-45E4-AEEE-87A82CBD6C5F}" type="slidenum">
              <a:rPr lang="zh-CN" altLang="en-US" smtClean="0"/>
              <a:t>12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02FA-331D-4909-A784-2C016434B20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A2178-D971-491B-A434-727D8D02061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69E15-6E7D-4EC5-8AFB-5A32B710EE1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2BB10-07E6-4908-848A-036289E408E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D9AF1-1ED2-45D1-86AE-8458F334FE4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75305-EB38-4AFC-906D-0BC8F5960E0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89E18-EAEA-43F3-9A24-B4A7A5DB7AE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548A0-1F40-4E8A-A797-427EE16E6BB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D74C3-6648-4A7A-9D6A-B29BB171084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DA1B4-F9F3-435D-BF96-A1F124882A2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A4CFD-2888-4AD2-B2FD-584505B8F7A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CB74-93FF-403B-A8AE-78B851F9C74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62C51-4618-4E0D-A49A-6B3A00D740B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E2A63-6AA1-46BC-B45F-24409000ADD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6DA53-E108-4DA8-9259-15324EF1905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E8F91-8F9A-40D7-85FE-12E2C6DA7CC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CBF48-40FE-40F7-B6A5-5C872FADF44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D147A-E16A-46D5-9D33-08FF8FE1D40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48DC6-5E8D-49E7-8A1B-5C159713D27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6748F-6115-41ED-A02F-3BCD303F881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23900FC-7E7D-4DB2-A224-AF11B5AAD28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7AFAB55-1FEE-4F76-9E69-6FF2F019A38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矩形 8"/>
          <p:cNvSpPr>
            <a:spLocks noChangeArrowheads="1"/>
          </p:cNvSpPr>
          <p:nvPr/>
        </p:nvSpPr>
        <p:spPr bwMode="auto">
          <a:xfrm>
            <a:off x="788987" y="1772816"/>
            <a:ext cx="77866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C00000"/>
                </a:solidFill>
                <a:latin typeface="Kozuka Gothic Pro B" pitchFamily="34" charset="-128"/>
                <a:ea typeface="Kozuka Gothic Pro B" pitchFamily="34" charset="-128"/>
              </a:rPr>
              <a:t>Unit 1  </a:t>
            </a:r>
            <a:r>
              <a:rPr lang="en-US" altLang="zh-CN" sz="4800" b="1" dirty="0" smtClean="0">
                <a:latin typeface="Kozuka Gothic Pro B" pitchFamily="34" charset="-128"/>
                <a:ea typeface="Kozuka Gothic Pro B" pitchFamily="34" charset="-128"/>
              </a:rPr>
              <a:t>What’s </a:t>
            </a:r>
            <a:r>
              <a:rPr lang="en-US" altLang="zh-CN" sz="4800" b="1" dirty="0">
                <a:latin typeface="Kozuka Gothic Pro B" pitchFamily="34" charset="-128"/>
                <a:ea typeface="Kozuka Gothic Pro B" pitchFamily="34" charset="-128"/>
              </a:rPr>
              <a:t>the matter?</a:t>
            </a:r>
            <a:endParaRPr lang="zh-CN" altLang="en-US" sz="4800" dirty="0">
              <a:latin typeface="Kozuka Gothic Pro B" pitchFamily="34" charset="-128"/>
              <a:ea typeface="Kozuka Gothic Pro B" pitchFamily="34" charset="-128"/>
            </a:endParaRPr>
          </a:p>
        </p:txBody>
      </p:sp>
      <p:sp>
        <p:nvSpPr>
          <p:cNvPr id="2054" name="Rectangle 1"/>
          <p:cNvSpPr>
            <a:spLocks noChangeArrowheads="1"/>
          </p:cNvSpPr>
          <p:nvPr/>
        </p:nvSpPr>
        <p:spPr bwMode="auto">
          <a:xfrm>
            <a:off x="2273049" y="3505695"/>
            <a:ext cx="48185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 b="1" dirty="0"/>
              <a:t>第一课时</a:t>
            </a:r>
            <a:r>
              <a:rPr lang="en-US" sz="2400" b="1" dirty="0"/>
              <a:t>  </a:t>
            </a:r>
            <a:r>
              <a:rPr lang="en-US" altLang="zh-CN" sz="2400" b="1" dirty="0"/>
              <a:t>Section A 1a-2d (P1-2)</a:t>
            </a:r>
            <a:endParaRPr lang="zh-CN" altLang="en-US" sz="2400" dirty="0"/>
          </a:p>
        </p:txBody>
      </p:sp>
      <p:sp>
        <p:nvSpPr>
          <p:cNvPr id="7" name="矩形 6"/>
          <p:cNvSpPr/>
          <p:nvPr/>
        </p:nvSpPr>
        <p:spPr>
          <a:xfrm>
            <a:off x="2776201" y="5257415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649288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1267" name="矩形 2"/>
          <p:cNvSpPr>
            <a:spLocks noChangeArrowheads="1"/>
          </p:cNvSpPr>
          <p:nvPr/>
        </p:nvSpPr>
        <p:spPr bwMode="auto">
          <a:xfrm>
            <a:off x="0" y="1556792"/>
            <a:ext cx="91440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dirty="0"/>
              <a:t>(      ) 4. Linda bought a large house </a:t>
            </a:r>
            <a:r>
              <a:rPr lang="en-US" altLang="zh-CN" sz="3200" dirty="0" smtClean="0"/>
              <a:t>_____ </a:t>
            </a:r>
            <a:r>
              <a:rPr lang="en-US" altLang="zh-CN" sz="3200" dirty="0"/>
              <a:t>a swimming pool.</a:t>
            </a:r>
            <a:endParaRPr lang="zh-CN" altLang="en-US" sz="3200" dirty="0"/>
          </a:p>
          <a:p>
            <a:r>
              <a:rPr lang="en-US" altLang="zh-CN" sz="3200" dirty="0"/>
              <a:t>  A. with	    B. in	C. on	D. from</a:t>
            </a:r>
            <a:endParaRPr lang="zh-CN" altLang="en-US" sz="3200" dirty="0"/>
          </a:p>
          <a:p>
            <a:endParaRPr lang="en-US" altLang="zh-CN" sz="3200" dirty="0"/>
          </a:p>
          <a:p>
            <a:r>
              <a:rPr lang="en-US" altLang="zh-CN" sz="3200" dirty="0"/>
              <a:t>(      ) 5. I got up late yesterday morning, so I went to school </a:t>
            </a:r>
            <a:r>
              <a:rPr lang="en-US" altLang="zh-CN" sz="3200" dirty="0" smtClean="0"/>
              <a:t>____ </a:t>
            </a:r>
            <a:r>
              <a:rPr lang="en-US" altLang="zh-CN" sz="3200" dirty="0"/>
              <a:t>breakfast. </a:t>
            </a:r>
          </a:p>
          <a:p>
            <a:r>
              <a:rPr lang="en-US" altLang="zh-CN" sz="3200" dirty="0"/>
              <a:t>   A. through	  B. by	 C. without	D. for</a:t>
            </a:r>
            <a:endParaRPr lang="zh-CN" altLang="en-US" sz="32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85750" y="1628230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A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88" y="3628480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C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52450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30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2291" name="矩形 2"/>
          <p:cNvSpPr>
            <a:spLocks noChangeArrowheads="1"/>
          </p:cNvSpPr>
          <p:nvPr/>
        </p:nvSpPr>
        <p:spPr bwMode="auto">
          <a:xfrm>
            <a:off x="0" y="500063"/>
            <a:ext cx="9144000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/>
              <a:t>二、翻译句子</a:t>
            </a:r>
            <a:endParaRPr lang="zh-CN" altLang="en-US" sz="3200" dirty="0"/>
          </a:p>
          <a:p>
            <a:r>
              <a:rPr lang="en-US" altLang="zh-CN" sz="3200" dirty="0"/>
              <a:t>1. –</a:t>
            </a:r>
            <a:r>
              <a:rPr lang="zh-CN" altLang="en-US" sz="3200" dirty="0"/>
              <a:t>你怎么啦？ </a:t>
            </a:r>
            <a:r>
              <a:rPr lang="en-US" altLang="zh-CN" sz="3200" dirty="0"/>
              <a:t>–</a:t>
            </a:r>
            <a:r>
              <a:rPr lang="zh-CN" altLang="en-US" sz="3200" dirty="0"/>
              <a:t>我胃痛。</a:t>
            </a:r>
          </a:p>
          <a:p>
            <a:r>
              <a:rPr lang="en-US" altLang="zh-CN" sz="3200" dirty="0"/>
              <a:t>______________________________________</a:t>
            </a:r>
            <a:endParaRPr lang="zh-CN" altLang="en-US" sz="3200" dirty="0"/>
          </a:p>
          <a:p>
            <a:endParaRPr lang="en-US" altLang="zh-CN" sz="3200" dirty="0"/>
          </a:p>
          <a:p>
            <a:r>
              <a:rPr lang="en-US" altLang="zh-CN" sz="3200" dirty="0"/>
              <a:t>2. </a:t>
            </a:r>
            <a:r>
              <a:rPr lang="zh-CN" altLang="en-US" sz="3200" dirty="0"/>
              <a:t>你应该马上量量体温。</a:t>
            </a:r>
          </a:p>
          <a:p>
            <a:r>
              <a:rPr lang="en-US" altLang="zh-CN" sz="3200" dirty="0"/>
              <a:t>______________________________________</a:t>
            </a:r>
          </a:p>
          <a:p>
            <a:r>
              <a:rPr lang="en-US" altLang="zh-CN" sz="3200" dirty="0"/>
              <a:t>3. </a:t>
            </a:r>
            <a:r>
              <a:rPr lang="zh-CN" altLang="en-US" sz="3200" dirty="0"/>
              <a:t>你应该喝些加牛奶的茶。</a:t>
            </a:r>
          </a:p>
          <a:p>
            <a:r>
              <a:rPr lang="en-US" altLang="zh-CN" sz="3200" dirty="0"/>
              <a:t>_______________________________________</a:t>
            </a:r>
            <a:endParaRPr lang="zh-CN" altLang="en-US" sz="3200" dirty="0"/>
          </a:p>
          <a:p>
            <a:r>
              <a:rPr lang="en-US" altLang="zh-CN" sz="3200" dirty="0"/>
              <a:t>4. </a:t>
            </a:r>
            <a:r>
              <a:rPr lang="zh-CN" altLang="en-US" sz="3200" dirty="0"/>
              <a:t>太晚了，你应该躺下来睡觉了。</a:t>
            </a:r>
          </a:p>
          <a:p>
            <a:r>
              <a:rPr lang="en-US" altLang="zh-CN" sz="3200" dirty="0"/>
              <a:t>_______________________________________</a:t>
            </a:r>
            <a:endParaRPr lang="zh-CN" altLang="en-US" sz="3200" dirty="0"/>
          </a:p>
          <a:p>
            <a:endParaRPr lang="en-US" altLang="zh-CN" sz="3200" dirty="0"/>
          </a:p>
          <a:p>
            <a:r>
              <a:rPr lang="en-US" altLang="zh-CN" sz="3200" dirty="0"/>
              <a:t>5. </a:t>
            </a:r>
            <a:r>
              <a:rPr lang="zh-CN" altLang="en-US" sz="3200" dirty="0"/>
              <a:t>他食物不</a:t>
            </a:r>
            <a:r>
              <a:rPr lang="zh-CN" altLang="en-US" sz="3200" dirty="0" smtClean="0"/>
              <a:t>足</a:t>
            </a:r>
            <a:r>
              <a:rPr lang="en-US" altLang="zh-CN" sz="3200" dirty="0" smtClean="0"/>
              <a:t>___________________________</a:t>
            </a:r>
            <a:endParaRPr lang="zh-CN" altLang="en-US" sz="32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42875" y="1428750"/>
            <a:ext cx="90011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</a:rPr>
              <a:t>–What’s the matter with you?  –I have a stomachache.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2875" y="2928938"/>
            <a:ext cx="9001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</a:rPr>
              <a:t>You should take your temperature right away.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2875" y="3929063"/>
            <a:ext cx="9001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</a:rPr>
              <a:t>You should drink some tea with milk. 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42875" y="4857750"/>
            <a:ext cx="90011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</a:rPr>
              <a:t>It’s too late. You should lie down and go to</a:t>
            </a:r>
          </a:p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</a:rPr>
              <a:t> sleep. 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627660" y="5797128"/>
            <a:ext cx="6140104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</a:rPr>
              <a:t>He doesn’t have enough food.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649288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3315" name="矩形 2"/>
          <p:cNvSpPr>
            <a:spLocks noChangeArrowheads="1"/>
          </p:cNvSpPr>
          <p:nvPr/>
        </p:nvSpPr>
        <p:spPr bwMode="auto">
          <a:xfrm>
            <a:off x="0" y="785813"/>
            <a:ext cx="9144000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/>
              <a:t>三、完形填空</a:t>
            </a:r>
            <a:endParaRPr lang="zh-CN" altLang="en-US" sz="3200" dirty="0"/>
          </a:p>
          <a:p>
            <a:r>
              <a:rPr lang="en-US" sz="3200" dirty="0"/>
              <a:t>      </a:t>
            </a:r>
            <a:r>
              <a:rPr lang="en-US" altLang="zh-CN" sz="3200" dirty="0"/>
              <a:t>A man was sitting at the doctor’s. The doctor asked him what was the </a:t>
            </a:r>
            <a:r>
              <a:rPr lang="en-US" altLang="zh-CN" sz="3200" u="sng" dirty="0"/>
              <a:t>  1  </a:t>
            </a:r>
            <a:r>
              <a:rPr lang="en-US" altLang="zh-CN" sz="3200" dirty="0"/>
              <a:t> with him and he told the doctor about his </a:t>
            </a:r>
            <a:r>
              <a:rPr lang="en-US" altLang="zh-CN" sz="3200" u="sng" dirty="0"/>
              <a:t>  2  </a:t>
            </a:r>
            <a:r>
              <a:rPr lang="en-US" altLang="zh-CN" sz="3200" dirty="0"/>
              <a:t> . </a:t>
            </a:r>
            <a:endParaRPr lang="zh-CN" altLang="en-US" sz="3200" dirty="0"/>
          </a:p>
          <a:p>
            <a:r>
              <a:rPr lang="en-US" altLang="zh-CN" sz="3200" dirty="0"/>
              <a:t>     “I like football, doctor,” he said. “Please help me. My life was so bad when I became </a:t>
            </a:r>
            <a:r>
              <a:rPr lang="en-US" altLang="zh-CN" sz="3200" u="sng" dirty="0"/>
              <a:t>  3  </a:t>
            </a:r>
            <a:r>
              <a:rPr lang="en-US" altLang="zh-CN" sz="3200" dirty="0"/>
              <a:t> in football and it is getting worse and worse now. I can’t even sleep well at night. So I often have a </a:t>
            </a:r>
            <a:r>
              <a:rPr lang="en-US" altLang="zh-CN" sz="3200" u="sng" dirty="0"/>
              <a:t>  4 </a:t>
            </a:r>
            <a:r>
              <a:rPr lang="en-US" altLang="zh-CN" sz="3200" dirty="0"/>
              <a:t> when I get up the next morning. If I close my eyes, I’m out there in the football field </a:t>
            </a:r>
            <a:r>
              <a:rPr lang="en-US" altLang="zh-CN" sz="3200" u="sng" dirty="0"/>
              <a:t>  5  </a:t>
            </a:r>
            <a:r>
              <a:rPr lang="en-US" altLang="zh-CN" sz="3200" dirty="0"/>
              <a:t> after a flying ball. When I wake up, I’m more </a:t>
            </a:r>
            <a:r>
              <a:rPr lang="en-US" altLang="zh-CN" sz="3200" u="sng" dirty="0"/>
              <a:t>  6  </a:t>
            </a:r>
            <a:r>
              <a:rPr lang="en-US" altLang="zh-CN" sz="3200" dirty="0"/>
              <a:t> than I was when I went to bed. What should I do?” </a:t>
            </a:r>
            <a:endParaRPr lang="zh-CN" alt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1"/>
          <p:cNvSpPr>
            <a:spLocks noChangeArrowheads="1"/>
          </p:cNvSpPr>
          <p:nvPr/>
        </p:nvSpPr>
        <p:spPr bwMode="auto">
          <a:xfrm>
            <a:off x="0" y="1071563"/>
            <a:ext cx="91440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/>
              <a:t>The doctor sat back, drank a cup of tea and said, “First of all, you </a:t>
            </a:r>
            <a:r>
              <a:rPr lang="en-US" altLang="zh-CN" sz="3200" u="sng"/>
              <a:t>  7  </a:t>
            </a:r>
            <a:r>
              <a:rPr lang="en-US" altLang="zh-CN" sz="3200"/>
              <a:t> do your best not to dream about football. Before you are falling asleep, try to </a:t>
            </a:r>
            <a:r>
              <a:rPr lang="en-US" altLang="zh-CN" sz="3200" u="sng"/>
              <a:t>  8  </a:t>
            </a:r>
            <a:r>
              <a:rPr lang="en-US" altLang="zh-CN" sz="3200"/>
              <a:t> about something else, like being at a party and having a good time. At that time </a:t>
            </a:r>
            <a:r>
              <a:rPr lang="en-US" altLang="zh-CN" sz="3200" u="sng"/>
              <a:t>  9  </a:t>
            </a:r>
            <a:r>
              <a:rPr lang="en-US" altLang="zh-CN" sz="3200"/>
              <a:t> is going to give you several million dollars …” </a:t>
            </a:r>
          </a:p>
          <a:p>
            <a:r>
              <a:rPr lang="en-US" altLang="zh-CN" sz="3200"/>
              <a:t> Suddenly, the man stopped the doctor and shouted, “What a terrible idea, doctor! If I do as you say, I’ll </a:t>
            </a:r>
            <a:r>
              <a:rPr lang="en-US" altLang="zh-CN" sz="3200" u="sng"/>
              <a:t>  10  </a:t>
            </a:r>
            <a:r>
              <a:rPr lang="en-US" altLang="zh-CN" sz="3200"/>
              <a:t> the ball! How can I become better at football if that happens</a:t>
            </a:r>
            <a:r>
              <a:rPr lang="zh-CN" altLang="en-US" sz="3200"/>
              <a:t>？</a:t>
            </a:r>
          </a:p>
        </p:txBody>
      </p:sp>
      <p:sp>
        <p:nvSpPr>
          <p:cNvPr id="14339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649288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课 后 作 业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1"/>
          <p:cNvSpPr>
            <a:spLocks noChangeArrowheads="1"/>
          </p:cNvSpPr>
          <p:nvPr/>
        </p:nvSpPr>
        <p:spPr bwMode="auto">
          <a:xfrm>
            <a:off x="71438" y="785813"/>
            <a:ext cx="9072562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zh-CN" sz="2000"/>
          </a:p>
          <a:p>
            <a:r>
              <a:rPr lang="en-US" altLang="zh-CN" sz="3200"/>
              <a:t>(      ) 1. A. wrong                   B. matter	 </a:t>
            </a:r>
          </a:p>
          <a:p>
            <a:r>
              <a:rPr lang="en-US" altLang="zh-CN" sz="3200"/>
              <a:t>             C. thing  	             D. thought </a:t>
            </a:r>
            <a:endParaRPr lang="zh-CN" altLang="en-US" sz="3200"/>
          </a:p>
          <a:p>
            <a:r>
              <a:rPr lang="en-US" altLang="zh-CN" sz="3200"/>
              <a:t>(      ) 2. A. problem	             B. family	</a:t>
            </a:r>
          </a:p>
          <a:p>
            <a:r>
              <a:rPr lang="en-US" altLang="zh-CN" sz="3200"/>
              <a:t>             C. sport	              D. advice</a:t>
            </a:r>
            <a:endParaRPr lang="zh-CN" altLang="en-US" sz="3200"/>
          </a:p>
          <a:p>
            <a:r>
              <a:rPr lang="en-US" altLang="zh-CN" sz="3200"/>
              <a:t>(      ) 2. A. interested	      B. careful	</a:t>
            </a:r>
          </a:p>
          <a:p>
            <a:r>
              <a:rPr lang="en-US" altLang="zh-CN" sz="3200"/>
              <a:t>              C. deep  	              D. strong</a:t>
            </a:r>
            <a:endParaRPr lang="zh-CN" altLang="en-US" sz="3200"/>
          </a:p>
          <a:p>
            <a:r>
              <a:rPr lang="en-US" altLang="zh-CN" sz="3200"/>
              <a:t>(      ) 4. A. stomachache	      B. headache	</a:t>
            </a:r>
          </a:p>
          <a:p>
            <a:r>
              <a:rPr lang="en-US" altLang="zh-CN" sz="3200"/>
              <a:t>             C. backache	     D. toothache</a:t>
            </a:r>
            <a:endParaRPr lang="zh-CN" altLang="en-US" sz="3200"/>
          </a:p>
          <a:p>
            <a:r>
              <a:rPr lang="en-US" altLang="zh-CN" sz="3200"/>
              <a:t>(      ) 5. A. looking	              B. playing	</a:t>
            </a:r>
          </a:p>
          <a:p>
            <a:r>
              <a:rPr lang="en-US" altLang="zh-CN" sz="3200"/>
              <a:t>              C. running	             D. waiting</a:t>
            </a:r>
            <a:endParaRPr lang="zh-CN" altLang="en-US" sz="3200"/>
          </a:p>
        </p:txBody>
      </p:sp>
      <p:sp>
        <p:nvSpPr>
          <p:cNvPr id="15363" name="Text Box 21"/>
          <p:cNvSpPr txBox="1">
            <a:spLocks noChangeArrowheads="1"/>
          </p:cNvSpPr>
          <p:nvPr/>
        </p:nvSpPr>
        <p:spPr bwMode="auto">
          <a:xfrm>
            <a:off x="349250" y="244475"/>
            <a:ext cx="8418513" cy="552450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30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57188" y="1143000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B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88" y="2214563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A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8625" y="3071813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A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8625" y="4143375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B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57188" y="5072063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C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矩形 1"/>
          <p:cNvSpPr>
            <a:spLocks noChangeArrowheads="1"/>
          </p:cNvSpPr>
          <p:nvPr/>
        </p:nvSpPr>
        <p:spPr bwMode="auto">
          <a:xfrm>
            <a:off x="0" y="1052736"/>
            <a:ext cx="885825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dirty="0"/>
              <a:t>(      ) 6. A. worried	   </a:t>
            </a:r>
            <a:r>
              <a:rPr lang="en-US" altLang="zh-CN" sz="3200" dirty="0" smtClean="0"/>
              <a:t> B</a:t>
            </a:r>
            <a:r>
              <a:rPr lang="en-US" altLang="zh-CN" sz="3200" dirty="0"/>
              <a:t>. tired</a:t>
            </a:r>
          </a:p>
          <a:p>
            <a:r>
              <a:rPr lang="en-US" altLang="zh-CN" sz="3200" dirty="0"/>
              <a:t>              C. </a:t>
            </a:r>
            <a:r>
              <a:rPr lang="en-US" altLang="zh-CN" sz="3200" dirty="0" smtClean="0"/>
              <a:t>surprised</a:t>
            </a:r>
            <a:r>
              <a:rPr lang="en-US" altLang="zh-CN" sz="3200" dirty="0"/>
              <a:t> </a:t>
            </a:r>
            <a:r>
              <a:rPr lang="en-US" altLang="zh-CN" sz="3200" dirty="0" smtClean="0"/>
              <a:t>   </a:t>
            </a:r>
            <a:r>
              <a:rPr lang="en-US" altLang="zh-CN" sz="3200" dirty="0" err="1" smtClean="0"/>
              <a:t>D.pleased</a:t>
            </a:r>
            <a:endParaRPr lang="zh-CN" altLang="en-US" sz="3200" dirty="0"/>
          </a:p>
          <a:p>
            <a:r>
              <a:rPr lang="en-US" altLang="zh-CN" sz="3200" dirty="0"/>
              <a:t>(      ) 7. A. should	     </a:t>
            </a:r>
            <a:r>
              <a:rPr lang="en-US" altLang="zh-CN" sz="3200" dirty="0" smtClean="0"/>
              <a:t>B</a:t>
            </a:r>
            <a:r>
              <a:rPr lang="en-US" altLang="zh-CN" sz="3200" dirty="0"/>
              <a:t>. can’t  </a:t>
            </a:r>
          </a:p>
          <a:p>
            <a:r>
              <a:rPr lang="en-US" altLang="zh-CN" sz="3200" dirty="0"/>
              <a:t>             C. may	     </a:t>
            </a:r>
            <a:r>
              <a:rPr lang="en-US" altLang="zh-CN" sz="3200" dirty="0" err="1" smtClean="0"/>
              <a:t>D.mustn’t</a:t>
            </a:r>
            <a:endParaRPr lang="zh-CN" altLang="en-US" sz="3200" dirty="0"/>
          </a:p>
          <a:p>
            <a:r>
              <a:rPr lang="en-US" altLang="zh-CN" sz="3200" dirty="0"/>
              <a:t>(      ) 8. A. hear	B. worry	C. talk  D. think</a:t>
            </a:r>
            <a:endParaRPr lang="zh-CN" altLang="en-US" sz="3200" dirty="0"/>
          </a:p>
          <a:p>
            <a:r>
              <a:rPr lang="en-US" altLang="zh-CN" sz="3200" dirty="0"/>
              <a:t>(      ) 9. A. nobody        </a:t>
            </a:r>
            <a:r>
              <a:rPr lang="en-US" altLang="zh-CN" sz="3200" dirty="0" smtClean="0"/>
              <a:t>B</a:t>
            </a:r>
            <a:r>
              <a:rPr lang="en-US" altLang="zh-CN" sz="3200" dirty="0"/>
              <a:t>. somebody	</a:t>
            </a:r>
          </a:p>
          <a:p>
            <a:r>
              <a:rPr lang="en-US" altLang="zh-CN" sz="3200" dirty="0"/>
              <a:t>             C. nothing	     </a:t>
            </a:r>
            <a:r>
              <a:rPr lang="en-US" altLang="zh-CN" sz="3200" dirty="0" smtClean="0"/>
              <a:t>D</a:t>
            </a:r>
            <a:r>
              <a:rPr lang="en-US" altLang="zh-CN" sz="3200" dirty="0"/>
              <a:t>. something</a:t>
            </a:r>
            <a:endParaRPr lang="zh-CN" altLang="en-US" sz="3200" dirty="0"/>
          </a:p>
          <a:p>
            <a:r>
              <a:rPr lang="en-US" altLang="zh-CN" sz="3200" dirty="0"/>
              <a:t>(      ) 10. A. miss           </a:t>
            </a:r>
            <a:r>
              <a:rPr lang="en-US" altLang="zh-CN" sz="3200" dirty="0" smtClean="0"/>
              <a:t>B</a:t>
            </a:r>
            <a:r>
              <a:rPr lang="en-US" altLang="zh-CN" sz="3200" dirty="0"/>
              <a:t>. play	     </a:t>
            </a:r>
          </a:p>
          <a:p>
            <a:r>
              <a:rPr lang="en-US" altLang="zh-CN" sz="3200" dirty="0"/>
              <a:t>          C. catch               </a:t>
            </a:r>
            <a:r>
              <a:rPr lang="en-US" altLang="zh-CN" sz="3200" dirty="0" smtClean="0"/>
              <a:t>D</a:t>
            </a:r>
            <a:r>
              <a:rPr lang="en-US" altLang="zh-CN" sz="3200" dirty="0"/>
              <a:t>. pass</a:t>
            </a:r>
            <a:endParaRPr lang="zh-CN" altLang="en-US" sz="32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85750" y="1195611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B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57188" y="2195736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A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85750" y="3124423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D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8625" y="3695923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B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5750" y="4553173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A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矩形 1"/>
          <p:cNvSpPr>
            <a:spLocks noChangeArrowheads="1"/>
          </p:cNvSpPr>
          <p:nvPr/>
        </p:nvSpPr>
        <p:spPr bwMode="auto">
          <a:xfrm>
            <a:off x="71437" y="1101020"/>
            <a:ext cx="90725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 smtClean="0"/>
              <a:t>四</a:t>
            </a:r>
            <a:r>
              <a:rPr lang="zh-CN" altLang="en-US" sz="3200" b="1" dirty="0"/>
              <a:t>、阅读理解（</a:t>
            </a:r>
            <a:r>
              <a:rPr lang="en-US" altLang="zh-CN" sz="3200" b="1" dirty="0"/>
              <a:t>A</a:t>
            </a:r>
            <a:r>
              <a:rPr lang="zh-CN" altLang="en-US" sz="3200" b="1" dirty="0"/>
              <a:t>篇）</a:t>
            </a:r>
            <a:endParaRPr lang="zh-CN" altLang="en-US" sz="3200" dirty="0"/>
          </a:p>
        </p:txBody>
      </p:sp>
      <p:sp>
        <p:nvSpPr>
          <p:cNvPr id="17411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649288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课 后 作 业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42875" y="1959456"/>
          <a:ext cx="8858250" cy="3413760"/>
        </p:xfrm>
        <a:graphic>
          <a:graphicData uri="http://schemas.openxmlformats.org/drawingml/2006/table">
            <a:tbl>
              <a:tblPr/>
              <a:tblGrid>
                <a:gridCol w="885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131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Times New Roman" panose="02020603050405020304"/>
                          <a:ea typeface="宋体" panose="02010600030101010101" pitchFamily="2" charset="-122"/>
                        </a:rPr>
                        <a:t>      </a:t>
                      </a:r>
                      <a:r>
                        <a:rPr lang="en-US" sz="3200" kern="100" dirty="0" smtClean="0">
                          <a:latin typeface="Times New Roman" panose="02020603050405020304"/>
                          <a:ea typeface="宋体" panose="02010600030101010101" pitchFamily="2" charset="-122"/>
                        </a:rPr>
                        <a:t>My </a:t>
                      </a:r>
                      <a:r>
                        <a:rPr lang="en-US" sz="3200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name is Peter.</a:t>
                      </a:r>
                      <a:r>
                        <a:rPr lang="en-US" sz="3200" b="1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sz="3200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I couldn’t go to school today. When I got up in the morning, I had a headache and a fever. I felt tired and I didn’t want to eat anything. Then I went to see the doctor in People’s Hospital this morning. He said I had the flu. I have to take some medicine, drink more water and stay in bed for two days.</a:t>
                      </a:r>
                      <a:endParaRPr lang="zh-CN" sz="3200" kern="10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7418" name="Picture 3" descr="http://s.cn.bing.net/th?id=OIP.Mb2d59d755f0fb1c0783af95bfbfbf564o0&amp;w=230&amp;h=170&amp;rs=1&amp;pcl=dddddd&amp;pid=1.1"/>
          <p:cNvPicPr>
            <a:picLocks noChangeAspect="1" noChangeArrowheads="1"/>
          </p:cNvPicPr>
          <p:nvPr/>
        </p:nvPicPr>
        <p:blipFill>
          <a:blip r:embed="rId2" r:link="rId3" cstate="email">
            <a:grayscl/>
          </a:blip>
          <a:srcRect/>
          <a:stretch>
            <a:fillRect/>
          </a:stretch>
        </p:blipFill>
        <p:spPr bwMode="auto">
          <a:xfrm>
            <a:off x="7643813" y="2602393"/>
            <a:ext cx="123666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42875" y="1289869"/>
          <a:ext cx="8858250" cy="5235475"/>
        </p:xfrm>
        <a:graphic>
          <a:graphicData uri="http://schemas.openxmlformats.org/drawingml/2006/table">
            <a:tbl>
              <a:tblPr/>
              <a:tblGrid>
                <a:gridCol w="885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743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kern="100" baseline="0" dirty="0" smtClean="0">
                          <a:latin typeface="Times New Roman" panose="02020603050405020304"/>
                          <a:ea typeface="宋体" panose="02010600030101010101" pitchFamily="2" charset="-122"/>
                        </a:rPr>
                        <a:t>     </a:t>
                      </a:r>
                      <a:r>
                        <a:rPr lang="en-US" sz="3200" kern="100" dirty="0" smtClean="0">
                          <a:latin typeface="Times New Roman" panose="02020603050405020304"/>
                          <a:ea typeface="宋体" panose="02010600030101010101" pitchFamily="2" charset="-122"/>
                        </a:rPr>
                        <a:t>I </a:t>
                      </a:r>
                      <a:r>
                        <a:rPr lang="en-US" sz="3200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am Julie. I got a toothache yesterday. At first I thought it would be all right </a:t>
                      </a:r>
                      <a:r>
                        <a:rPr lang="en-US" sz="3200" kern="100" dirty="0" smtClean="0">
                          <a:latin typeface="Times New Roman" panose="02020603050405020304"/>
                          <a:ea typeface="宋体" panose="02010600030101010101" pitchFamily="2" charset="-122"/>
                        </a:rPr>
                        <a:t> soon</a:t>
                      </a:r>
                      <a:r>
                        <a:rPr lang="en-US" sz="3200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. But today I knew I was wrong. I felt even worse. Maybe I must go to see a dentist in this afternoon. I couldn’t stand it any longer. </a:t>
                      </a:r>
                      <a:endParaRPr lang="zh-CN" sz="3200" kern="10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11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kern="100" dirty="0" smtClean="0">
                          <a:latin typeface="Times New Roman" panose="02020603050405020304"/>
                          <a:ea typeface="宋体" panose="02010600030101010101" pitchFamily="2" charset="-122"/>
                        </a:rPr>
                        <a:t>        I </a:t>
                      </a:r>
                      <a:r>
                        <a:rPr lang="en-US" sz="3200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am Gina. I have got a backache for a week. I took some traditional Chinese medicine before. But it didn’t work. I couldn’t stand it any more. I have to go to right now and get it </a:t>
                      </a:r>
                      <a:r>
                        <a:rPr lang="en-US" sz="3200" b="1" u="sng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cured</a:t>
                      </a:r>
                      <a:r>
                        <a:rPr lang="en-US" sz="3200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 as soon as possible.    </a:t>
                      </a:r>
                      <a:endParaRPr lang="zh-CN" sz="3200" kern="10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8442" name="图片 1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12668" y="3212977"/>
            <a:ext cx="836091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3" name="图片 17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7464425" y="6038050"/>
            <a:ext cx="1679575" cy="81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4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649288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课 后 作 业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649288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9459" name="Rectangle 1"/>
          <p:cNvSpPr>
            <a:spLocks noChangeArrowheads="1"/>
          </p:cNvSpPr>
          <p:nvPr/>
        </p:nvSpPr>
        <p:spPr bwMode="auto">
          <a:xfrm>
            <a:off x="0" y="1068784"/>
            <a:ext cx="9144000" cy="581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tabLst>
                <a:tab pos="3314700" algn="l"/>
              </a:tabLst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      ) 1. Peter went to see the doctor in _________.</a:t>
            </a:r>
            <a:endParaRPr lang="en-US" altLang="zh-CN" sz="3200" dirty="0"/>
          </a:p>
          <a:p>
            <a:pPr eaLnBrk="0" hangingPunct="0">
              <a:tabLst>
                <a:tab pos="3314700" algn="l"/>
              </a:tabLst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People</a:t>
            </a:r>
            <a:r>
              <a:rPr lang="en-US" altLang="zh-CN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’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Hospital	B. </a:t>
            </a:r>
            <a:r>
              <a:rPr lang="en-US" altLang="zh-C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Guangda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Hospital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eaLnBrk="0" hangingPunct="0">
              <a:tabLst>
                <a:tab pos="3314700" algn="l"/>
              </a:tabLst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C. </a:t>
            </a:r>
            <a:r>
              <a:rPr lang="en-US" altLang="zh-C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Kangfu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Hospital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 </a:t>
            </a:r>
            <a:r>
              <a:rPr lang="en-US" altLang="zh-CN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Guangming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Hospital</a:t>
            </a:r>
            <a:endParaRPr lang="en-US" altLang="zh-CN" sz="3200" dirty="0"/>
          </a:p>
          <a:p>
            <a:pPr eaLnBrk="0" hangingPunct="0">
              <a:tabLst>
                <a:tab pos="3314700" algn="l"/>
              </a:tabLst>
            </a:pP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tabLst>
                <a:tab pos="3314700" algn="l"/>
              </a:tabLst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      ) 2. Julie had a _______ for two days.</a:t>
            </a:r>
            <a:endParaRPr lang="en-US" altLang="zh-CN" sz="3200" dirty="0"/>
          </a:p>
          <a:p>
            <a:pPr eaLnBrk="0" hangingPunct="0">
              <a:tabLst>
                <a:tab pos="3314700" algn="l"/>
              </a:tabLst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headache  	B. toothache  	</a:t>
            </a:r>
          </a:p>
          <a:p>
            <a:pPr eaLnBrk="0" hangingPunct="0">
              <a:tabLst>
                <a:tab pos="3314700" algn="l"/>
              </a:tabLst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C. backache 	D. fever</a:t>
            </a:r>
            <a:endParaRPr lang="en-US" altLang="zh-CN" sz="3200" dirty="0"/>
          </a:p>
          <a:p>
            <a:pPr eaLnBrk="0" hangingPunct="0">
              <a:tabLst>
                <a:tab pos="3314700" algn="l"/>
              </a:tabLst>
            </a:pP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tabLst>
                <a:tab pos="3314700" algn="l"/>
              </a:tabLst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       ) 3. _________ took some traditional Chinese medicine before.</a:t>
            </a:r>
            <a:endParaRPr lang="en-US" altLang="zh-CN" sz="3200" dirty="0"/>
          </a:p>
          <a:p>
            <a:pPr eaLnBrk="0" hangingPunct="0">
              <a:tabLst>
                <a:tab pos="3314700" algn="l"/>
              </a:tabLst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A. Peter	B. Julie	    C. Gina  	D. Anna</a:t>
            </a:r>
            <a:endParaRPr lang="en-US" altLang="zh-CN" sz="3200" dirty="0"/>
          </a:p>
          <a:p>
            <a:pPr eaLnBrk="0" hangingPunct="0">
              <a:tabLst>
                <a:tab pos="3314700" algn="l"/>
              </a:tabLst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14313" y="1140221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A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88" y="3140471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B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57188" y="5069284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C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649288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20483" name="矩形 2"/>
          <p:cNvSpPr>
            <a:spLocks noChangeArrowheads="1"/>
          </p:cNvSpPr>
          <p:nvPr/>
        </p:nvSpPr>
        <p:spPr bwMode="auto">
          <a:xfrm>
            <a:off x="0" y="1496913"/>
            <a:ext cx="91440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tabLst>
                <a:tab pos="3314700" algn="l"/>
              </a:tabLst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      ) 4. The underlined word </a:t>
            </a:r>
            <a:r>
              <a:rPr lang="en-US" altLang="zh-CN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cured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might mean </a:t>
            </a: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 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Chinese.</a:t>
            </a:r>
            <a:endParaRPr lang="en-US" altLang="zh-CN" sz="3200" dirty="0"/>
          </a:p>
          <a:p>
            <a:pPr eaLnBrk="0" hangingPunct="0">
              <a:tabLst>
                <a:tab pos="3314700" algn="l"/>
              </a:tabLst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休息        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吃药	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治疗	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锻炼</a:t>
            </a:r>
            <a:endParaRPr lang="zh-CN" altLang="en-US" sz="3200" dirty="0"/>
          </a:p>
          <a:p>
            <a:pPr eaLnBrk="0" hangingPunct="0">
              <a:tabLst>
                <a:tab pos="3314700" algn="l"/>
              </a:tabLst>
            </a:pP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tabLst>
                <a:tab pos="3314700" algn="l"/>
              </a:tabLst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      ) 5. From the passage we know that </a:t>
            </a: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______.</a:t>
            </a:r>
            <a:endParaRPr lang="en-US" altLang="zh-CN" sz="3200" dirty="0"/>
          </a:p>
          <a:p>
            <a:pPr eaLnBrk="0" hangingPunct="0">
              <a:tabLst>
                <a:tab pos="3314700" algn="l"/>
              </a:tabLst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Peter has the flu but not a fever	         </a:t>
            </a:r>
          </a:p>
          <a:p>
            <a:pPr eaLnBrk="0" hangingPunct="0">
              <a:tabLst>
                <a:tab pos="3314700" algn="l"/>
              </a:tabLst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Peter has to stay in bed for two days</a:t>
            </a:r>
            <a:endParaRPr lang="en-US" altLang="zh-CN" sz="3200" dirty="0"/>
          </a:p>
          <a:p>
            <a:pPr eaLnBrk="0" hangingPunct="0">
              <a:tabLst>
                <a:tab pos="3314700" algn="l"/>
              </a:tabLst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Julie didn</a:t>
            </a:r>
            <a:r>
              <a:rPr lang="en-US" altLang="zh-CN" sz="3200" dirty="0">
                <a:cs typeface="Times New Roman" panose="02020603050405020304" pitchFamily="18" charset="0"/>
              </a:rPr>
              <a:t>’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worry about her toothache at first	</a:t>
            </a:r>
          </a:p>
          <a:p>
            <a:pPr eaLnBrk="0" hangingPunct="0">
              <a:tabLst>
                <a:tab pos="3314700" algn="l"/>
              </a:tabLst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Gina and Julie will go to the same </a:t>
            </a: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hospital </a:t>
            </a:r>
            <a:endParaRPr lang="en-US" altLang="zh-CN" sz="32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85750" y="1639788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C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85750" y="3568601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B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1"/>
          <p:cNvSpPr txBox="1">
            <a:spLocks noChangeArrowheads="1"/>
          </p:cNvSpPr>
          <p:nvPr/>
        </p:nvSpPr>
        <p:spPr bwMode="auto">
          <a:xfrm>
            <a:off x="349250" y="836712"/>
            <a:ext cx="8418513" cy="649288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课 前 预 习</a:t>
            </a: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1652612"/>
            <a:ext cx="9315450" cy="4524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tabLst>
                <a:tab pos="2857500" algn="l"/>
              </a:tabLst>
              <a:defRPr/>
            </a:pPr>
            <a:r>
              <a:rPr lang="zh-CN" altLang="zh-CN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【</a:t>
            </a:r>
            <a:r>
              <a:rPr lang="zh-CN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单词</a:t>
            </a:r>
            <a:r>
              <a:rPr lang="zh-CN" altLang="zh-CN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】</a:t>
            </a:r>
            <a:endParaRPr lang="zh-CN" altLang="zh-CN" sz="32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457200" indent="-457200" eaLnBrk="0" hangingPunct="0">
              <a:buFontTx/>
              <a:buAutoNum type="arabicPeriod"/>
              <a:tabLst>
                <a:tab pos="2857500" algn="l"/>
              </a:tabLst>
              <a:defRPr/>
            </a:pPr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问题 </a:t>
            </a:r>
            <a:r>
              <a:rPr lang="en-US" altLang="zh-CN" sz="32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</a:t>
            </a: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___________2. </a:t>
            </a:r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疼痛的 </a:t>
            </a:r>
            <a:r>
              <a:rPr lang="en-US" altLang="zh-CN" sz="32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adj</a:t>
            </a: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.____________</a:t>
            </a:r>
            <a:endParaRPr lang="en-US" altLang="zh-CN" sz="32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eaLnBrk="0" hangingPunct="0">
              <a:tabLst>
                <a:tab pos="2857500" algn="l"/>
              </a:tabLst>
              <a:defRPr/>
            </a:pP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 </a:t>
            </a:r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胃痛</a:t>
            </a:r>
            <a:r>
              <a:rPr lang="zh-CN" altLang="en-US" sz="32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</a:t>
            </a: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   4. </a:t>
            </a:r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脚，足</a:t>
            </a:r>
            <a:r>
              <a:rPr lang="en-US" altLang="zh-CN" sz="3200" dirty="0">
                <a:latin typeface="Monotype Corsiva" panose="03010101010201010101" pitchFamily="66" charset="0"/>
                <a:ea typeface="宋体" panose="02010600030101010101" pitchFamily="2" charset="-122"/>
                <a:cs typeface="Times New Roman" panose="02020603050405020304" pitchFamily="18" charset="0"/>
              </a:rPr>
              <a:t>n. </a:t>
            </a: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</a:t>
            </a:r>
            <a:endParaRPr lang="en-US" altLang="zh-CN" sz="32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eaLnBrk="0" hangingPunct="0">
              <a:tabLst>
                <a:tab pos="2857500" algn="l"/>
              </a:tabLst>
              <a:defRPr/>
            </a:pP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5. </a:t>
            </a:r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颈，脖子</a:t>
            </a:r>
            <a:r>
              <a:rPr lang="en-US" altLang="zh-CN" sz="32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</a:t>
            </a:r>
            <a:r>
              <a:rPr lang="en-US" altLang="zh-CN" sz="3200" dirty="0">
                <a:latin typeface="Monotype Corsiva" panose="03010101010201010101" pitchFamily="66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________6. </a:t>
            </a:r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胃，腹部 </a:t>
            </a:r>
            <a:r>
              <a:rPr lang="en-US" altLang="zh-CN" sz="32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</a:t>
            </a: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</a:t>
            </a:r>
            <a:endParaRPr lang="en-US" altLang="zh-CN" sz="3200" dirty="0"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eaLnBrk="0" hangingPunct="0">
              <a:tabLst>
                <a:tab pos="2857500" algn="l"/>
              </a:tabLst>
              <a:defRPr/>
            </a:pP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7. </a:t>
            </a:r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咽喉</a:t>
            </a:r>
            <a:r>
              <a:rPr lang="en-US" altLang="zh-CN" sz="32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</a:t>
            </a: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____________8. </a:t>
            </a:r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发烧</a:t>
            </a:r>
            <a:r>
              <a:rPr lang="en-US" altLang="zh-CN" sz="32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n._______________</a:t>
            </a:r>
            <a:endParaRPr lang="en-US" altLang="zh-CN" sz="32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eaLnBrk="0" hangingPunct="0">
              <a:tabLst>
                <a:tab pos="2857500" algn="l"/>
              </a:tabLst>
              <a:defRPr/>
            </a:pP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9. </a:t>
            </a:r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躺</a:t>
            </a:r>
            <a:r>
              <a:rPr lang="en-US" altLang="zh-CN" sz="32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______________10. </a:t>
            </a:r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放松，休息 </a:t>
            </a:r>
            <a:r>
              <a:rPr lang="en-US" altLang="zh-CN" sz="32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</a:t>
            </a: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________</a:t>
            </a:r>
            <a:endParaRPr lang="en-US" altLang="zh-CN" sz="32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eaLnBrk="0" hangingPunct="0">
              <a:tabLst>
                <a:tab pos="2857500" algn="l"/>
              </a:tabLst>
              <a:defRPr/>
            </a:pP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11. </a:t>
            </a:r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咳嗽</a:t>
            </a:r>
            <a:r>
              <a:rPr lang="en-US" altLang="zh-CN" sz="32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3200" i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＆</a:t>
            </a:r>
            <a:r>
              <a:rPr lang="en-US" altLang="zh-CN" sz="3200" i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v.</a:t>
            </a: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________12. X</a:t>
            </a:r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光 </a:t>
            </a:r>
            <a:r>
              <a:rPr lang="en-US" altLang="zh-CN" sz="32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</a:t>
            </a: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_____________</a:t>
            </a:r>
            <a:endParaRPr lang="en-US" altLang="zh-CN" sz="32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eaLnBrk="0" hangingPunct="0">
              <a:tabLst>
                <a:tab pos="2857500" algn="l"/>
              </a:tabLst>
              <a:defRPr/>
            </a:pP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13. </a:t>
            </a:r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牙痛 </a:t>
            </a:r>
            <a:r>
              <a:rPr lang="en-US" altLang="zh-CN" sz="32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</a:t>
            </a: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___________14. </a:t>
            </a:r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间歇，休息 </a:t>
            </a:r>
            <a:r>
              <a:rPr lang="en-US" altLang="zh-CN" sz="32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en-US" altLang="zh-CN" sz="32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._______</a:t>
            </a:r>
            <a:endParaRPr lang="en-US" altLang="zh-CN" sz="3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eaLnBrk="0" hangingPunct="0">
              <a:tabLst>
                <a:tab pos="2857500" algn="l"/>
              </a:tabLst>
              <a:defRPr/>
            </a:pP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15. </a:t>
            </a:r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受伤</a:t>
            </a:r>
            <a:r>
              <a:rPr lang="zh-CN" altLang="en-US" sz="32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3200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en-US" altLang="zh-CN" sz="32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  </a:t>
            </a:r>
            <a:endParaRPr lang="en-US" altLang="zh-CN" sz="3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928813" y="2081237"/>
            <a:ext cx="2786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matter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857375" y="3652862"/>
            <a:ext cx="2786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throat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643063" y="2652737"/>
            <a:ext cx="2786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stomachache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643688" y="2652737"/>
            <a:ext cx="2786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foot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500313" y="3152799"/>
            <a:ext cx="2786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neck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929438" y="3152799"/>
            <a:ext cx="2786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stomach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786563" y="2152674"/>
            <a:ext cx="2786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hurt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000750" y="3581424"/>
            <a:ext cx="2786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fever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571625" y="4152924"/>
            <a:ext cx="2786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lie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215188" y="4081487"/>
            <a:ext cx="2786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rest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71750" y="4652987"/>
            <a:ext cx="2786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cough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215063" y="4510112"/>
            <a:ext cx="2786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X-ray 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143125" y="5153049"/>
            <a:ext cx="2786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toothache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380312" y="5081612"/>
            <a:ext cx="1393031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</a:rPr>
              <a:t>break 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357438" y="5653112"/>
            <a:ext cx="2786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 smtClean="0">
                <a:solidFill>
                  <a:srgbClr val="FF0000"/>
                </a:solidFill>
              </a:rPr>
              <a:t>Hurt 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649288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课 前 预 习</a:t>
            </a:r>
          </a:p>
        </p:txBody>
      </p:sp>
      <p:sp>
        <p:nvSpPr>
          <p:cNvPr id="4099" name="矩形 2"/>
          <p:cNvSpPr>
            <a:spLocks noChangeArrowheads="1"/>
          </p:cNvSpPr>
          <p:nvPr/>
        </p:nvSpPr>
        <p:spPr bwMode="auto">
          <a:xfrm>
            <a:off x="360040" y="1496973"/>
            <a:ext cx="8604448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/>
              <a:t>【</a:t>
            </a:r>
            <a:r>
              <a:rPr lang="zh-CN" altLang="en-US" sz="3200" dirty="0"/>
              <a:t>短语</a:t>
            </a:r>
            <a:r>
              <a:rPr lang="en-US" altLang="zh-CN" sz="3200" dirty="0"/>
              <a:t>】</a:t>
            </a:r>
          </a:p>
          <a:p>
            <a:r>
              <a:rPr lang="en-US" altLang="zh-CN" sz="3200" dirty="0"/>
              <a:t>16. have a cold  </a:t>
            </a:r>
            <a:r>
              <a:rPr lang="en-US" altLang="zh-CN" sz="3200" dirty="0" smtClean="0"/>
              <a:t>__________  </a:t>
            </a:r>
          </a:p>
          <a:p>
            <a:r>
              <a:rPr lang="en-US" altLang="zh-CN" sz="3200" dirty="0" smtClean="0"/>
              <a:t>17</a:t>
            </a:r>
            <a:r>
              <a:rPr lang="en-US" altLang="zh-CN" sz="3200" dirty="0"/>
              <a:t>. have a </a:t>
            </a:r>
            <a:r>
              <a:rPr lang="en-US" altLang="zh-CN" sz="3200" dirty="0" smtClean="0"/>
              <a:t>stomachache__________</a:t>
            </a:r>
            <a:endParaRPr lang="zh-CN" altLang="en-US" sz="3200" dirty="0"/>
          </a:p>
          <a:p>
            <a:r>
              <a:rPr lang="en-US" altLang="zh-CN" sz="3200" dirty="0"/>
              <a:t>18. lie down  </a:t>
            </a:r>
            <a:r>
              <a:rPr lang="en-US" altLang="zh-CN" sz="3200" dirty="0" smtClean="0"/>
              <a:t>_________</a:t>
            </a:r>
            <a:endParaRPr lang="en-US" altLang="zh-CN" sz="3200" dirty="0"/>
          </a:p>
          <a:p>
            <a:r>
              <a:rPr lang="en-US" altLang="zh-CN" sz="3200" dirty="0"/>
              <a:t>19. take one’s temperature </a:t>
            </a:r>
            <a:r>
              <a:rPr lang="en-US" altLang="zh-CN" sz="3200" dirty="0" smtClean="0"/>
              <a:t>_______</a:t>
            </a:r>
            <a:endParaRPr lang="zh-CN" altLang="en-US" sz="3200" dirty="0"/>
          </a:p>
          <a:p>
            <a:r>
              <a:rPr lang="en-US" altLang="zh-CN" sz="3200" dirty="0"/>
              <a:t>20. take breaks </a:t>
            </a:r>
            <a:r>
              <a:rPr lang="en-US" altLang="zh-CN" sz="3200" dirty="0" smtClean="0"/>
              <a:t>________________</a:t>
            </a:r>
          </a:p>
          <a:p>
            <a:r>
              <a:rPr lang="en-US" altLang="zh-CN" sz="3200" dirty="0" smtClean="0"/>
              <a:t>【</a:t>
            </a:r>
            <a:r>
              <a:rPr lang="zh-CN" altLang="en-US" sz="3200" dirty="0"/>
              <a:t>句型</a:t>
            </a:r>
            <a:r>
              <a:rPr lang="en-US" altLang="zh-CN" sz="3200" dirty="0"/>
              <a:t>】</a:t>
            </a:r>
          </a:p>
          <a:p>
            <a:r>
              <a:rPr lang="en-US" altLang="zh-CN" sz="3200" dirty="0"/>
              <a:t>21. -What’s the matter with Judy?  -She has a sore throat</a:t>
            </a:r>
            <a:r>
              <a:rPr lang="en-US" altLang="zh-CN" sz="3200" dirty="0" smtClean="0"/>
              <a:t>.___________________</a:t>
            </a:r>
            <a:endParaRPr lang="zh-CN" altLang="en-US" sz="32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860477" y="1997035"/>
            <a:ext cx="2786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0000"/>
                </a:solidFill>
              </a:rPr>
              <a:t>患感冒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716015" y="2474699"/>
            <a:ext cx="2786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FF0000"/>
                </a:solidFill>
              </a:rPr>
              <a:t>胃疼，肚子疼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43807" y="2914883"/>
            <a:ext cx="2786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FF0000"/>
                </a:solidFill>
              </a:rPr>
              <a:t>躺下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86336" y="3346931"/>
            <a:ext cx="2786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FF0000"/>
                </a:solidFill>
              </a:rPr>
              <a:t>量体温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275855" y="3850987"/>
            <a:ext cx="2786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FF0000"/>
                </a:solidFill>
              </a:rPr>
              <a:t>学会休息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439739" y="5355019"/>
            <a:ext cx="5072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FF0000"/>
                </a:solidFill>
              </a:rPr>
              <a:t>朱迪怎么了，她嗓子疼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649288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5123" name="矩形 2"/>
          <p:cNvSpPr>
            <a:spLocks noChangeArrowheads="1"/>
          </p:cNvSpPr>
          <p:nvPr/>
        </p:nvSpPr>
        <p:spPr bwMode="auto">
          <a:xfrm>
            <a:off x="0" y="883046"/>
            <a:ext cx="91440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dirty="0"/>
              <a:t>一、根据中文意思或首字母提示，用单词的适当形式填空，每空一词。</a:t>
            </a:r>
          </a:p>
          <a:p>
            <a:r>
              <a:rPr lang="en-US" altLang="zh-CN" sz="3200" dirty="0"/>
              <a:t>1. What’s the matter with his f </a:t>
            </a:r>
            <a:r>
              <a:rPr lang="en-US" altLang="zh-CN" sz="3200" dirty="0" smtClean="0"/>
              <a:t>______? </a:t>
            </a:r>
            <a:r>
              <a:rPr lang="en-US" altLang="zh-CN" sz="3200" dirty="0"/>
              <a:t>He can’t walk.</a:t>
            </a:r>
            <a:endParaRPr lang="zh-CN" altLang="en-US" sz="3200" dirty="0"/>
          </a:p>
          <a:p>
            <a:r>
              <a:rPr lang="en-US" altLang="zh-CN" sz="3200" dirty="0"/>
              <a:t>2. The giraffe has a long n</a:t>
            </a:r>
            <a:r>
              <a:rPr lang="en-US" altLang="zh-CN" sz="3200" dirty="0" smtClean="0"/>
              <a:t>______ </a:t>
            </a:r>
            <a:r>
              <a:rPr lang="en-US" altLang="zh-CN" sz="3200" dirty="0"/>
              <a:t>and she looks beautiful.</a:t>
            </a:r>
            <a:endParaRPr lang="zh-CN" altLang="en-US" sz="3200" dirty="0"/>
          </a:p>
          <a:p>
            <a:r>
              <a:rPr lang="en-US" altLang="zh-CN" sz="3200" dirty="0"/>
              <a:t>3. Yesterday afternoon I played football so hard that I got </a:t>
            </a:r>
            <a:r>
              <a:rPr lang="en-US" altLang="zh-CN" sz="3200" dirty="0" smtClean="0"/>
              <a:t>______ </a:t>
            </a:r>
            <a:r>
              <a:rPr lang="en-US" altLang="zh-CN" sz="3200" dirty="0"/>
              <a:t>. (</a:t>
            </a:r>
            <a:r>
              <a:rPr lang="zh-CN" altLang="en-US" sz="3200" dirty="0"/>
              <a:t>受伤</a:t>
            </a:r>
            <a:r>
              <a:rPr lang="en-US" altLang="zh-CN" sz="3200" dirty="0"/>
              <a:t>)  </a:t>
            </a:r>
            <a:endParaRPr lang="zh-CN" altLang="en-US" sz="3200" dirty="0"/>
          </a:p>
          <a:p>
            <a:r>
              <a:rPr lang="en-US" altLang="zh-CN" sz="3200" dirty="0"/>
              <a:t>4. You’d better have a good r </a:t>
            </a:r>
            <a:r>
              <a:rPr lang="en-US" altLang="zh-CN" sz="3200" dirty="0" smtClean="0"/>
              <a:t>______ </a:t>
            </a:r>
            <a:r>
              <a:rPr lang="en-US" altLang="zh-CN" sz="3200" dirty="0"/>
              <a:t>and drink more water.</a:t>
            </a:r>
            <a:endParaRPr lang="zh-CN" altLang="en-US" sz="3200" dirty="0"/>
          </a:p>
          <a:p>
            <a:r>
              <a:rPr lang="en-US" altLang="zh-CN" sz="3200" dirty="0"/>
              <a:t>5. He </a:t>
            </a:r>
            <a:r>
              <a:rPr lang="en-US" altLang="zh-CN" sz="3200" dirty="0" smtClean="0"/>
              <a:t>_________ </a:t>
            </a:r>
            <a:r>
              <a:rPr lang="en-US" altLang="zh-CN" sz="3200" dirty="0"/>
              <a:t>(</a:t>
            </a:r>
            <a:r>
              <a:rPr lang="zh-CN" altLang="en-US" sz="3200" dirty="0"/>
              <a:t>咳嗽</a:t>
            </a:r>
            <a:r>
              <a:rPr lang="en-US" altLang="zh-CN" sz="3200" dirty="0"/>
              <a:t>) day and night and he felt terrible. </a:t>
            </a:r>
            <a:endParaRPr lang="zh-CN" altLang="en-US" sz="32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580112" y="1797471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</a:rPr>
              <a:t>feet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60032" y="2733575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</a:rPr>
              <a:t>neck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907704" y="4245743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</a:rPr>
              <a:t>hurt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500688" y="4812109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rest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15616" y="5685903"/>
            <a:ext cx="213399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</a:rPr>
              <a:t>coughed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649288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6147" name="矩形 2"/>
          <p:cNvSpPr>
            <a:spLocks noChangeArrowheads="1"/>
          </p:cNvSpPr>
          <p:nvPr/>
        </p:nvSpPr>
        <p:spPr bwMode="auto">
          <a:xfrm>
            <a:off x="0" y="1280889"/>
            <a:ext cx="91440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dirty="0"/>
              <a:t>二、根据中文提示完成句子，词数不限。</a:t>
            </a:r>
          </a:p>
          <a:p>
            <a:r>
              <a:rPr lang="en-US" altLang="zh-CN" sz="3200" dirty="0"/>
              <a:t>6. — </a:t>
            </a:r>
            <a:r>
              <a:rPr lang="zh-CN" altLang="en-US" sz="3200" dirty="0"/>
              <a:t>苏珊怎么啦？</a:t>
            </a:r>
            <a:r>
              <a:rPr lang="en-US" sz="3200" dirty="0"/>
              <a:t>  </a:t>
            </a:r>
            <a:r>
              <a:rPr lang="en-US" altLang="zh-CN" sz="3200" dirty="0"/>
              <a:t>—</a:t>
            </a:r>
            <a:r>
              <a:rPr lang="zh-CN" altLang="en-US" sz="3200" dirty="0"/>
              <a:t>她发烧了。</a:t>
            </a:r>
          </a:p>
          <a:p>
            <a:r>
              <a:rPr lang="en-US" altLang="zh-CN" sz="3200" dirty="0"/>
              <a:t> — _____________________ with Susan?   </a:t>
            </a:r>
          </a:p>
          <a:p>
            <a:r>
              <a:rPr lang="en-US" altLang="zh-CN" sz="3200" dirty="0"/>
              <a:t> — She ______________________.</a:t>
            </a:r>
            <a:endParaRPr lang="zh-CN" altLang="en-US" sz="3200" dirty="0"/>
          </a:p>
          <a:p>
            <a:r>
              <a:rPr lang="en-US" altLang="zh-CN" sz="3200" dirty="0"/>
              <a:t>7. </a:t>
            </a:r>
            <a:r>
              <a:rPr lang="zh-CN" altLang="en-US" sz="3200" dirty="0"/>
              <a:t>你应该喝足够的水。</a:t>
            </a:r>
          </a:p>
          <a:p>
            <a:r>
              <a:rPr lang="en-US" altLang="zh-CN" sz="3200" dirty="0"/>
              <a:t>You should drink ________________.</a:t>
            </a:r>
            <a:endParaRPr lang="zh-CN" altLang="en-US" sz="3200" dirty="0"/>
          </a:p>
          <a:p>
            <a:r>
              <a:rPr lang="en-US" altLang="zh-CN" sz="3200" dirty="0"/>
              <a:t>8. </a:t>
            </a:r>
            <a:r>
              <a:rPr lang="zh-CN" altLang="en-US" sz="3200" dirty="0"/>
              <a:t>我要躺下来休息。</a:t>
            </a:r>
          </a:p>
          <a:p>
            <a:r>
              <a:rPr lang="en-US" altLang="zh-CN" sz="3200" dirty="0"/>
              <a:t>I want to _____________ and __________________.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43000" y="2281014"/>
            <a:ext cx="5143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What’s  the matter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28813" y="2781077"/>
            <a:ext cx="35004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has a fever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357563" y="3638327"/>
            <a:ext cx="37861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00"/>
                </a:solidFill>
              </a:rPr>
              <a:t>enough water</a:t>
            </a:r>
            <a:endParaRPr lang="zh-CN" altLang="en-US" sz="3600" b="1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43125" y="4709889"/>
            <a:ext cx="2214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lie down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5209952"/>
            <a:ext cx="5643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have a rest/take a break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矩形 1"/>
          <p:cNvSpPr>
            <a:spLocks noChangeArrowheads="1"/>
          </p:cNvSpPr>
          <p:nvPr/>
        </p:nvSpPr>
        <p:spPr bwMode="auto">
          <a:xfrm>
            <a:off x="0" y="1761778"/>
            <a:ext cx="9001125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dirty="0"/>
              <a:t>9. </a:t>
            </a:r>
            <a:r>
              <a:rPr lang="zh-CN" altLang="en-US" sz="3200" dirty="0"/>
              <a:t>你需要离开</a:t>
            </a:r>
            <a:r>
              <a:rPr lang="zh-CN" altLang="en-US" sz="3200" b="1" dirty="0"/>
              <a:t>电脑去休息</a:t>
            </a:r>
            <a:r>
              <a:rPr lang="zh-CN" altLang="en-US" sz="3200" dirty="0"/>
              <a:t>一下。</a:t>
            </a:r>
          </a:p>
          <a:p>
            <a:r>
              <a:rPr lang="en-US" altLang="zh-CN" sz="3200" dirty="0"/>
              <a:t>  You need to </a:t>
            </a:r>
            <a:r>
              <a:rPr lang="en-US" altLang="zh-CN" sz="3200" dirty="0" smtClean="0"/>
              <a:t>______________________ </a:t>
            </a:r>
            <a:r>
              <a:rPr lang="en-US" altLang="zh-CN" sz="3200" dirty="0"/>
              <a:t>the computer.</a:t>
            </a:r>
            <a:endParaRPr lang="zh-CN" altLang="en-US" sz="3200" dirty="0"/>
          </a:p>
          <a:p>
            <a:r>
              <a:rPr lang="en-US" altLang="zh-CN" sz="3200" dirty="0"/>
              <a:t>10. </a:t>
            </a:r>
            <a:r>
              <a:rPr lang="zh-CN" altLang="en-US" sz="3200" dirty="0"/>
              <a:t>如果你的头和脖子明天还痛的话，那就去看医生吧。</a:t>
            </a:r>
            <a:r>
              <a:rPr lang="en-US" sz="3200" dirty="0"/>
              <a:t>   </a:t>
            </a:r>
            <a:endParaRPr lang="zh-CN" altLang="en-US" sz="3200" dirty="0"/>
          </a:p>
          <a:p>
            <a:r>
              <a:rPr lang="en-US" altLang="zh-CN" sz="3200" dirty="0"/>
              <a:t>If your head and neck still </a:t>
            </a:r>
            <a:r>
              <a:rPr lang="en-US" altLang="zh-CN" sz="3200" dirty="0" smtClean="0"/>
              <a:t>________ </a:t>
            </a:r>
            <a:r>
              <a:rPr lang="en-US" altLang="zh-CN" sz="3200" dirty="0"/>
              <a:t>tomorrow, then </a:t>
            </a:r>
            <a:r>
              <a:rPr lang="en-US" altLang="zh-CN" sz="3200" dirty="0" smtClean="0"/>
              <a:t>_____________________.</a:t>
            </a:r>
            <a:endParaRPr lang="zh-CN" altLang="en-US" sz="32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27584" y="4626124"/>
            <a:ext cx="7572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</a:rPr>
              <a:t>(you should) go to see a doctor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004048" y="4122068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</a:rPr>
              <a:t>hurt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36031" y="2177852"/>
            <a:ext cx="5357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</a:rPr>
              <a:t>take breaks away from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7174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649288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课 堂 小 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1"/>
          <p:cNvSpPr txBox="1">
            <a:spLocks noChangeArrowheads="1"/>
          </p:cNvSpPr>
          <p:nvPr/>
        </p:nvSpPr>
        <p:spPr bwMode="auto">
          <a:xfrm>
            <a:off x="349250" y="43408"/>
            <a:ext cx="8418513" cy="649288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883741"/>
            <a:ext cx="9144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dirty="0">
                <a:ea typeface="宋体" panose="02010600030101010101" pitchFamily="2" charset="-122"/>
              </a:rPr>
              <a:t>三、单项选择。</a:t>
            </a:r>
          </a:p>
          <a:p>
            <a:pPr>
              <a:defRPr/>
            </a:pPr>
            <a:r>
              <a:rPr lang="en-US" sz="3200" dirty="0">
                <a:ea typeface="宋体" panose="02010600030101010101" pitchFamily="2" charset="-122"/>
              </a:rPr>
              <a:t>(      ) 11.Tom is </a:t>
            </a:r>
            <a:r>
              <a:rPr lang="en-US" sz="3200" dirty="0" smtClean="0">
                <a:ea typeface="宋体" panose="02010600030101010101" pitchFamily="2" charset="-122"/>
              </a:rPr>
              <a:t>______</a:t>
            </a:r>
            <a:r>
              <a:rPr lang="en-US" sz="3200" dirty="0">
                <a:ea typeface="宋体" panose="02010600030101010101" pitchFamily="2" charset="-122"/>
              </a:rPr>
              <a:t>to buy nice cars. He can drive a different car every day.</a:t>
            </a:r>
            <a:endParaRPr lang="zh-CN" altLang="en-US" sz="3200" dirty="0">
              <a:ea typeface="宋体" panose="02010600030101010101" pitchFamily="2" charset="-122"/>
            </a:endParaRPr>
          </a:p>
          <a:p>
            <a:pPr marL="457200" indent="-457200">
              <a:buFontTx/>
              <a:buAutoNum type="alphaUcPeriod"/>
              <a:defRPr/>
            </a:pPr>
            <a:r>
              <a:rPr lang="en-US" sz="3200" dirty="0">
                <a:ea typeface="宋体" panose="02010600030101010101" pitchFamily="2" charset="-122"/>
              </a:rPr>
              <a:t>enough rich           B. rich enough	</a:t>
            </a:r>
          </a:p>
          <a:p>
            <a:pPr marL="457200" indent="-457200">
              <a:buFontTx/>
              <a:buAutoNum type="alphaUcPeriod"/>
              <a:defRPr/>
            </a:pPr>
            <a:r>
              <a:rPr lang="en-US" sz="3200" dirty="0">
                <a:ea typeface="宋体" panose="02010600030101010101" pitchFamily="2" charset="-122"/>
              </a:rPr>
              <a:t>C. enough poor	   D. poor enough</a:t>
            </a:r>
          </a:p>
          <a:p>
            <a:pPr>
              <a:defRPr/>
            </a:pPr>
            <a:r>
              <a:rPr lang="en-US" sz="3200" dirty="0">
                <a:ea typeface="宋体" panose="02010600030101010101" pitchFamily="2" charset="-122"/>
              </a:rPr>
              <a:t>(      ) 12. I like hot tea </a:t>
            </a:r>
            <a:r>
              <a:rPr lang="en-US" sz="3200" dirty="0" smtClean="0">
                <a:ea typeface="宋体" panose="02010600030101010101" pitchFamily="2" charset="-122"/>
              </a:rPr>
              <a:t>____ </a:t>
            </a:r>
            <a:r>
              <a:rPr lang="en-US" sz="3200" dirty="0">
                <a:ea typeface="宋体" panose="02010600030101010101" pitchFamily="2" charset="-122"/>
              </a:rPr>
              <a:t>honey. It tastes delicious.</a:t>
            </a:r>
            <a:endParaRPr lang="zh-CN" altLang="en-US" sz="3200" dirty="0">
              <a:ea typeface="宋体" panose="02010600030101010101" pitchFamily="2" charset="-122"/>
            </a:endParaRPr>
          </a:p>
          <a:p>
            <a:pPr>
              <a:defRPr/>
            </a:pPr>
            <a:r>
              <a:rPr lang="en-US" sz="3200" dirty="0">
                <a:ea typeface="宋体" panose="02010600030101010101" pitchFamily="2" charset="-122"/>
              </a:rPr>
              <a:t>       A. with       B. in    	C. for    	D. of</a:t>
            </a:r>
          </a:p>
          <a:p>
            <a:pPr>
              <a:defRPr/>
            </a:pPr>
            <a:r>
              <a:rPr lang="en-US" sz="3200" dirty="0">
                <a:ea typeface="宋体" panose="02010600030101010101" pitchFamily="2" charset="-122"/>
              </a:rPr>
              <a:t>(     ) 13. – What’s the matter with you, Jim?  –__________. My back is still hurt now.</a:t>
            </a:r>
            <a:endParaRPr lang="zh-CN" altLang="en-US" sz="3200" dirty="0">
              <a:ea typeface="宋体" panose="02010600030101010101" pitchFamily="2" charset="-122"/>
            </a:endParaRPr>
          </a:p>
          <a:p>
            <a:pPr marL="457200" indent="-457200">
              <a:buFontTx/>
              <a:buAutoNum type="alphaUcPeriod"/>
              <a:defRPr/>
            </a:pPr>
            <a:r>
              <a:rPr lang="en-US" sz="3200" dirty="0">
                <a:ea typeface="宋体" panose="02010600030101010101" pitchFamily="2" charset="-122"/>
              </a:rPr>
              <a:t>He has a fever	       B. I have a fever	</a:t>
            </a:r>
          </a:p>
          <a:p>
            <a:pPr marL="457200" indent="-457200">
              <a:buFontTx/>
              <a:buAutoNum type="alphaUcPeriod"/>
              <a:defRPr/>
            </a:pPr>
            <a:r>
              <a:rPr lang="en-US" sz="3200" dirty="0">
                <a:ea typeface="宋体" panose="02010600030101010101" pitchFamily="2" charset="-122"/>
              </a:rPr>
              <a:t>C. I have a backache	D. He has a </a:t>
            </a:r>
            <a:r>
              <a:rPr lang="en-US" sz="3200" dirty="0" smtClean="0">
                <a:ea typeface="宋体" panose="02010600030101010101" pitchFamily="2" charset="-122"/>
              </a:rPr>
              <a:t>backache</a:t>
            </a:r>
            <a:endParaRPr lang="zh-CN" altLang="en-US" sz="3200" dirty="0">
              <a:ea typeface="宋体" panose="02010600030101010101" pitchFamily="2" charset="-122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85750" y="1455241"/>
            <a:ext cx="714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B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85750" y="3384054"/>
            <a:ext cx="642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A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57188" y="4812804"/>
            <a:ext cx="428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D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214438"/>
            <a:ext cx="9144000" cy="50784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>
                <a:ea typeface="宋体" panose="02010600030101010101" pitchFamily="2" charset="-122"/>
              </a:rPr>
              <a:t>(     ) 14. You are coughing a lot. You </a:t>
            </a:r>
            <a:r>
              <a:rPr lang="en-US" sz="3600" dirty="0" smtClean="0">
                <a:ea typeface="宋体" panose="02010600030101010101" pitchFamily="2" charset="-122"/>
              </a:rPr>
              <a:t>____ </a:t>
            </a:r>
            <a:r>
              <a:rPr lang="en-US" sz="3600" dirty="0">
                <a:ea typeface="宋体" panose="02010600030101010101" pitchFamily="2" charset="-122"/>
              </a:rPr>
              <a:t>see a doctor at once.</a:t>
            </a:r>
            <a:endParaRPr lang="zh-CN" altLang="en-US" sz="3600" dirty="0">
              <a:ea typeface="宋体" panose="02010600030101010101" pitchFamily="2" charset="-122"/>
            </a:endParaRPr>
          </a:p>
          <a:p>
            <a:pPr marL="742950" indent="-742950">
              <a:buFontTx/>
              <a:buAutoNum type="alphaUcPeriod"/>
              <a:defRPr/>
            </a:pPr>
            <a:r>
              <a:rPr lang="en-US" sz="3600" dirty="0">
                <a:ea typeface="宋体" panose="02010600030101010101" pitchFamily="2" charset="-122"/>
              </a:rPr>
              <a:t>should	    </a:t>
            </a:r>
            <a:r>
              <a:rPr lang="en-US" sz="3600" dirty="0" smtClean="0">
                <a:ea typeface="宋体" panose="02010600030101010101" pitchFamily="2" charset="-122"/>
              </a:rPr>
              <a:t> B</a:t>
            </a:r>
            <a:r>
              <a:rPr lang="en-US" sz="3600" dirty="0">
                <a:ea typeface="宋体" panose="02010600030101010101" pitchFamily="2" charset="-122"/>
              </a:rPr>
              <a:t>. shouldn’t	</a:t>
            </a:r>
          </a:p>
          <a:p>
            <a:pPr marL="742950" indent="-742950">
              <a:buFontTx/>
              <a:buAutoNum type="alphaUcPeriod"/>
              <a:defRPr/>
            </a:pPr>
            <a:r>
              <a:rPr lang="en-US" sz="3600" dirty="0">
                <a:ea typeface="宋体" panose="02010600030101010101" pitchFamily="2" charset="-122"/>
              </a:rPr>
              <a:t>C. can’t	      </a:t>
            </a:r>
            <a:r>
              <a:rPr lang="en-US" sz="3600" dirty="0" smtClean="0">
                <a:ea typeface="宋体" panose="02010600030101010101" pitchFamily="2" charset="-122"/>
              </a:rPr>
              <a:t>D</a:t>
            </a:r>
            <a:r>
              <a:rPr lang="en-US" sz="3600" dirty="0">
                <a:ea typeface="宋体" panose="02010600030101010101" pitchFamily="2" charset="-122"/>
              </a:rPr>
              <a:t>. may</a:t>
            </a:r>
            <a:endParaRPr lang="zh-CN" altLang="en-US" sz="3600" dirty="0">
              <a:ea typeface="宋体" panose="02010600030101010101" pitchFamily="2" charset="-122"/>
            </a:endParaRPr>
          </a:p>
          <a:p>
            <a:pPr>
              <a:defRPr/>
            </a:pPr>
            <a:endParaRPr lang="en-US" sz="3600" dirty="0">
              <a:ea typeface="宋体" panose="02010600030101010101" pitchFamily="2" charset="-122"/>
            </a:endParaRPr>
          </a:p>
          <a:p>
            <a:pPr>
              <a:defRPr/>
            </a:pPr>
            <a:r>
              <a:rPr lang="en-US" sz="3600" dirty="0">
                <a:ea typeface="宋体" panose="02010600030101010101" pitchFamily="2" charset="-122"/>
              </a:rPr>
              <a:t>(     ) 15. Tom </a:t>
            </a:r>
            <a:r>
              <a:rPr lang="en-US" sz="3600" dirty="0" smtClean="0">
                <a:ea typeface="宋体" panose="02010600030101010101" pitchFamily="2" charset="-122"/>
              </a:rPr>
              <a:t>____ </a:t>
            </a:r>
            <a:r>
              <a:rPr lang="en-US" sz="3600" dirty="0">
                <a:ea typeface="宋体" panose="02010600030101010101" pitchFamily="2" charset="-122"/>
              </a:rPr>
              <a:t>a bad cold. Let’s take him to the hospital. </a:t>
            </a:r>
            <a:endParaRPr lang="zh-CN" altLang="en-US" sz="3600" dirty="0">
              <a:ea typeface="宋体" panose="02010600030101010101" pitchFamily="2" charset="-122"/>
            </a:endParaRPr>
          </a:p>
          <a:p>
            <a:pPr marL="742950" indent="-742950">
              <a:buFontTx/>
              <a:buAutoNum type="alphaUcPeriod"/>
              <a:defRPr/>
            </a:pPr>
            <a:r>
              <a:rPr lang="en-US" sz="3600" dirty="0">
                <a:ea typeface="宋体" panose="02010600030101010101" pitchFamily="2" charset="-122"/>
              </a:rPr>
              <a:t>hurts	         B. takes	</a:t>
            </a:r>
          </a:p>
          <a:p>
            <a:pPr marL="742950" indent="-742950">
              <a:defRPr/>
            </a:pPr>
            <a:r>
              <a:rPr lang="en-US" sz="3600" dirty="0">
                <a:ea typeface="宋体" panose="02010600030101010101" pitchFamily="2" charset="-122"/>
              </a:rPr>
              <a:t>C. breaks	 D. has</a:t>
            </a:r>
            <a:endParaRPr lang="zh-CN" altLang="en-US" sz="3600" dirty="0">
              <a:ea typeface="宋体" panose="02010600030101010101" pitchFamily="2" charset="-122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57188" y="1357313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A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57188" y="4071938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D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9221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649288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课 堂 小 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649288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8195" name="矩形 2"/>
          <p:cNvSpPr>
            <a:spLocks noChangeArrowheads="1"/>
          </p:cNvSpPr>
          <p:nvPr/>
        </p:nvSpPr>
        <p:spPr bwMode="auto">
          <a:xfrm>
            <a:off x="0" y="1056793"/>
            <a:ext cx="9144000" cy="53245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1" dirty="0">
                <a:ea typeface="宋体" panose="02010600030101010101" pitchFamily="2" charset="-122"/>
              </a:rPr>
              <a:t>一、单项选择</a:t>
            </a:r>
            <a:endParaRPr lang="zh-CN" altLang="en-US" sz="3200" dirty="0">
              <a:ea typeface="宋体" panose="02010600030101010101" pitchFamily="2" charset="-122"/>
            </a:endParaRPr>
          </a:p>
          <a:p>
            <a:pPr>
              <a:defRPr/>
            </a:pPr>
            <a:r>
              <a:rPr lang="en-US" altLang="zh-CN" sz="3200" dirty="0">
                <a:ea typeface="宋体" panose="02010600030101010101" pitchFamily="2" charset="-122"/>
              </a:rPr>
              <a:t>(    ) 1. –What’s </a:t>
            </a:r>
            <a:r>
              <a:rPr lang="en-US" altLang="zh-CN" sz="3200" dirty="0" smtClean="0">
                <a:ea typeface="宋体" panose="02010600030101010101" pitchFamily="2" charset="-122"/>
              </a:rPr>
              <a:t>______?   </a:t>
            </a:r>
            <a:r>
              <a:rPr lang="en-US" altLang="zh-CN" sz="3200" dirty="0">
                <a:ea typeface="宋体" panose="02010600030101010101" pitchFamily="2" charset="-122"/>
              </a:rPr>
              <a:t>–He has a headache.</a:t>
            </a:r>
            <a:endParaRPr lang="zh-CN" altLang="en-US" sz="3200" dirty="0">
              <a:ea typeface="宋体" panose="02010600030101010101" pitchFamily="2" charset="-122"/>
            </a:endParaRPr>
          </a:p>
          <a:p>
            <a:pPr marL="514350" indent="-514350">
              <a:buFontTx/>
              <a:buAutoNum type="alphaUcPeriod"/>
              <a:defRPr/>
            </a:pPr>
            <a:r>
              <a:rPr lang="en-US" altLang="zh-CN" sz="3200" dirty="0">
                <a:ea typeface="宋体" panose="02010600030101010101" pitchFamily="2" charset="-122"/>
              </a:rPr>
              <a:t>the wrong	     B. the matter	</a:t>
            </a:r>
          </a:p>
          <a:p>
            <a:pPr marL="514350" indent="-514350">
              <a:buFontTx/>
              <a:buAutoNum type="alphaUcPeriod"/>
              <a:defRPr/>
            </a:pPr>
            <a:r>
              <a:rPr lang="en-US" altLang="zh-CN" sz="3200" dirty="0">
                <a:ea typeface="宋体" panose="02010600030101010101" pitchFamily="2" charset="-122"/>
              </a:rPr>
              <a:t>C. trouble	D. happened</a:t>
            </a:r>
            <a:endParaRPr lang="zh-CN" altLang="en-US" sz="3200" dirty="0">
              <a:ea typeface="宋体" panose="02010600030101010101" pitchFamily="2" charset="-122"/>
            </a:endParaRPr>
          </a:p>
          <a:p>
            <a:pPr>
              <a:defRPr/>
            </a:pPr>
            <a:r>
              <a:rPr lang="en-US" altLang="zh-CN" sz="3200" dirty="0">
                <a:ea typeface="宋体" panose="02010600030101010101" pitchFamily="2" charset="-122"/>
              </a:rPr>
              <a:t>(    ) 2. For everyone’s safety, we </a:t>
            </a:r>
            <a:r>
              <a:rPr lang="en-US" altLang="zh-CN" sz="3200" dirty="0" smtClean="0">
                <a:ea typeface="宋体" panose="02010600030101010101" pitchFamily="2" charset="-122"/>
              </a:rPr>
              <a:t>____ </a:t>
            </a:r>
            <a:r>
              <a:rPr lang="en-US" altLang="zh-CN" sz="3200" dirty="0">
                <a:ea typeface="宋体" panose="02010600030101010101" pitchFamily="2" charset="-122"/>
              </a:rPr>
              <a:t>always remember the law against driving after drinking.</a:t>
            </a:r>
            <a:endParaRPr lang="zh-CN" altLang="en-US" sz="3200" dirty="0">
              <a:ea typeface="宋体" panose="02010600030101010101" pitchFamily="2" charset="-122"/>
            </a:endParaRPr>
          </a:p>
          <a:p>
            <a:pPr>
              <a:defRPr/>
            </a:pPr>
            <a:r>
              <a:rPr lang="en-US" altLang="zh-CN" sz="3200" dirty="0">
                <a:ea typeface="宋体" panose="02010600030101010101" pitchFamily="2" charset="-122"/>
              </a:rPr>
              <a:t>  A. could      B. should    	C. might    	D. may</a:t>
            </a:r>
            <a:endParaRPr lang="zh-CN" altLang="en-US" sz="3200" dirty="0">
              <a:ea typeface="宋体" panose="02010600030101010101" pitchFamily="2" charset="-122"/>
            </a:endParaRPr>
          </a:p>
          <a:p>
            <a:pPr>
              <a:defRPr/>
            </a:pPr>
            <a:r>
              <a:rPr lang="en-US" altLang="zh-CN" sz="3200" dirty="0">
                <a:ea typeface="宋体" panose="02010600030101010101" pitchFamily="2" charset="-122"/>
              </a:rPr>
              <a:t>(       ) 3. We enjoyed </a:t>
            </a:r>
            <a:r>
              <a:rPr lang="en-US" altLang="zh-CN" sz="3200" dirty="0" smtClean="0">
                <a:ea typeface="宋体" panose="02010600030101010101" pitchFamily="2" charset="-122"/>
              </a:rPr>
              <a:t>____ </a:t>
            </a:r>
            <a:r>
              <a:rPr lang="en-US" altLang="zh-CN" sz="3200" dirty="0">
                <a:ea typeface="宋体" panose="02010600030101010101" pitchFamily="2" charset="-122"/>
              </a:rPr>
              <a:t>at the dancing party yesterday.</a:t>
            </a:r>
            <a:r>
              <a:rPr lang="zh-CN" altLang="en-US" sz="3200" dirty="0">
                <a:ea typeface="宋体" panose="02010600030101010101" pitchFamily="2" charset="-122"/>
              </a:rPr>
              <a:t> </a:t>
            </a:r>
            <a:endParaRPr lang="en-US" altLang="zh-CN" sz="3200" dirty="0">
              <a:ea typeface="宋体" panose="02010600030101010101" pitchFamily="2" charset="-122"/>
            </a:endParaRPr>
          </a:p>
          <a:p>
            <a:pPr>
              <a:defRPr/>
            </a:pPr>
            <a:r>
              <a:rPr lang="en-US" altLang="zh-CN" sz="3200" dirty="0">
                <a:ea typeface="宋体" panose="02010600030101010101" pitchFamily="2" charset="-122"/>
              </a:rPr>
              <a:t>  A. myself	B. himself	C. herself	D. ourselves</a:t>
            </a:r>
            <a:endParaRPr lang="zh-CN" altLang="en-US" sz="3200" dirty="0">
              <a:ea typeface="宋体" panose="02010600030101010101" pitchFamily="2" charset="-122"/>
            </a:endParaRPr>
          </a:p>
          <a:p>
            <a:pPr>
              <a:defRPr/>
            </a:pPr>
            <a:endParaRPr lang="en-US" altLang="zh-CN" sz="2000" dirty="0">
              <a:ea typeface="宋体" panose="02010600030101010101" pitchFamily="2" charset="-122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85750" y="3068960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B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4313" y="1650543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B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5536" y="4509120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D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1209</Words>
  <Application>Microsoft Office PowerPoint</Application>
  <PresentationFormat>全屏显示(4:3)</PresentationFormat>
  <Paragraphs>215</Paragraphs>
  <Slides>19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Kozuka Gothic Pro B</vt:lpstr>
      <vt:lpstr>楷体</vt:lpstr>
      <vt:lpstr>宋体</vt:lpstr>
      <vt:lpstr>微软雅黑</vt:lpstr>
      <vt:lpstr>Arial</vt:lpstr>
      <vt:lpstr>Calibri</vt:lpstr>
      <vt:lpstr>Monotype Corsiva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2016-01-17T10:13:00Z</dcterms:created>
  <dcterms:modified xsi:type="dcterms:W3CDTF">2023-01-16T18:44:55Z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11043EE4DC084E62A8B150EE96714AF5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