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1" r:id="rId2"/>
    <p:sldId id="290" r:id="rId3"/>
    <p:sldId id="270" r:id="rId4"/>
    <p:sldId id="362" r:id="rId5"/>
    <p:sldId id="413" r:id="rId6"/>
    <p:sldId id="414" r:id="rId7"/>
    <p:sldId id="403" r:id="rId8"/>
    <p:sldId id="415" r:id="rId9"/>
    <p:sldId id="365" r:id="rId10"/>
    <p:sldId id="389" r:id="rId11"/>
    <p:sldId id="404" r:id="rId12"/>
    <p:sldId id="416" r:id="rId13"/>
    <p:sldId id="410" r:id="rId14"/>
    <p:sldId id="391" r:id="rId15"/>
    <p:sldId id="412" r:id="rId16"/>
    <p:sldId id="392" r:id="rId17"/>
    <p:sldId id="384" r:id="rId18"/>
    <p:sldId id="286" r:id="rId19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EF3BFE-945C-4382-9C42-C91ECAC846F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12070F1B-8750-4A41-9611-6135D2B96AB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70F1B-8750-4A41-9611-6135D2B96AB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BBBB-ED12-453B-9BBD-335E7523C55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A2444-12EA-48B2-86BF-62F4389231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A79B4-520B-4065-9B26-3CB9E683AE0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A6B9E-8246-4D11-AD90-E9F9B96050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465C6-EA9E-4D52-9730-50F730B1F7A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8F8CF-5314-4C63-9FDE-4AE4423FD0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255CD-992B-44D2-83EA-5CB164C53F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9511E-5551-4C1D-B184-CCE7825B20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3758-4DB1-4BB8-A453-A2E2DC9CBB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A3022-43C6-490E-8A90-209681DDED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31164-7592-4B63-BE4D-8CAF97B5B3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A0B5F-A191-4ACC-8781-2B25250F30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583DB-ADB0-41C4-89E5-53CD250CD9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C54AA-2886-47DA-88EC-40212EC379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3691-AFD1-47BC-9D81-9DAE1E1C32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506E0-D720-446C-99B7-BBA4D5FF31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19A51-291E-478A-A38A-39D0DDEAD6F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88348-1201-4BB6-9AB8-7B60B85E66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265C-F881-4C8A-85F9-D2FABEAEAB4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CB7B4-843D-4A48-8C1C-6D034F0365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EDB53-BDAF-4EED-9999-B19C74FEF03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11D8A-3341-4A1A-B38F-BEF30DA9CF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7A75F1-29B4-44E4-84DF-3614726C13C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B540108-ED6C-4795-BA40-48989742941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2.Summer%20fun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1.What%20season%20is%20it.mp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56163"/>
            <a:ext cx="9144001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37476" y="5362575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59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3 What Will You Do This Summer?</a:t>
            </a:r>
            <a:endParaRPr lang="zh-CN" altLang="en-US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5" name="TextBox 4"/>
          <p:cNvSpPr txBox="1">
            <a:spLocks noChangeArrowheads="1"/>
          </p:cNvSpPr>
          <p:nvPr/>
        </p:nvSpPr>
        <p:spPr bwMode="auto">
          <a:xfrm>
            <a:off x="3237706" y="2673010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6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732714" y="3232969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90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639027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Lesson13  Summer Is </a:t>
            </a:r>
            <a:r>
              <a:rPr lang="en-US" altLang="zh-CN" sz="40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Coming!</a:t>
            </a:r>
            <a:endParaRPr lang="zh-CN" altLang="en-US" sz="40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51742" y="585599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Summer fun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515938" y="1427163"/>
            <a:ext cx="5635625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love summer! In summer, I like to swim.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like to sit in the sun.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is hot. I like the fan. It’s cool.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I play sports with my friends.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I fly a kite.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I like to look at the clouds.</a:t>
            </a: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43675" y="4176713"/>
            <a:ext cx="2116138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矩形 12"/>
          <p:cNvSpPr/>
          <p:nvPr/>
        </p:nvSpPr>
        <p:spPr>
          <a:xfrm>
            <a:off x="6464300" y="1949450"/>
            <a:ext cx="2279650" cy="20034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12294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18288" y="2017713"/>
            <a:ext cx="2006600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文本框 17"/>
          <p:cNvSpPr txBox="1">
            <a:spLocks noChangeArrowheads="1"/>
          </p:cNvSpPr>
          <p:nvPr/>
        </p:nvSpPr>
        <p:spPr bwMode="auto">
          <a:xfrm>
            <a:off x="2782888" y="1503363"/>
            <a:ext cx="4211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 like to swim.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我喜欢游泳。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27100" y="17637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3317" name="文本框 19"/>
          <p:cNvSpPr txBox="1">
            <a:spLocks noChangeArrowheads="1"/>
          </p:cNvSpPr>
          <p:nvPr/>
        </p:nvSpPr>
        <p:spPr bwMode="auto">
          <a:xfrm>
            <a:off x="1196975" y="1733550"/>
            <a:ext cx="150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4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3318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5575" y="1665288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1506538" y="2278063"/>
            <a:ext cx="3956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 to do sth.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喜欢做某事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20" name="矩形 1"/>
          <p:cNvSpPr>
            <a:spLocks noChangeArrowheads="1"/>
          </p:cNvSpPr>
          <p:nvPr/>
        </p:nvSpPr>
        <p:spPr bwMode="auto">
          <a:xfrm>
            <a:off x="1506538" y="3325813"/>
            <a:ext cx="1978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同义短语：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3017838" y="3097213"/>
            <a:ext cx="30861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 doing sth.</a:t>
            </a:r>
          </a:p>
        </p:txBody>
      </p:sp>
      <p:sp>
        <p:nvSpPr>
          <p:cNvPr id="13322" name="矩形 1"/>
          <p:cNvSpPr>
            <a:spLocks noChangeArrowheads="1"/>
          </p:cNvSpPr>
          <p:nvPr/>
        </p:nvSpPr>
        <p:spPr bwMode="auto">
          <a:xfrm>
            <a:off x="1506538" y="3997325"/>
            <a:ext cx="989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459038" y="3792538"/>
            <a:ext cx="41560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like to play basketball.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like playing basketball.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我喜欢打篮球。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文本框 17"/>
          <p:cNvSpPr txBox="1">
            <a:spLocks noChangeArrowheads="1"/>
          </p:cNvSpPr>
          <p:nvPr/>
        </p:nvSpPr>
        <p:spPr bwMode="auto">
          <a:xfrm>
            <a:off x="2843213" y="1360488"/>
            <a:ext cx="42100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fan /fæn/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风扇；扇子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85838" y="16208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4341" name="文本框 19"/>
          <p:cNvSpPr txBox="1">
            <a:spLocks noChangeArrowheads="1"/>
          </p:cNvSpPr>
          <p:nvPr/>
        </p:nvSpPr>
        <p:spPr bwMode="auto">
          <a:xfrm>
            <a:off x="1255713" y="1590675"/>
            <a:ext cx="150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5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434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15224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TextBox 8"/>
          <p:cNvSpPr txBox="1">
            <a:spLocks noChangeArrowheads="1"/>
          </p:cNvSpPr>
          <p:nvPr/>
        </p:nvSpPr>
        <p:spPr bwMode="auto">
          <a:xfrm>
            <a:off x="3127375" y="3736975"/>
            <a:ext cx="39576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fan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迷，爱好者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344" name="矩形 1"/>
          <p:cNvSpPr>
            <a:spLocks noChangeArrowheads="1"/>
          </p:cNvSpPr>
          <p:nvPr/>
        </p:nvSpPr>
        <p:spPr bwMode="auto">
          <a:xfrm>
            <a:off x="1535113" y="4745038"/>
            <a:ext cx="1979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773363" y="4646613"/>
            <a:ext cx="565785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fun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有趣    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can 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aux. v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能；会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man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．男人   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pan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平底锅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ran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跑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(run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的过去式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346" name="矩形 1"/>
          <p:cNvSpPr>
            <a:spLocks noChangeArrowheads="1"/>
          </p:cNvSpPr>
          <p:nvPr/>
        </p:nvSpPr>
        <p:spPr bwMode="auto">
          <a:xfrm>
            <a:off x="1506538" y="2454275"/>
            <a:ext cx="989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435225" y="2236788"/>
            <a:ext cx="415607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 is a fan. How cool!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这儿有一个风扇。好凉快啊！</a:t>
            </a:r>
          </a:p>
        </p:txBody>
      </p:sp>
      <p:sp>
        <p:nvSpPr>
          <p:cNvPr id="14348" name="矩形 1"/>
          <p:cNvSpPr>
            <a:spLocks noChangeArrowheads="1"/>
          </p:cNvSpPr>
          <p:nvPr/>
        </p:nvSpPr>
        <p:spPr bwMode="auto">
          <a:xfrm>
            <a:off x="1570038" y="3962400"/>
            <a:ext cx="153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一词多义：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4349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1363" y="2454275"/>
            <a:ext cx="1143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20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do it!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17625" y="1971675"/>
          <a:ext cx="6556375" cy="2730500"/>
        </p:xfrm>
        <a:graphic>
          <a:graphicData uri="http://schemas.openxmlformats.org/drawingml/2006/table">
            <a:tbl>
              <a:tblPr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3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seasons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weather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trees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like to do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spring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warm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 leaves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ride a bike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summer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MingLiU_HKSCS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autumn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MingLiU_HKSCS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winter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MingLiU_HKSCS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95" name="矩形 3"/>
          <p:cNvSpPr>
            <a:spLocks noChangeArrowheads="1"/>
          </p:cNvSpPr>
          <p:nvPr/>
        </p:nvSpPr>
        <p:spPr bwMode="auto">
          <a:xfrm>
            <a:off x="1157288" y="1376363"/>
            <a:ext cx="2259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Talk and write. </a:t>
            </a:r>
          </a:p>
        </p:txBody>
      </p:sp>
      <p:sp>
        <p:nvSpPr>
          <p:cNvPr id="15396" name="矩形 4"/>
          <p:cNvSpPr>
            <a:spLocks noChangeArrowheads="1"/>
          </p:cNvSpPr>
          <p:nvPr/>
        </p:nvSpPr>
        <p:spPr bwMode="auto">
          <a:xfrm>
            <a:off x="1246188" y="4737100"/>
            <a:ext cx="6627812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It’s warm in spring. I can see new leaves. I like to ride my bike.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Box 1"/>
          <p:cNvSpPr txBox="1">
            <a:spLocks noChangeArrowheads="1"/>
          </p:cNvSpPr>
          <p:nvPr/>
        </p:nvSpPr>
        <p:spPr bwMode="auto">
          <a:xfrm>
            <a:off x="684213" y="1184275"/>
            <a:ext cx="7913687" cy="5264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tabLst>
                <a:tab pos="3312795" algn="l"/>
              </a:tabLst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一、单项选择。</a:t>
            </a:r>
          </a:p>
          <a:p>
            <a:pPr eaLnBrk="1" hangingPunct="1">
              <a:lnSpc>
                <a:spcPct val="200000"/>
              </a:lnSpc>
              <a:tabLst>
                <a:tab pos="3312795" algn="l"/>
              </a:tabLs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 autumn, the weather is cool.</a:t>
            </a:r>
          </a:p>
          <a:p>
            <a:pPr indent="986155" eaLnBrk="1" hangingPunct="1">
              <a:lnSpc>
                <a:spcPct val="200000"/>
              </a:lnSpc>
              <a:tabLst>
                <a:tab pos="3312795" algn="l"/>
              </a:tabLs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	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At    </a:t>
            </a:r>
          </a:p>
          <a:p>
            <a:pPr eaLnBrk="1" hangingPunct="1">
              <a:lnSpc>
                <a:spcPct val="200000"/>
              </a:lnSpc>
              <a:tabLst>
                <a:tab pos="3312795" algn="l"/>
              </a:tabLs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  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2) There are four ________ in a year.</a:t>
            </a:r>
          </a:p>
          <a:p>
            <a:pPr indent="1341755" eaLnBrk="1" hangingPunct="1">
              <a:lnSpc>
                <a:spcPct val="200000"/>
              </a:lnSpc>
              <a:tabLst>
                <a:tab pos="3312795" algn="l"/>
              </a:tabLst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seasons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	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months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weeks </a:t>
            </a:r>
          </a:p>
          <a:p>
            <a:pPr eaLnBrk="1" hangingPunct="1">
              <a:lnSpc>
                <a:spcPct val="200000"/>
              </a:lnSpc>
              <a:tabLst>
                <a:tab pos="3312795" algn="l"/>
              </a:tabLs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  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3) What happened ________ you last Monday?</a:t>
            </a:r>
          </a:p>
          <a:p>
            <a:pPr eaLnBrk="1" hangingPunct="1">
              <a:lnSpc>
                <a:spcPct val="200000"/>
              </a:lnSpc>
              <a:tabLst>
                <a:tab pos="3312795" algn="l"/>
              </a:tabLs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to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	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in 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of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977900" y="2182813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993775" y="3656013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976313" y="512127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473075" y="1797050"/>
            <a:ext cx="82962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      ) (4) Many trees _______have _______ leaves in winter.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A. doesn’t; any            B. don’t; any    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C. don’t; some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      ) (5) It’s hot now. Please turn on(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打开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the ________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A. TV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 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computer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fan </a:t>
            </a:r>
          </a:p>
          <a:p>
            <a:pPr eaLnBrk="1" hangingPunct="1">
              <a:lnSpc>
                <a:spcPct val="20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746125" y="20780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733425" y="42608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528638" y="1042988"/>
            <a:ext cx="8142287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二、按要求完成下列各题。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leaves are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yellow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in autumn.(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就画线部分提问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________ ________ are the leaves in autumn?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It is warm in spring.(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改为一般疑问句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________ ________ warm  in spring?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trees have some apples in autumn.(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改为否定句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The trees ________ have ________ apples in autumn.</a:t>
            </a: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1531938" y="2786063"/>
            <a:ext cx="2363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colour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1611313" y="4238625"/>
            <a:ext cx="1963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               it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781300" y="5695950"/>
            <a:ext cx="299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7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900113" y="1216025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869950" y="2855913"/>
            <a:ext cx="816451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season, snow, fan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	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 to do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609725" indent="-1609725"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happens to trees in different seasons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1609725" indent="-88900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What colour are the leaves?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188436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2638" y="35766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813" y="441801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520825"/>
            <a:ext cx="77692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熟记本节课所学的句型、短语和单词，必须会听、说、读、写。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season is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的内容朗读流利。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8513" y="1077913"/>
            <a:ext cx="790575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1886121" y="102014"/>
            <a:ext cx="599984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4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What season is it? </a:t>
            </a:r>
            <a:endParaRPr kumimoji="1" lang="zh-CN" altLang="en-US" sz="44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pic>
        <p:nvPicPr>
          <p:cNvPr id="5123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4975" y="3786188"/>
            <a:ext cx="186848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矩形 14"/>
          <p:cNvSpPr/>
          <p:nvPr/>
        </p:nvSpPr>
        <p:spPr>
          <a:xfrm>
            <a:off x="6416675" y="1546225"/>
            <a:ext cx="2486025" cy="20034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5125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6213" y="1628775"/>
            <a:ext cx="226695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图片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250" y="969963"/>
            <a:ext cx="6048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矩形 2"/>
          <p:cNvSpPr>
            <a:spLocks noChangeArrowheads="1"/>
          </p:cNvSpPr>
          <p:nvPr/>
        </p:nvSpPr>
        <p:spPr bwMode="auto">
          <a:xfrm>
            <a:off x="1490663" y="1125538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Hi, class! What happens to trees in different seasons?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8" name="矩形 3"/>
          <p:cNvSpPr>
            <a:spLocks noChangeArrowheads="1"/>
          </p:cNvSpPr>
          <p:nvPr/>
        </p:nvSpPr>
        <p:spPr bwMode="auto">
          <a:xfrm>
            <a:off x="679450" y="2111375"/>
            <a:ext cx="60293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winter, it’s cold and snowy. Many trees don’t have any leaves.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spring, the weather is warm. Trees have new leaves.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hot in summer. Trees have green leaves.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autumn, trees lose their leaves. What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leaves?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17"/>
          <p:cNvSpPr txBox="1">
            <a:spLocks noChangeArrowheads="1"/>
          </p:cNvSpPr>
          <p:nvPr/>
        </p:nvSpPr>
        <p:spPr bwMode="auto">
          <a:xfrm>
            <a:off x="2660650" y="1449388"/>
            <a:ext cx="6032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happens to trees in different seasons?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树木在不同的季节里发生了什么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变化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)?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815975" y="15478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149" name="文本框 19"/>
          <p:cNvSpPr txBox="1">
            <a:spLocks noChangeArrowheads="1"/>
          </p:cNvSpPr>
          <p:nvPr/>
        </p:nvSpPr>
        <p:spPr bwMode="auto">
          <a:xfrm>
            <a:off x="1301750" y="1525588"/>
            <a:ext cx="166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6150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2888" y="143986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文本框 17"/>
          <p:cNvSpPr txBox="1">
            <a:spLocks noChangeArrowheads="1"/>
          </p:cNvSpPr>
          <p:nvPr/>
        </p:nvSpPr>
        <p:spPr bwMode="auto">
          <a:xfrm>
            <a:off x="839788" y="2814638"/>
            <a:ext cx="3756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引导的特殊疑问句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152" name="矩形 1"/>
          <p:cNvSpPr>
            <a:spLocks noChangeArrowheads="1"/>
          </p:cNvSpPr>
          <p:nvPr/>
        </p:nvSpPr>
        <p:spPr bwMode="auto">
          <a:xfrm>
            <a:off x="815975" y="3646488"/>
            <a:ext cx="874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1685925" y="3405188"/>
            <a:ext cx="5753100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 happens to trees in autumn?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在秋天树木发生了什么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变化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—They lose their leaves.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它们失去叶子。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组合 26"/>
          <p:cNvGrpSpPr/>
          <p:nvPr/>
        </p:nvGrpSpPr>
        <p:grpSpPr bwMode="auto">
          <a:xfrm>
            <a:off x="865188" y="4398963"/>
            <a:ext cx="1179512" cy="461962"/>
            <a:chOff x="1235491" y="4806950"/>
            <a:chExt cx="1178333" cy="461895"/>
          </a:xfrm>
        </p:grpSpPr>
        <p:sp>
          <p:nvSpPr>
            <p:cNvPr id="7178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7179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矩形 2"/>
          <p:cNvSpPr>
            <a:spLocks noChangeArrowheads="1"/>
          </p:cNvSpPr>
          <p:nvPr/>
        </p:nvSpPr>
        <p:spPr bwMode="auto">
          <a:xfrm>
            <a:off x="2044700" y="4022725"/>
            <a:ext cx="569753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happens ________ Danny?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             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43425" y="4448175"/>
            <a:ext cx="396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174" name="组合 1"/>
          <p:cNvGrpSpPr/>
          <p:nvPr/>
        </p:nvGrpSpPr>
        <p:grpSpPr bwMode="auto">
          <a:xfrm>
            <a:off x="303213" y="1139825"/>
            <a:ext cx="1806575" cy="1514475"/>
            <a:chOff x="603250" y="3113088"/>
            <a:chExt cx="1917700" cy="1485900"/>
          </a:xfrm>
        </p:grpSpPr>
        <p:pic>
          <p:nvPicPr>
            <p:cNvPr id="7176" name="图片 3" descr="泡泡1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7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易错点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提示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</p:txBody>
        </p:sp>
      </p:grp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1909763" y="2176463"/>
            <a:ext cx="652145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在句中作主语时，谓语动词要用单数形式。其中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happen to...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意思是“对于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发生了”。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17"/>
          <p:cNvSpPr txBox="1">
            <a:spLocks noChangeArrowheads="1"/>
          </p:cNvSpPr>
          <p:nvPr/>
        </p:nvSpPr>
        <p:spPr bwMode="auto">
          <a:xfrm>
            <a:off x="874713" y="1258888"/>
            <a:ext cx="5030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season /'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siːz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(ə)n/ 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季节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196" name="矩形 1"/>
          <p:cNvSpPr>
            <a:spLocks noChangeArrowheads="1"/>
          </p:cNvSpPr>
          <p:nvPr/>
        </p:nvSpPr>
        <p:spPr bwMode="auto">
          <a:xfrm>
            <a:off x="850900" y="2090738"/>
            <a:ext cx="874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1720850" y="1849438"/>
            <a:ext cx="72247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are four seasons in a year.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一年有四季。</a:t>
            </a:r>
          </a:p>
        </p:txBody>
      </p:sp>
      <p:sp>
        <p:nvSpPr>
          <p:cNvPr id="8198" name="矩形 1"/>
          <p:cNvSpPr>
            <a:spLocks noChangeArrowheads="1"/>
          </p:cNvSpPr>
          <p:nvPr/>
        </p:nvSpPr>
        <p:spPr bwMode="auto">
          <a:xfrm>
            <a:off x="860425" y="2824163"/>
            <a:ext cx="874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复数：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765300" y="2595563"/>
            <a:ext cx="27574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seasons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200" name="矩形 1"/>
          <p:cNvSpPr>
            <a:spLocks noChangeArrowheads="1"/>
          </p:cNvSpPr>
          <p:nvPr/>
        </p:nvSpPr>
        <p:spPr bwMode="auto">
          <a:xfrm>
            <a:off x="869950" y="3641725"/>
            <a:ext cx="874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776413" y="3413125"/>
            <a:ext cx="27559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out of season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过时</a:t>
            </a:r>
          </a:p>
        </p:txBody>
      </p:sp>
      <p:sp>
        <p:nvSpPr>
          <p:cNvPr id="8202" name="矩形 1"/>
          <p:cNvSpPr>
            <a:spLocks noChangeArrowheads="1"/>
          </p:cNvSpPr>
          <p:nvPr/>
        </p:nvSpPr>
        <p:spPr bwMode="auto">
          <a:xfrm>
            <a:off x="865188" y="4405313"/>
            <a:ext cx="2041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加法记忆法：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2720975" y="4167188"/>
            <a:ext cx="6229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sea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（大海）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+son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（儿子）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+season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（季节）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2790825" y="5186363"/>
            <a:ext cx="5248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大海（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）的儿子（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）是季节。</a:t>
            </a:r>
          </a:p>
        </p:txBody>
      </p:sp>
      <p:grpSp>
        <p:nvGrpSpPr>
          <p:cNvPr id="8205" name="组合 2"/>
          <p:cNvGrpSpPr/>
          <p:nvPr/>
        </p:nvGrpSpPr>
        <p:grpSpPr bwMode="auto">
          <a:xfrm>
            <a:off x="914400" y="5276850"/>
            <a:ext cx="2403475" cy="461963"/>
            <a:chOff x="398463" y="4005263"/>
            <a:chExt cx="2404268" cy="461088"/>
          </a:xfrm>
        </p:grpSpPr>
        <p:sp>
          <p:nvSpPr>
            <p:cNvPr id="8206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魔法记忆：</a:t>
              </a:r>
              <a:endPara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pic>
          <p:nvPicPr>
            <p:cNvPr id="8207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0" grpId="0"/>
      <p:bldP spid="22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17"/>
          <p:cNvSpPr txBox="1">
            <a:spLocks noChangeArrowheads="1"/>
          </p:cNvSpPr>
          <p:nvPr/>
        </p:nvSpPr>
        <p:spPr bwMode="auto">
          <a:xfrm>
            <a:off x="2884488" y="1546225"/>
            <a:ext cx="3995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snowy /'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snəʊi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多雪的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47750" y="164782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9221" name="文本框 19"/>
          <p:cNvSpPr txBox="1">
            <a:spLocks noChangeArrowheads="1"/>
          </p:cNvSpPr>
          <p:nvPr/>
        </p:nvSpPr>
        <p:spPr bwMode="auto">
          <a:xfrm>
            <a:off x="1414463" y="1638300"/>
            <a:ext cx="166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922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7038" y="152876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矩形 1"/>
          <p:cNvSpPr>
            <a:spLocks noChangeArrowheads="1"/>
          </p:cNvSpPr>
          <p:nvPr/>
        </p:nvSpPr>
        <p:spPr bwMode="auto">
          <a:xfrm>
            <a:off x="1524000" y="2735263"/>
            <a:ext cx="874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379663" y="2503488"/>
            <a:ext cx="6146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is cold and snowy.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天气寒冷而且有雪。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225" name="矩形 1"/>
          <p:cNvSpPr>
            <a:spLocks noChangeArrowheads="1"/>
          </p:cNvSpPr>
          <p:nvPr/>
        </p:nvSpPr>
        <p:spPr bwMode="auto">
          <a:xfrm>
            <a:off x="1536700" y="3744913"/>
            <a:ext cx="874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2368550" y="3513138"/>
            <a:ext cx="46815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字母组合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ow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的发音是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əʊ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227" name="矩形 1"/>
          <p:cNvSpPr>
            <a:spLocks noChangeArrowheads="1"/>
          </p:cNvSpPr>
          <p:nvPr/>
        </p:nvSpPr>
        <p:spPr bwMode="auto">
          <a:xfrm>
            <a:off x="1484313" y="4743450"/>
            <a:ext cx="2030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词性变化：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2974975" y="4502150"/>
            <a:ext cx="5619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snowy(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形容词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)→snow 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0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1665288" y="1427163"/>
            <a:ext cx="711676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表示天气的部分形容词：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sunny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sunny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阳光照，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cloudy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cloudy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云儿飘，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windy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windy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风吹凉，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rainy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rainy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雨丝长，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snowy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snowy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雪飞扬，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一年四个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seasons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里，天气变化真奇妙。</a:t>
            </a:r>
          </a:p>
        </p:txBody>
      </p:sp>
      <p:grpSp>
        <p:nvGrpSpPr>
          <p:cNvPr id="10244" name="组合 2"/>
          <p:cNvGrpSpPr/>
          <p:nvPr/>
        </p:nvGrpSpPr>
        <p:grpSpPr bwMode="auto">
          <a:xfrm>
            <a:off x="350838" y="1509713"/>
            <a:ext cx="1927225" cy="852487"/>
            <a:chOff x="487410" y="3983839"/>
            <a:chExt cx="1543139" cy="849473"/>
          </a:xfrm>
        </p:grpSpPr>
        <p:sp>
          <p:nvSpPr>
            <p:cNvPr id="10250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1316175" cy="828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0251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87410" y="3983839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5" name="组合 26"/>
          <p:cNvGrpSpPr/>
          <p:nvPr/>
        </p:nvGrpSpPr>
        <p:grpSpPr bwMode="auto">
          <a:xfrm>
            <a:off x="912813" y="4783138"/>
            <a:ext cx="1179512" cy="461962"/>
            <a:chOff x="1235491" y="4806950"/>
            <a:chExt cx="1178333" cy="461895"/>
          </a:xfrm>
        </p:grpSpPr>
        <p:sp>
          <p:nvSpPr>
            <p:cNvPr id="10248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0249" name="图片 29" descr="花盆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矩形 2"/>
          <p:cNvSpPr>
            <a:spLocks noChangeArrowheads="1"/>
          </p:cNvSpPr>
          <p:nvPr/>
        </p:nvSpPr>
        <p:spPr bwMode="auto">
          <a:xfrm>
            <a:off x="2068513" y="4575175"/>
            <a:ext cx="6089650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It’s ________ today. Let’s make a snowman.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sunny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B. snowy         C. rainy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062288" y="4832350"/>
            <a:ext cx="396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文本框 17"/>
          <p:cNvSpPr txBox="1">
            <a:spLocks noChangeArrowheads="1"/>
          </p:cNvSpPr>
          <p:nvPr/>
        </p:nvSpPr>
        <p:spPr bwMode="auto">
          <a:xfrm>
            <a:off x="2901950" y="1390650"/>
            <a:ext cx="58039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colour are the leaves?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树叶是什么颜色的？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3463" y="15319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269" name="文本框 19"/>
          <p:cNvSpPr txBox="1">
            <a:spLocks noChangeArrowheads="1"/>
          </p:cNvSpPr>
          <p:nvPr/>
        </p:nvSpPr>
        <p:spPr bwMode="auto">
          <a:xfrm>
            <a:off x="1314450" y="1525588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3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sp>
        <p:nvSpPr>
          <p:cNvPr id="9228" name="TextBox 8"/>
          <p:cNvSpPr txBox="1">
            <a:spLocks noChangeArrowheads="1"/>
          </p:cNvSpPr>
          <p:nvPr/>
        </p:nvSpPr>
        <p:spPr bwMode="auto">
          <a:xfrm>
            <a:off x="1778000" y="2366963"/>
            <a:ext cx="5956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colour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用来询问物品的颜色。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1271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938" y="14335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矩形 1"/>
          <p:cNvSpPr>
            <a:spLocks noChangeArrowheads="1"/>
          </p:cNvSpPr>
          <p:nvPr/>
        </p:nvSpPr>
        <p:spPr bwMode="auto">
          <a:xfrm>
            <a:off x="827088" y="2597150"/>
            <a:ext cx="1011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用法：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73" name="矩形 2"/>
          <p:cNvSpPr>
            <a:spLocks noChangeArrowheads="1"/>
          </p:cNvSpPr>
          <p:nvPr/>
        </p:nvSpPr>
        <p:spPr bwMode="auto">
          <a:xfrm>
            <a:off x="841375" y="3378200"/>
            <a:ext cx="1528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句型结构：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368550" y="3163888"/>
            <a:ext cx="52673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colour + be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名词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代词？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1739900" y="4010025"/>
            <a:ext cx="720566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 colour are the flowers?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花是什么颜色的？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—They are red.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它们是红色的。</a:t>
            </a:r>
          </a:p>
          <a:p>
            <a:pPr>
              <a:lnSpc>
                <a:spcPct val="16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 What colour is it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？它是什么颜色的？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—It’s yellow.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它是黄色的。</a:t>
            </a:r>
          </a:p>
        </p:txBody>
      </p:sp>
      <p:sp>
        <p:nvSpPr>
          <p:cNvPr id="11276" name="矩形 1"/>
          <p:cNvSpPr>
            <a:spLocks noChangeArrowheads="1"/>
          </p:cNvSpPr>
          <p:nvPr/>
        </p:nvSpPr>
        <p:spPr bwMode="auto">
          <a:xfrm>
            <a:off x="860425" y="4156075"/>
            <a:ext cx="1011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/>
      <p:bldP spid="22" grpId="0" build="p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910</Words>
  <Application>Microsoft Office PowerPoint</Application>
  <PresentationFormat>全屏显示(4:3)</PresentationFormat>
  <Paragraphs>151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Hei</vt:lpstr>
      <vt:lpstr>Kozuka Gothic Pro H</vt:lpstr>
      <vt:lpstr>Malgun Gothic</vt:lpstr>
      <vt:lpstr>MingLiU_HKSCS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2023-01-16T18:45:06Z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A615CF4A72104511B4F413573CA48DAB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