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6" r:id="rId2"/>
    <p:sldId id="293" r:id="rId3"/>
    <p:sldId id="315" r:id="rId4"/>
    <p:sldId id="263" r:id="rId5"/>
    <p:sldId id="355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59" r:id="rId14"/>
    <p:sldId id="347" r:id="rId15"/>
    <p:sldId id="348" r:id="rId16"/>
    <p:sldId id="349" r:id="rId17"/>
    <p:sldId id="367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0">
          <p15:clr>
            <a:srgbClr val="A4A3A4"/>
          </p15:clr>
        </p15:guide>
        <p15:guide id="2" orient="horz" pos="924">
          <p15:clr>
            <a:srgbClr val="A4A3A4"/>
          </p15:clr>
        </p15:guide>
        <p15:guide id="3" orient="horz" pos="2330">
          <p15:clr>
            <a:srgbClr val="A4A3A4"/>
          </p15:clr>
        </p15:guide>
        <p15:guide id="4" pos="2896">
          <p15:clr>
            <a:srgbClr val="A4A3A4"/>
          </p15:clr>
        </p15:guide>
        <p15:guide id="5" pos="663">
          <p15:clr>
            <a:srgbClr val="A4A3A4"/>
          </p15:clr>
        </p15:guide>
        <p15:guide id="6" pos="4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napToGrid="0" showGuides="1">
      <p:cViewPr varScale="1">
        <p:scale>
          <a:sx n="106" d="100"/>
          <a:sy n="106" d="100"/>
        </p:scale>
        <p:origin x="-102" y="-702"/>
      </p:cViewPr>
      <p:guideLst>
        <p:guide orient="horz" pos="1580"/>
        <p:guide orient="horz" pos="924"/>
        <p:guide orient="horz" pos="2330"/>
        <p:guide pos="2896"/>
        <p:guide pos="663"/>
        <p:guide pos="4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8000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5" y="878541"/>
            <a:ext cx="4438153" cy="3301982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312024" y="779812"/>
            <a:ext cx="4831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第七单元  百分数的应用</a:t>
            </a:r>
          </a:p>
          <a:p>
            <a:pPr algn="ctr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百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分数的应用（四）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32447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3227" y="880349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4"/>
          <p:cNvSpPr txBox="1"/>
          <p:nvPr/>
        </p:nvSpPr>
        <p:spPr>
          <a:xfrm>
            <a:off x="1228249" y="1467089"/>
            <a:ext cx="6192441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淘气前年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日把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元存入银行，定期两年，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年利率是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2.79%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。到期后淘气应得到的利息是多少？</a:t>
            </a:r>
          </a:p>
        </p:txBody>
      </p:sp>
      <p:sp>
        <p:nvSpPr>
          <p:cNvPr id="85017" name="文本框 10"/>
          <p:cNvSpPr txBox="1"/>
          <p:nvPr/>
        </p:nvSpPr>
        <p:spPr>
          <a:xfrm>
            <a:off x="2169557" y="2422446"/>
            <a:ext cx="2375297" cy="3893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800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2.79%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85018" name="文本框 29"/>
          <p:cNvSpPr txBox="1"/>
          <p:nvPr/>
        </p:nvSpPr>
        <p:spPr>
          <a:xfrm>
            <a:off x="2260521" y="2832021"/>
            <a:ext cx="2375297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800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0.0279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85019" name="文本框 30"/>
          <p:cNvSpPr txBox="1"/>
          <p:nvPr/>
        </p:nvSpPr>
        <p:spPr>
          <a:xfrm>
            <a:off x="2260521" y="3241596"/>
            <a:ext cx="2375297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44.64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</a:t>
            </a:r>
          </a:p>
        </p:txBody>
      </p:sp>
      <p:sp>
        <p:nvSpPr>
          <p:cNvPr id="85020" name="文本框 31"/>
          <p:cNvSpPr txBox="1"/>
          <p:nvPr/>
        </p:nvSpPr>
        <p:spPr>
          <a:xfrm>
            <a:off x="2248615" y="3649980"/>
            <a:ext cx="4426744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答：到期后应得利息是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44.64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元。</a:t>
            </a:r>
          </a:p>
        </p:txBody>
      </p:sp>
      <p:sp>
        <p:nvSpPr>
          <p:cNvPr id="9" name="矩形 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2" name="图片 1" descr="08f1a0259eee14c4973710d3bc59340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8522" y="-10001"/>
            <a:ext cx="1925479" cy="1925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7" grpId="0"/>
      <p:bldP spid="85018" grpId="0"/>
      <p:bldP spid="85019" grpId="0"/>
      <p:bldP spid="850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/>
          <p:nvPr/>
        </p:nvSpPr>
        <p:spPr>
          <a:xfrm>
            <a:off x="993458" y="1453992"/>
            <a:ext cx="7157561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李叔叔购买了五年期的国家建设债券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20000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元，年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利率是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3.81%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。到期时，李叔叔应得到的利息有多少元？</a:t>
            </a:r>
          </a:p>
        </p:txBody>
      </p:sp>
      <p:sp>
        <p:nvSpPr>
          <p:cNvPr id="2" name="文本框 10"/>
          <p:cNvSpPr txBox="1"/>
          <p:nvPr/>
        </p:nvSpPr>
        <p:spPr>
          <a:xfrm>
            <a:off x="2692241" y="2554129"/>
            <a:ext cx="3353991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20000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3.81%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" name="文本框 29"/>
          <p:cNvSpPr txBox="1"/>
          <p:nvPr/>
        </p:nvSpPr>
        <p:spPr>
          <a:xfrm>
            <a:off x="2489835" y="2981564"/>
            <a:ext cx="3148013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20000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0.0381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5" name="文本框 30"/>
          <p:cNvSpPr txBox="1"/>
          <p:nvPr/>
        </p:nvSpPr>
        <p:spPr>
          <a:xfrm>
            <a:off x="2489836" y="3408998"/>
            <a:ext cx="2375297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3810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</a:t>
            </a:r>
          </a:p>
        </p:txBody>
      </p:sp>
      <p:sp>
        <p:nvSpPr>
          <p:cNvPr id="6" name="文本框 31"/>
          <p:cNvSpPr txBox="1"/>
          <p:nvPr/>
        </p:nvSpPr>
        <p:spPr>
          <a:xfrm>
            <a:off x="1738551" y="3835242"/>
            <a:ext cx="4562475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答：李叔叔应得到的利息有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3810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元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8" name="图片 7" descr="72f213cf491cd2ee506ea3125cf18e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22807" y="0"/>
            <a:ext cx="1921193" cy="1446848"/>
          </a:xfrm>
          <a:prstGeom prst="rect">
            <a:avLst/>
          </a:prstGeom>
        </p:spPr>
      </p:pic>
      <p:pic>
        <p:nvPicPr>
          <p:cNvPr id="10" name="Picture 2" descr="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3227" y="880349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/>
          <p:nvPr/>
        </p:nvSpPr>
        <p:spPr>
          <a:xfrm>
            <a:off x="1228249" y="1467089"/>
            <a:ext cx="6192441" cy="103874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下面是张阿姨购买一笔国债的信息，这笔国债到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期时，可得本金和利息共多少元？</a:t>
            </a: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516" y="2740581"/>
            <a:ext cx="6216254" cy="9655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7" name="图片 6" descr="71ddecea290e1b664ba781873082080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95637" y="20003"/>
            <a:ext cx="2148364" cy="2148364"/>
          </a:xfrm>
          <a:prstGeom prst="rect">
            <a:avLst/>
          </a:prstGeom>
        </p:spPr>
      </p:pic>
      <p:pic>
        <p:nvPicPr>
          <p:cNvPr id="21505" name="Picture 2" descr="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3227" y="880349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7" name="文本框 10"/>
          <p:cNvSpPr txBox="1"/>
          <p:nvPr/>
        </p:nvSpPr>
        <p:spPr>
          <a:xfrm>
            <a:off x="2724865" y="1656874"/>
            <a:ext cx="3353990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5000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3.39%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3+5000</a:t>
            </a:r>
          </a:p>
        </p:txBody>
      </p:sp>
      <p:sp>
        <p:nvSpPr>
          <p:cNvPr id="85018" name="文本框 29"/>
          <p:cNvSpPr txBox="1"/>
          <p:nvPr/>
        </p:nvSpPr>
        <p:spPr>
          <a:xfrm>
            <a:off x="2656285" y="2046447"/>
            <a:ext cx="3490913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5000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0.0339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3+5000</a:t>
            </a:r>
          </a:p>
        </p:txBody>
      </p:sp>
      <p:sp>
        <p:nvSpPr>
          <p:cNvPr id="85019" name="文本框 30"/>
          <p:cNvSpPr txBox="1"/>
          <p:nvPr/>
        </p:nvSpPr>
        <p:spPr>
          <a:xfrm>
            <a:off x="2656285" y="2436972"/>
            <a:ext cx="2375297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5508.5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</a:t>
            </a:r>
          </a:p>
        </p:txBody>
      </p:sp>
      <p:sp>
        <p:nvSpPr>
          <p:cNvPr id="85020" name="文本框 31"/>
          <p:cNvSpPr txBox="1"/>
          <p:nvPr/>
        </p:nvSpPr>
        <p:spPr>
          <a:xfrm>
            <a:off x="2565083" y="3309462"/>
            <a:ext cx="4562475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答：可得本金和利息共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5508.5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元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" name="图片 3" descr="2c922fca8d27e68241803df1d46bccc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92340" y="0"/>
            <a:ext cx="1851660" cy="1851660"/>
          </a:xfrm>
          <a:prstGeom prst="rect">
            <a:avLst/>
          </a:prstGeom>
        </p:spPr>
      </p:pic>
      <p:pic>
        <p:nvPicPr>
          <p:cNvPr id="21505" name="Picture 2" descr="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3227" y="880349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7" grpId="0"/>
      <p:bldP spid="85018" grpId="0"/>
      <p:bldP spid="85019" grpId="0"/>
      <p:bldP spid="85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/>
          <p:nvPr/>
        </p:nvSpPr>
        <p:spPr>
          <a:xfrm>
            <a:off x="733425" y="1463993"/>
            <a:ext cx="7545705" cy="8434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笑笑将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350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元人民币存入银行（整存整取两年期）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年利率为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3.06%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。两年后，她能买哪个品牌的语言学习机？</a:t>
            </a:r>
          </a:p>
        </p:txBody>
      </p:sp>
      <p:pic>
        <p:nvPicPr>
          <p:cNvPr id="24579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9869" y="2465785"/>
            <a:ext cx="3057525" cy="175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0"/>
          <p:cNvSpPr txBox="1"/>
          <p:nvPr/>
        </p:nvSpPr>
        <p:spPr>
          <a:xfrm>
            <a:off x="1242537" y="2507457"/>
            <a:ext cx="3355181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350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3.06%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2+350</a:t>
            </a:r>
          </a:p>
        </p:txBody>
      </p:sp>
      <p:sp>
        <p:nvSpPr>
          <p:cNvPr id="3" name="文本框 29"/>
          <p:cNvSpPr txBox="1"/>
          <p:nvPr/>
        </p:nvSpPr>
        <p:spPr>
          <a:xfrm>
            <a:off x="1242536" y="2899173"/>
            <a:ext cx="3490913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350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0.0306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2+350</a:t>
            </a:r>
          </a:p>
        </p:txBody>
      </p:sp>
      <p:sp>
        <p:nvSpPr>
          <p:cNvPr id="4" name="文本框 30"/>
          <p:cNvSpPr txBox="1"/>
          <p:nvPr/>
        </p:nvSpPr>
        <p:spPr>
          <a:xfrm>
            <a:off x="1242537" y="3289698"/>
            <a:ext cx="2375297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371.42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</a:t>
            </a:r>
          </a:p>
        </p:txBody>
      </p:sp>
      <p:sp>
        <p:nvSpPr>
          <p:cNvPr id="5" name="文本框 31"/>
          <p:cNvSpPr txBox="1"/>
          <p:nvPr/>
        </p:nvSpPr>
        <p:spPr>
          <a:xfrm>
            <a:off x="1242536" y="4071938"/>
            <a:ext cx="4563666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答：她能买乙品牌的语言学习机。</a:t>
            </a:r>
          </a:p>
        </p:txBody>
      </p:sp>
      <p:sp>
        <p:nvSpPr>
          <p:cNvPr id="6" name="文本框 30"/>
          <p:cNvSpPr txBox="1"/>
          <p:nvPr/>
        </p:nvSpPr>
        <p:spPr>
          <a:xfrm>
            <a:off x="1242536" y="3680222"/>
            <a:ext cx="3028950" cy="3893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365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371.42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</a:t>
            </a: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375</a:t>
            </a:r>
            <a:endParaRPr lang="zh-CN" altLang="en-US" sz="2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21505" name="Picture 2" descr="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3227" y="880349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/>
          <p:nvPr/>
        </p:nvSpPr>
        <p:spPr>
          <a:xfrm>
            <a:off x="1228249" y="2228851"/>
            <a:ext cx="3752850" cy="123110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indent="450850">
              <a:lnSpc>
                <a:spcPct val="12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乐乐的爸爸打算把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元存入银行（两年后用）。他如何存取才能得到最多的利息？</a:t>
            </a: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46132" y="1990726"/>
            <a:ext cx="2586038" cy="17073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28249" y="1453515"/>
            <a:ext cx="7319010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了解银行最近的利率情况，记录在下表中。</a:t>
            </a:r>
          </a:p>
        </p:txBody>
      </p:sp>
      <p:sp>
        <p:nvSpPr>
          <p:cNvPr id="9" name="矩形 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50" name="图片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pic>
        <p:nvPicPr>
          <p:cNvPr id="5" name="图片 4" descr="u=2100024253,814852284&amp;fm=26&amp;gp=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50" y="0"/>
            <a:ext cx="1428750" cy="1354455"/>
          </a:xfrm>
          <a:prstGeom prst="rect">
            <a:avLst/>
          </a:prstGeom>
        </p:spPr>
      </p:pic>
      <p:pic>
        <p:nvPicPr>
          <p:cNvPr id="21505" name="Picture 2" descr="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53227" y="880349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056" y="2833211"/>
            <a:ext cx="3919538" cy="9310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0801" y="1261586"/>
            <a:ext cx="3604260" cy="391478"/>
          </a:xfrm>
          <a:prstGeom prst="rect">
            <a:avLst/>
          </a:prstGeom>
          <a:solidFill>
            <a:srgbClr val="00B0F0"/>
          </a:solidFill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本金：存入银行的钱叫本金。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21206" y="1871662"/>
            <a:ext cx="4871561" cy="391478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利息：取钱时，银行多支付的钱叫利息。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1205" y="2441734"/>
            <a:ext cx="4871085" cy="391478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利率：利息与本金的比值叫利率。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6540" y="3127534"/>
            <a:ext cx="3478530" cy="391478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利息＝本金×利率×时间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50" name="图片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pic>
        <p:nvPicPr>
          <p:cNvPr id="11" name="图片 10" descr="f4a3bca8f052a5210902c233e67431fc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0E6E9">
                  <a:alpha val="100000"/>
                </a:srgbClr>
              </a:clrFrom>
              <a:clrTo>
                <a:srgbClr val="E0E6E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5709" y="0"/>
            <a:ext cx="1568291" cy="1900714"/>
          </a:xfrm>
          <a:prstGeom prst="rect">
            <a:avLst/>
          </a:prstGeom>
        </p:spPr>
      </p:pic>
      <p:pic>
        <p:nvPicPr>
          <p:cNvPr id="12" name="图片 11" descr="t014fc8f3587822b0a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32862" y="3006090"/>
            <a:ext cx="1988344" cy="1988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5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5130" y="855252"/>
            <a:ext cx="182261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3466" y="1489710"/>
            <a:ext cx="7073741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了解生活中关于储蓄的基本知识，会利用公式计算利息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465" y="2095977"/>
            <a:ext cx="6943249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2．能利用百分数的有关知识，解决与储蓄有关的实际问题，感受数学与生活的密切联系，体会数学的应用价值。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3465" y="2987517"/>
            <a:ext cx="6849428" cy="7148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3．经历储蓄等活动，学习合理理财，逐步养成不乱花钱的好习惯。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8914" y="74296"/>
            <a:ext cx="1279684" cy="981551"/>
          </a:xfrm>
          <a:prstGeom prst="rect">
            <a:avLst/>
          </a:prstGeom>
        </p:spPr>
      </p:pic>
      <p:pic>
        <p:nvPicPr>
          <p:cNvPr id="18" name="图片 17" descr="9dcec6228f6f00fe23b29e0c01d6996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15" y="3615690"/>
            <a:ext cx="1624013" cy="89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32034" y="1261586"/>
            <a:ext cx="679323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了解掌握利息的计算方法。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2034" y="1871663"/>
            <a:ext cx="6864668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理解本金、利率和利息的含义。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2034" y="2481739"/>
            <a:ext cx="684704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让学生通过观察思考、合作交流，掌握利息的计算方法。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2034" y="3091815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多媒体课件，到银行调查了解最近的利率情况。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094" y="1760935"/>
            <a:ext cx="2700338" cy="1957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783432" y="1761172"/>
            <a:ext cx="3889534" cy="2128838"/>
            <a:chOff x="1645" y="3698"/>
            <a:chExt cx="8167" cy="44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22" y="4908"/>
              <a:ext cx="7235" cy="32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645" y="3698"/>
              <a:ext cx="3777" cy="19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752" y="3698"/>
              <a:ext cx="4060" cy="18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946072" y="997745"/>
            <a:ext cx="6317932" cy="480337"/>
            <a:chOff x="736" y="6591"/>
            <a:chExt cx="13266" cy="1007"/>
          </a:xfrm>
        </p:grpSpPr>
        <p:sp>
          <p:nvSpPr>
            <p:cNvPr id="15368" name="文本框 29"/>
            <p:cNvSpPr txBox="1"/>
            <p:nvPr/>
          </p:nvSpPr>
          <p:spPr>
            <a:xfrm>
              <a:off x="1390" y="6591"/>
              <a:ext cx="12612" cy="10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</a:rPr>
                <a:t>你能从图中所给的信息中找出本金和相应利率吗？</a:t>
              </a:r>
            </a:p>
          </p:txBody>
        </p:sp>
        <p:pic>
          <p:nvPicPr>
            <p:cNvPr id="15369" name="图片 6"/>
            <p:cNvPicPr>
              <a:picLocks noChangeAspect="1"/>
            </p:cNvPicPr>
            <p:nvPr/>
          </p:nvPicPr>
          <p:blipFill>
            <a:blip r:embed="rId7" cstate="email"/>
            <a:srcRect t="-12889"/>
            <a:stretch>
              <a:fillRect/>
            </a:stretch>
          </p:blipFill>
          <p:spPr>
            <a:xfrm>
              <a:off x="736" y="6661"/>
              <a:ext cx="652" cy="76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6" name="矩形 45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50" name="图片 4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pic>
        <p:nvPicPr>
          <p:cNvPr id="7" name="图片 6" descr="20071122_877dc0dc77ebe9fef8e8xfswmcz91fko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881937" y="0"/>
            <a:ext cx="1271588" cy="206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5"/>
          <p:cNvSpPr txBox="1"/>
          <p:nvPr>
            <p:custDataLst>
              <p:tags r:id="rId2"/>
            </p:custDataLst>
          </p:nvPr>
        </p:nvSpPr>
        <p:spPr>
          <a:xfrm>
            <a:off x="1263492" y="1067753"/>
            <a:ext cx="5575459" cy="385286"/>
          </a:xfrm>
          <a:prstGeom prst="rect">
            <a:avLst/>
          </a:prstGeom>
          <a:noFill/>
          <a:ln>
            <a:noFill/>
          </a:ln>
        </p:spPr>
        <p:txBody>
          <a:bodyPr lIns="67500" tIns="35100" rIns="67500" bIns="35100" anchor="t" anchorCtr="0">
            <a:normAutofit fontScale="90000" lnSpcReduction="20000"/>
          </a:bodyPr>
          <a:lstStyle/>
          <a:p>
            <a:pPr>
              <a:buSzPct val="25000"/>
            </a:pPr>
            <a:r>
              <a:rPr lang="zh-CN" altLang="en-US" sz="2500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说一说什么是年利率，怎样计算利息？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89271" y="1494949"/>
            <a:ext cx="2777490" cy="1076801"/>
            <a:chOff x="3757" y="3139"/>
            <a:chExt cx="5832" cy="2261"/>
          </a:xfrm>
        </p:grpSpPr>
        <p:cxnSp>
          <p:nvCxnSpPr>
            <p:cNvPr id="6" name="直接连接符 5"/>
            <p:cNvCxnSpPr/>
            <p:nvPr>
              <p:custDataLst>
                <p:tags r:id="rId5"/>
              </p:custDataLst>
            </p:nvPr>
          </p:nvCxnSpPr>
          <p:spPr>
            <a:xfrm>
              <a:off x="4271" y="5400"/>
              <a:ext cx="4760" cy="0"/>
            </a:xfrm>
            <a:prstGeom prst="line">
              <a:avLst/>
            </a:prstGeom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  <a:tailEnd type="none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ysClr val="windowText" lastClr="000000"/>
            </a:fontRef>
          </p:style>
        </p:cxnSp>
        <p:pic>
          <p:nvPicPr>
            <p:cNvPr id="12" name="图片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3757" y="3139"/>
              <a:ext cx="5832" cy="207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572000" y="2694146"/>
            <a:ext cx="3159443" cy="1288733"/>
            <a:chOff x="9600" y="5657"/>
            <a:chExt cx="6634" cy="270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9646" y="5657"/>
              <a:ext cx="6588" cy="2556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>
              <p:custDataLst>
                <p:tags r:id="rId4"/>
              </p:custDataLst>
            </p:nvPr>
          </p:nvCxnSpPr>
          <p:spPr>
            <a:xfrm>
              <a:off x="9600" y="8363"/>
              <a:ext cx="4760" cy="0"/>
            </a:xfrm>
            <a:prstGeom prst="line">
              <a:avLst/>
            </a:prstGeom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  <a:tailEnd type="none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ysClr val="windowText" lastClr="000000"/>
            </a:fontRef>
          </p:style>
        </p:cxnSp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17" name="图片 16" descr="timg (15)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838950" y="0"/>
            <a:ext cx="2330768" cy="11496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63905" y="716995"/>
            <a:ext cx="831056" cy="484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本金</a:t>
            </a:r>
          </a:p>
        </p:txBody>
      </p:sp>
      <p:sp>
        <p:nvSpPr>
          <p:cNvPr id="8" name="矩形 7"/>
          <p:cNvSpPr/>
          <p:nvPr/>
        </p:nvSpPr>
        <p:spPr>
          <a:xfrm rot="1223614">
            <a:off x="4145043" y="590074"/>
            <a:ext cx="831056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利息</a:t>
            </a:r>
          </a:p>
        </p:txBody>
      </p:sp>
      <p:sp>
        <p:nvSpPr>
          <p:cNvPr id="9" name="矩形 8"/>
          <p:cNvSpPr/>
          <p:nvPr/>
        </p:nvSpPr>
        <p:spPr>
          <a:xfrm rot="21285868">
            <a:off x="5605939" y="769859"/>
            <a:ext cx="1176338" cy="484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年利率</a:t>
            </a:r>
          </a:p>
        </p:txBody>
      </p:sp>
      <p:sp>
        <p:nvSpPr>
          <p:cNvPr id="10" name="矩形 9"/>
          <p:cNvSpPr/>
          <p:nvPr/>
        </p:nvSpPr>
        <p:spPr>
          <a:xfrm>
            <a:off x="1453039" y="1306830"/>
            <a:ext cx="573286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本金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是存入银行的初始资金。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453039" y="1842612"/>
            <a:ext cx="573286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利息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是本金存入银行而取得的额外报酬。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453039" y="3260884"/>
            <a:ext cx="5840016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年利率：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一年利息占本金的百分之几。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453039" y="2378393"/>
            <a:ext cx="5732860" cy="8072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利率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又称利息率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表示一定时期内利息占本金的百分比。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664143" y="3761661"/>
            <a:ext cx="3589735" cy="438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利息</a:t>
            </a:r>
            <a:r>
              <a:rPr lang="en-US" altLang="zh-CN" sz="24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</a:t>
            </a:r>
            <a:r>
              <a:rPr lang="zh-CN" altLang="en-US" sz="24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本金</a:t>
            </a:r>
            <a:r>
              <a:rPr lang="en-US" altLang="zh-CN" sz="24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×</a:t>
            </a:r>
            <a:r>
              <a:rPr lang="zh-CN" altLang="en-US" sz="24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利率</a:t>
            </a:r>
            <a:r>
              <a:rPr lang="en-US" altLang="zh-CN" sz="24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×</a:t>
            </a:r>
            <a:r>
              <a:rPr lang="zh-CN" altLang="en-US" sz="24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时间</a:t>
            </a:r>
          </a:p>
        </p:txBody>
      </p: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5" name="图片 4" descr="24680882_085139176612_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28084" y="1"/>
            <a:ext cx="1615916" cy="1911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/>
      <p:bldP spid="11" grpId="0"/>
      <p:bldP spid="12" grpId="0"/>
      <p:bldP spid="13" grpId="0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533" y="1453754"/>
            <a:ext cx="3918347" cy="371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5163502" y="1593056"/>
            <a:ext cx="2700338" cy="1957388"/>
            <a:chOff x="10375" y="1081"/>
            <a:chExt cx="5670" cy="4110"/>
          </a:xfrm>
        </p:grpSpPr>
        <p:pic>
          <p:nvPicPr>
            <p:cNvPr id="19457" name="图片 1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75" y="1081"/>
              <a:ext cx="5670" cy="41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11458" y="3053"/>
              <a:ext cx="4195" cy="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285399" y="2019777"/>
            <a:ext cx="237529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300×2.25%×1</a:t>
            </a:r>
            <a:endParaRPr lang="zh-CN" altLang="en-US" sz="18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71588" y="2371012"/>
            <a:ext cx="237529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300×0.0225×1</a:t>
            </a:r>
            <a:endParaRPr lang="zh-CN" altLang="en-US" sz="18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71588" y="2792493"/>
            <a:ext cx="237529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6.75</a:t>
            </a:r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39654" y="3319463"/>
            <a:ext cx="4426744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</a:t>
            </a:r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</a:t>
            </a:r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元存一年，到期时有</a:t>
            </a:r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6.75</a:t>
            </a:r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元利息。</a:t>
            </a:r>
          </a:p>
        </p:txBody>
      </p: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5" name="图片 4" descr="20080221_5c2f520f51f51fe37408rPHnx5YuXXS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76172" y="31433"/>
            <a:ext cx="1667828" cy="1561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345" y="1897380"/>
            <a:ext cx="2535555" cy="1809274"/>
            <a:chOff x="10441" y="971"/>
            <a:chExt cx="5670" cy="4110"/>
          </a:xfrm>
        </p:grpSpPr>
        <p:pic>
          <p:nvPicPr>
            <p:cNvPr id="20481" name="图片 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41" y="971"/>
              <a:ext cx="5670" cy="41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11584" y="3646"/>
              <a:ext cx="4195" cy="6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610202" y="2009299"/>
            <a:ext cx="237529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300×3.33%×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564958" y="2360534"/>
            <a:ext cx="237529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300×0.0333×3</a:t>
            </a:r>
            <a:endParaRPr lang="zh-CN" altLang="en-US" sz="18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64958" y="2782015"/>
            <a:ext cx="237529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29.97</a:t>
            </a:r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00664" y="3298508"/>
            <a:ext cx="4426744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答：到期时有</a:t>
            </a:r>
            <a:r>
              <a:rPr lang="en-US" altLang="zh-CN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29.97</a:t>
            </a:r>
            <a:r>
              <a:rPr lang="zh-CN" altLang="en-US" sz="1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元利息。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130" y="1508522"/>
            <a:ext cx="5635228" cy="3226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50" name="图片 4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pic>
        <p:nvPicPr>
          <p:cNvPr id="5" name="图片 4" descr="t016ed238a5aa4af6b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433310" y="29051"/>
            <a:ext cx="1726883" cy="18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9637"/>
  <p:tag name="KSO_WM_TAG_VERSION" val="1.0"/>
  <p:tag name="KSO_WM_SLIDE_ID" val="diagram20189637_1"/>
  <p:tag name="KSO_WM_SLIDE_INDEX" val="1"/>
  <p:tag name="KSO_WM_SLIDE_ITEM_CNT" val="2"/>
  <p:tag name="KSO_WM_SLIDE_LAYOUT" val="a_d"/>
  <p:tag name="KSO_WM_SLIDE_LAYOUT_CNT" val="1_2"/>
  <p:tag name="KSO_WM_SLIDE_TYPE" val="text"/>
  <p:tag name="KSO_WM_SLIDE_SUBTYPE" val="picTxt"/>
  <p:tag name="KSO_WM_BEAUTIFY_FLAG" val="#wm#"/>
  <p:tag name="KSO_WM_SLIDE_POSITION" val="66*31"/>
  <p:tag name="KSO_WM_SLIDE_SIZE" val="631*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9637"/>
  <p:tag name="KSO_WM_UNIT_TYPE" val="a"/>
  <p:tag name="KSO_WM_UNIT_INDEX" val="1"/>
  <p:tag name="KSO_WM_UNIT_ID" val="diagram20189637_1*a*1"/>
  <p:tag name="KSO_WM_UNIT_LAYERLEVEL" val="1"/>
  <p:tag name="KSO_WM_UNIT_VALUE" val="1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A LITTLE BITOF HISTOR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9637"/>
  <p:tag name="KSO_WM_UNIT_TYPE" val="d"/>
  <p:tag name="KSO_WM_UNIT_INDEX" val="2"/>
  <p:tag name="KSO_WM_UNIT_ID" val="diagram20189637_1*d*2"/>
  <p:tag name="KSO_WM_UNIT_LAYERLEVEL" val="1"/>
  <p:tag name="KSO_WM_UNIT_VALUE" val="728*1161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9637_1*i*1"/>
  <p:tag name="KSO_WM_TEMPLATE_CATEGORY" val="diagram"/>
  <p:tag name="KSO_WM_TEMPLATE_INDEX" val="20189637"/>
  <p:tag name="KSO_WM_UNIT_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9637_1*i*1"/>
  <p:tag name="KSO_WM_TEMPLATE_CATEGORY" val="diagram"/>
  <p:tag name="KSO_WM_TEMPLATE_INDEX" val="20189637"/>
  <p:tag name="KSO_WM_UNIT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9637"/>
  <p:tag name="KSO_WM_UNIT_TYPE" val="d"/>
  <p:tag name="KSO_WM_UNIT_INDEX" val="1"/>
  <p:tag name="KSO_WM_UNIT_ID" val="diagram20189637_1*d*1"/>
  <p:tag name="KSO_WM_UNIT_LAYERLEVEL" val="1"/>
  <p:tag name="KSO_WM_UNIT_VALUE" val="673*1028"/>
  <p:tag name="KSO_WM_UNIT_HIGHLIGHT" val="0"/>
  <p:tag name="KSO_WM_UNIT_COMPATIBLE" val="0"/>
  <p:tag name="KSO_WM_UNIT_CLEAR" val="0"/>
  <p:tag name="KSO_WM_BEAUTIFY_FLAG" val="#wm#"/>
  <p:tag name="KSO_WM_TAG_VERSION" val="1.0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全屏显示(16:9)</PresentationFormat>
  <Paragraphs>114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2019-12-29T02:50:00Z</dcterms:created>
  <dcterms:modified xsi:type="dcterms:W3CDTF">2023-01-16T18:45:16Z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7073443EE5B54D6BBF88D712E4094684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