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23" r:id="rId2"/>
    <p:sldId id="319" r:id="rId3"/>
    <p:sldId id="457" r:id="rId4"/>
    <p:sldId id="477" r:id="rId5"/>
    <p:sldId id="329" r:id="rId6"/>
    <p:sldId id="458" r:id="rId7"/>
    <p:sldId id="325" r:id="rId8"/>
    <p:sldId id="333" r:id="rId9"/>
    <p:sldId id="419" r:id="rId10"/>
    <p:sldId id="478" r:id="rId11"/>
    <p:sldId id="413" r:id="rId12"/>
    <p:sldId id="474" r:id="rId13"/>
    <p:sldId id="377" r:id="rId14"/>
    <p:sldId id="421" r:id="rId15"/>
    <p:sldId id="443" r:id="rId16"/>
    <p:sldId id="486" r:id="rId17"/>
    <p:sldId id="456" r:id="rId18"/>
    <p:sldId id="454" r:id="rId19"/>
    <p:sldId id="479" r:id="rId20"/>
    <p:sldId id="480" r:id="rId21"/>
    <p:sldId id="481" r:id="rId22"/>
    <p:sldId id="482" r:id="rId23"/>
    <p:sldId id="483" r:id="rId24"/>
    <p:sldId id="327" r:id="rId2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3">
          <p15:clr>
            <a:srgbClr val="A4A3A4"/>
          </p15:clr>
        </p15:guide>
        <p15:guide id="2" pos="38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C6CF"/>
    <a:srgbClr val="0000FF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4" autoAdjust="0"/>
    <p:restoredTop sz="94660"/>
  </p:normalViewPr>
  <p:slideViewPr>
    <p:cSldViewPr snapToGrid="0">
      <p:cViewPr>
        <p:scale>
          <a:sx n="110" d="100"/>
          <a:sy n="110" d="100"/>
        </p:scale>
        <p:origin x="-552" y="-162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3018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A6423-82FB-4CC8-9DFC-A5DF60FBF36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FF693-687D-42C9-A904-87C5278BA3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A1DF2-25BB-44C0-A167-41AF23979BB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DFF82-D2F0-4975-964C-89A38A51E7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image" Target="../media/image2.jpeg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10" Type="http://schemas.openxmlformats.org/officeDocument/2006/relationships/tags" Target="../tags/tag66.xml"/><Relationship Id="rId4" Type="http://schemas.openxmlformats.org/officeDocument/2006/relationships/tags" Target="../tags/tag60.xml"/><Relationship Id="rId9" Type="http://schemas.openxmlformats.org/officeDocument/2006/relationships/tags" Target="../tags/tag6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5.xml"/><Relationship Id="rId9" Type="http://schemas.openxmlformats.org/officeDocument/2006/relationships/tags" Target="../tags/tag20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12191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12192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4187031" y="-1146968"/>
            <a:ext cx="3817937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12192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4825"/>
            <a:ext cx="12192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7429500" y="4290060"/>
            <a:ext cx="4425950" cy="1175385"/>
          </a:xfrm>
        </p:spPr>
        <p:txBody>
          <a:bodyPr rIns="25400" rtlCol="0" anchor="b">
            <a:noAutofit/>
          </a:bodyPr>
          <a:lstStyle>
            <a:lvl1pPr marL="0" marR="0" algn="r" defTabSz="914400" rtl="0" eaLnBrk="1" fontAlgn="auto" latinLnBrk="0" hangingPunct="1">
              <a:lnSpc>
                <a:spcPct val="100000"/>
              </a:lnSpc>
              <a:buNone/>
              <a:defRPr kumimoji="0" lang="zh-CN" altLang="en-US" sz="6600" b="1" i="0" u="none" strike="noStrike" kern="1200" cap="none" spc="6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7429499" y="5540698"/>
            <a:ext cx="4425810" cy="691347"/>
          </a:xfrm>
        </p:spPr>
        <p:txBody>
          <a:bodyPr>
            <a:normAutofit/>
          </a:bodyPr>
          <a:lstStyle>
            <a:lvl1pPr marL="0" indent="0" algn="r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952508"/>
            <a:ext cx="10852237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F436-D7EA-4EF9-B5EE-0F0508D008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3879850"/>
            <a:ext cx="4992688" cy="2978150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3" tIns="60956" rIns="121913" bIns="6095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Freeform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30513" y="4400550"/>
            <a:ext cx="9361487" cy="245745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3" tIns="60956" rIns="121913" bIns="6095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直接连接符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20875" y="2790825"/>
            <a:ext cx="5219700" cy="1588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 sz="1900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675735" y="3503613"/>
            <a:ext cx="5464840" cy="1058408"/>
          </a:xfrm>
        </p:spPr>
        <p:txBody>
          <a:bodyPr rIns="63500">
            <a:noAutofit/>
          </a:bodyPr>
          <a:lstStyle>
            <a:lvl1pPr algn="r">
              <a:defRPr sz="4800" u="none" strike="noStrike" kern="1200" cap="none" spc="300" normalizeH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1675735" y="2856230"/>
            <a:ext cx="5464840" cy="586804"/>
          </a:xfrm>
        </p:spPr>
        <p:txBody>
          <a:bodyPr tIns="38100" rIns="76200" bIns="38100" anchor="ctr">
            <a:noAutofit/>
          </a:bodyPr>
          <a:lstStyle>
            <a:lvl1pPr marL="0" indent="0" algn="r" eaLnBrk="1" fontAlgn="base" latinLnBrk="0" hangingPunct="1">
              <a:buNone/>
              <a:defRPr kumimoji="0" lang="zh-CN" altLang="en-US" sz="3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675775" y="2383625"/>
            <a:ext cx="5464800" cy="356400"/>
          </a:xfrm>
        </p:spPr>
        <p:txBody>
          <a:bodyPr anchor="b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DC10-9F80-47CA-9BB0-03FC4730F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z="160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z="160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z="160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z="160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EE2AC-368D-4ED2-A387-F07EC13D61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30" y="952508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406525"/>
            <a:ext cx="5283200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235750" y="952508"/>
            <a:ext cx="528324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406525"/>
            <a:ext cx="5283242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451-B61D-4EBD-9E20-9C423E26C6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2C0-236C-47D9-B21E-53704C811C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952508"/>
            <a:ext cx="5283242" cy="5388907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45A4-C0BB-452B-A7F3-D7AA9591C7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rtlCol="0" anchor="ctr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868F-D697-40DF-890C-3E7AE3034B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ags" Target="../tags/tag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ags" Target="../tags/tag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39"/>
            </p:custDataLst>
          </p:nvPr>
        </p:nvSpPr>
        <p:spPr bwMode="auto">
          <a:xfrm>
            <a:off x="669925" y="442913"/>
            <a:ext cx="1085215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40"/>
            </p:custDataLst>
          </p:nvPr>
        </p:nvSpPr>
        <p:spPr bwMode="auto">
          <a:xfrm>
            <a:off x="669925" y="952500"/>
            <a:ext cx="10852150" cy="53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1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2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3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4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 spc="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9pPr>
    </p:titleStyle>
    <p:bodyStyle>
      <a:lvl1pPr marL="228600" indent="-22860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6858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1430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6002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20574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028438" y="1859319"/>
            <a:ext cx="10222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Unit 3</a:t>
            </a:r>
            <a:r>
              <a:rPr lang="zh-CN" alt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  </a:t>
            </a:r>
            <a:r>
              <a:rPr lang="en-US" alt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 day out </a:t>
            </a:r>
            <a:endParaRPr lang="zh-CN" altLang="en-US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0" y="4177440"/>
            <a:ext cx="12192000" cy="70788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unit</a:t>
            </a:r>
            <a:endParaRPr lang="zh-CN" alt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36483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7499" y="790812"/>
            <a:ext cx="1068355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(2)[2018·</a:t>
            </a:r>
            <a:r>
              <a:rPr lang="zh-CN" altLang="en-US" sz="3000" b="1" dirty="0" smtClean="0"/>
              <a:t>本溪</a:t>
            </a:r>
            <a:r>
              <a:rPr lang="en-US" altLang="zh-CN" sz="3000" b="1" dirty="0" smtClean="0"/>
              <a:t>]</a:t>
            </a:r>
            <a:r>
              <a:rPr lang="en-US" sz="3000" b="1" dirty="0" smtClean="0"/>
              <a:t>—When will the plane ________</a:t>
            </a:r>
            <a:r>
              <a:rPr lang="zh-CN" altLang="en-US" sz="3000" b="1" dirty="0" smtClean="0"/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—</a:t>
            </a:r>
            <a:r>
              <a:rPr lang="en-US" sz="3000" b="1" dirty="0" smtClean="0"/>
              <a:t>At 2</a:t>
            </a:r>
            <a:r>
              <a:rPr lang="zh-CN" altLang="en-US" sz="3000" b="1" dirty="0" smtClean="0"/>
              <a:t>：</a:t>
            </a:r>
            <a:r>
              <a:rPr lang="en-US" sz="3000" b="1" dirty="0" smtClean="0"/>
              <a:t>00 this afternoon.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A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cut</a:t>
            </a:r>
            <a:r>
              <a:rPr lang="en-US" sz="3000" b="1" dirty="0" smtClean="0"/>
              <a:t> off</a:t>
            </a:r>
            <a:r>
              <a:rPr lang="zh-CN" altLang="en-US" sz="3000" b="1" dirty="0" smtClean="0"/>
              <a:t>　　    </a:t>
            </a:r>
            <a:r>
              <a:rPr lang="en-US" sz="3000" b="1" dirty="0" err="1" smtClean="0"/>
              <a:t>B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put</a:t>
            </a:r>
            <a:r>
              <a:rPr lang="en-US" sz="3000" b="1" dirty="0" smtClean="0"/>
              <a:t> off</a:t>
            </a:r>
            <a:r>
              <a:rPr lang="zh-CN" altLang="en-US" sz="3000" b="1" dirty="0" smtClean="0"/>
              <a:t>           </a:t>
            </a:r>
            <a:r>
              <a:rPr lang="en-US" sz="3000" b="1" dirty="0" err="1" smtClean="0"/>
              <a:t>C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turn</a:t>
            </a:r>
            <a:r>
              <a:rPr lang="en-US" sz="3000" b="1" dirty="0" smtClean="0"/>
              <a:t> off          </a:t>
            </a:r>
            <a:r>
              <a:rPr lang="en-US" sz="3000" b="1" dirty="0" err="1" smtClean="0"/>
              <a:t>D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take</a:t>
            </a:r>
            <a:r>
              <a:rPr lang="en-US" sz="3000" b="1" dirty="0" smtClean="0"/>
              <a:t> off</a:t>
            </a:r>
            <a:endParaRPr lang="zh-CN" altLang="en-US" sz="3000" b="1" dirty="0" smtClean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416346" y="921967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D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9678" y="3203271"/>
            <a:ext cx="10683551" cy="181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考查动词短语辨析。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cut off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切断，中断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put off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推迟，阻止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turn off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关掉，关闭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take off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起飞，脱掉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。根据答语句意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今天下午两点钟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可知选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6120" y="886721"/>
            <a:ext cx="1074988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2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wide </a:t>
            </a:r>
            <a:r>
              <a:rPr lang="en-US" sz="3000" b="1" i="1" dirty="0" smtClean="0"/>
              <a:t>adj</a:t>
            </a:r>
            <a:r>
              <a:rPr lang="en-US" sz="3000" b="1" dirty="0" smtClean="0"/>
              <a:t>.</a:t>
            </a:r>
            <a:r>
              <a:rPr lang="en-US" altLang="zh-CN" sz="3000" b="1" dirty="0" smtClean="0"/>
              <a:t>……</a:t>
            </a:r>
            <a:r>
              <a:rPr lang="zh-CN" altLang="en-US" sz="3000" b="1" dirty="0" smtClean="0"/>
              <a:t>宽的；宽广的</a:t>
            </a:r>
            <a:endParaRPr lang="zh-CN" altLang="en-US" sz="3000" b="1" dirty="0"/>
          </a:p>
        </p:txBody>
      </p:sp>
      <p:sp>
        <p:nvSpPr>
          <p:cNvPr id="5" name="矩形 4"/>
          <p:cNvSpPr/>
          <p:nvPr/>
        </p:nvSpPr>
        <p:spPr>
          <a:xfrm>
            <a:off x="645995" y="1323448"/>
            <a:ext cx="1074988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观察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How </a:t>
            </a:r>
            <a:r>
              <a:rPr lang="en-US" sz="3000" b="1" i="1" dirty="0" smtClean="0"/>
              <a:t>wide</a:t>
            </a:r>
            <a:r>
              <a:rPr lang="en-US" sz="3000" b="1" dirty="0" smtClean="0"/>
              <a:t> is the bridge? </a:t>
            </a:r>
            <a:r>
              <a:rPr lang="zh-CN" altLang="en-US" sz="3000" b="1" dirty="0" smtClean="0"/>
              <a:t>这座桥有多宽？</a:t>
            </a:r>
          </a:p>
          <a:p>
            <a:r>
              <a:rPr lang="en-US" sz="3000" b="1" dirty="0" smtClean="0"/>
              <a:t>The garden is ten yards </a:t>
            </a:r>
            <a:r>
              <a:rPr lang="en-US" sz="3000" b="1" i="1" dirty="0" smtClean="0"/>
              <a:t>wide</a:t>
            </a:r>
            <a:r>
              <a:rPr lang="en-US" sz="3000" b="1" dirty="0" smtClean="0"/>
              <a:t>.</a:t>
            </a:r>
            <a:r>
              <a:rPr lang="zh-CN" altLang="en-US" sz="3000" b="1" dirty="0" smtClean="0"/>
              <a:t>这个花园有</a:t>
            </a:r>
            <a:r>
              <a:rPr lang="en-US" sz="3000" b="1" dirty="0" smtClean="0"/>
              <a:t>10</a:t>
            </a:r>
            <a:r>
              <a:rPr lang="zh-CN" altLang="en-US" sz="3000" b="1" dirty="0" smtClean="0"/>
              <a:t>码宽。</a:t>
            </a:r>
            <a:endParaRPr lang="zh-CN" altLang="en-US" sz="3000" b="1" dirty="0"/>
          </a:p>
        </p:txBody>
      </p:sp>
      <p:sp>
        <p:nvSpPr>
          <p:cNvPr id="6" name="矩形 5"/>
          <p:cNvSpPr/>
          <p:nvPr/>
        </p:nvSpPr>
        <p:spPr>
          <a:xfrm>
            <a:off x="716508" y="2458487"/>
            <a:ext cx="10749886" cy="2774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“How</a:t>
            </a:r>
            <a:r>
              <a:rPr lang="zh-CN" altLang="en-US" sz="3000" b="1" dirty="0" smtClean="0"/>
              <a:t>＋</a:t>
            </a:r>
            <a:r>
              <a:rPr lang="en-US" sz="3000" b="1" dirty="0" smtClean="0"/>
              <a:t>________(long, wide, tall, high</a:t>
            </a:r>
            <a:r>
              <a:rPr lang="zh-CN" altLang="en-US" sz="3000" b="1" dirty="0" smtClean="0"/>
              <a:t>等</a:t>
            </a:r>
            <a:r>
              <a:rPr lang="en-US" sz="3000" b="1" dirty="0" smtClean="0"/>
              <a:t>)</a:t>
            </a:r>
            <a:r>
              <a:rPr lang="zh-CN" altLang="en-US" sz="3000" b="1" dirty="0" smtClean="0"/>
              <a:t>＋</a:t>
            </a:r>
            <a:r>
              <a:rPr lang="en-US" sz="3000" b="1" dirty="0" smtClean="0"/>
              <a:t>be</a:t>
            </a:r>
            <a:r>
              <a:rPr lang="zh-CN" altLang="en-US" sz="3000" b="1" dirty="0" smtClean="0"/>
              <a:t>＋主语？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用来提问主语的长、宽、高等。</a:t>
            </a:r>
            <a:r>
              <a:rPr lang="en-US" sz="3000" b="1" dirty="0" smtClean="0"/>
              <a:t>wide</a:t>
            </a:r>
            <a:r>
              <a:rPr lang="zh-CN" altLang="en-US" sz="3000" b="1" dirty="0" smtClean="0"/>
              <a:t>是形容词，意为</a:t>
            </a:r>
            <a:r>
              <a:rPr lang="en-US" sz="3000" b="1" dirty="0" smtClean="0"/>
              <a:t>“……</a:t>
            </a:r>
            <a:r>
              <a:rPr lang="zh-CN" altLang="en-US" sz="3000" b="1" dirty="0" smtClean="0"/>
              <a:t>宽的；宽广的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，指某物从一边到另一边的距离。</a:t>
            </a:r>
            <a:r>
              <a:rPr lang="en-US" sz="3000" b="1" dirty="0" smtClean="0"/>
              <a:t>wide</a:t>
            </a:r>
            <a:r>
              <a:rPr lang="zh-CN" altLang="en-US" sz="3000" b="1" dirty="0" smtClean="0"/>
              <a:t>作形容词时，还可以译为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范围大的，广泛的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452883" y="2655232"/>
            <a:ext cx="133748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形容词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35430" y="5208043"/>
            <a:ext cx="1100919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拓展</a:t>
            </a:r>
            <a:r>
              <a:rPr lang="en-US" alt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wide</a:t>
            </a:r>
            <a:r>
              <a:rPr lang="zh-CN" altLang="en-US" sz="3000" b="1" dirty="0" smtClean="0"/>
              <a:t>还可以作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，意为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张得很大地；充分张开地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398063" y="5375782"/>
            <a:ext cx="133748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副词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3853" y="858834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6556" y="1409350"/>
            <a:ext cx="1068355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2. (1)The bridge is about ______________________ (10</a:t>
            </a:r>
            <a:r>
              <a:rPr lang="zh-CN" altLang="en-US" sz="3000" b="1" dirty="0" smtClean="0"/>
              <a:t>米宽</a:t>
            </a:r>
            <a:r>
              <a:rPr lang="en-US" sz="3000" b="1" dirty="0" smtClean="0"/>
              <a:t>)</a:t>
            </a:r>
            <a:r>
              <a:rPr lang="zh-CN" altLang="en-US" sz="3000" b="1" dirty="0" smtClean="0"/>
              <a:t>．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531891" y="1563413"/>
            <a:ext cx="253393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ten </a:t>
            </a:r>
            <a:r>
              <a:rPr lang="en-US" sz="2400" b="1" dirty="0" err="1" smtClean="0">
                <a:solidFill>
                  <a:srgbClr val="57C6CF"/>
                </a:solidFill>
              </a:rPr>
              <a:t>metres</a:t>
            </a:r>
            <a:r>
              <a:rPr lang="en-US" sz="2400" b="1" dirty="0" smtClean="0">
                <a:solidFill>
                  <a:srgbClr val="57C6CF"/>
                </a:solidFill>
              </a:rPr>
              <a:t> wide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500" y="2282806"/>
            <a:ext cx="106835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(2)My cat hunts for me when I hide, _________________________________________(</a:t>
            </a:r>
            <a:r>
              <a:rPr lang="zh-CN" altLang="en-US" sz="3000" b="1" dirty="0" smtClean="0"/>
              <a:t>睁大了眼睛</a:t>
            </a:r>
            <a:r>
              <a:rPr lang="en-US" sz="3000" b="1" dirty="0" smtClean="0"/>
              <a:t>).</a:t>
            </a:r>
            <a:endParaRPr lang="zh-CN" altLang="en-US" sz="3000" b="1" dirty="0" smtClean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62417" y="3135180"/>
            <a:ext cx="318675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with eyes wide open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/>
          <p:nvPr/>
        </p:nvSpPr>
        <p:spPr>
          <a:xfrm>
            <a:off x="616131" y="950200"/>
            <a:ext cx="1518364" cy="49244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句型透视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3206" y="1437463"/>
            <a:ext cx="11354937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/>
              <a:t> </a:t>
            </a:r>
            <a:r>
              <a:rPr lang="en-US" sz="3000" b="1" dirty="0" smtClean="0"/>
              <a:t>1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You need to exercise and keep fit. </a:t>
            </a:r>
            <a:r>
              <a:rPr lang="zh-CN" altLang="en-US" sz="3000" b="1" dirty="0" smtClean="0"/>
              <a:t>你需要锻炼并保持健康。</a:t>
            </a:r>
          </a:p>
          <a:p>
            <a:pPr>
              <a:lnSpc>
                <a:spcPct val="150000"/>
              </a:lnSpc>
            </a:pPr>
            <a:endParaRPr lang="zh-CN" altLang="en-US" sz="3200" b="1" dirty="0" smtClean="0"/>
          </a:p>
          <a:p>
            <a:pPr>
              <a:lnSpc>
                <a:spcPct val="150000"/>
              </a:lnSpc>
            </a:pPr>
            <a:endParaRPr lang="zh-CN" altLang="en-US" sz="3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50628" y="2102179"/>
            <a:ext cx="1125734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sz="3000" b="1" dirty="0" smtClean="0">
                <a:solidFill>
                  <a:schemeClr val="accent2"/>
                </a:solidFill>
              </a:rPr>
              <a:t>]</a:t>
            </a:r>
            <a:r>
              <a:rPr lang="en-US" sz="3200" dirty="0" smtClean="0"/>
              <a:t> </a:t>
            </a:r>
            <a:r>
              <a:rPr lang="en-US" sz="3000" b="1" dirty="0" smtClean="0"/>
              <a:t>(1)need</a:t>
            </a:r>
            <a:r>
              <a:rPr lang="zh-CN" altLang="en-US" sz="3000" b="1" dirty="0" smtClean="0"/>
              <a:t>在本句中为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动词，有人称和时态的变化。主语为人时，常用</a:t>
            </a:r>
            <a:r>
              <a:rPr lang="en-US" sz="3000" b="1" dirty="0" smtClean="0"/>
              <a:t>____________</a:t>
            </a:r>
            <a:r>
              <a:rPr lang="zh-CN" altLang="en-US" sz="3000" b="1" dirty="0" smtClean="0"/>
              <a:t>结构，意为“需要做某事”；主语为物时，常用</a:t>
            </a:r>
            <a:r>
              <a:rPr lang="en-US" sz="3000" b="1" dirty="0" smtClean="0"/>
              <a:t>need doing </a:t>
            </a:r>
            <a:r>
              <a:rPr lang="en-US" sz="3000" b="1" dirty="0" err="1" smtClean="0"/>
              <a:t>sth</a:t>
            </a:r>
            <a:r>
              <a:rPr lang="zh-CN" altLang="en-US" sz="3000" b="1" dirty="0" smtClean="0"/>
              <a:t>结构，意为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某物需要被</a:t>
            </a:r>
            <a:r>
              <a:rPr lang="en-US" sz="3000" b="1" dirty="0" smtClean="0"/>
              <a:t>……”</a:t>
            </a:r>
            <a:r>
              <a:rPr lang="zh-CN" altLang="en-US" sz="3000" b="1" dirty="0" smtClean="0"/>
              <a:t>。</a:t>
            </a:r>
          </a:p>
        </p:txBody>
      </p:sp>
      <p:sp>
        <p:nvSpPr>
          <p:cNvPr id="6" name="矩形 5"/>
          <p:cNvSpPr/>
          <p:nvPr/>
        </p:nvSpPr>
        <p:spPr>
          <a:xfrm>
            <a:off x="5134192" y="2286001"/>
            <a:ext cx="15395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行为</a:t>
            </a:r>
            <a:r>
              <a:rPr lang="en-US" sz="2400" b="1" dirty="0" smtClean="0">
                <a:solidFill>
                  <a:srgbClr val="57C6CF"/>
                </a:solidFill>
              </a:rPr>
              <a:t>/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实义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2515" y="4122048"/>
            <a:ext cx="10841892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(2)exercise</a:t>
            </a:r>
            <a:r>
              <a:rPr lang="zh-CN" altLang="en-US" sz="3000" b="1" dirty="0" smtClean="0"/>
              <a:t>在句中作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，意为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锻炼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7106" y="4845379"/>
            <a:ext cx="10841892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(3)keep</a:t>
            </a:r>
            <a:r>
              <a:rPr lang="zh-CN" altLang="en-US" sz="3000" b="1" dirty="0" smtClean="0"/>
              <a:t>作连系动词时，表示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保持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或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继续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处于某种状态</a:t>
            </a:r>
            <a:r>
              <a:rPr lang="zh-CN" altLang="en-US" sz="3200" dirty="0" smtClean="0"/>
              <a:t>。</a:t>
            </a:r>
          </a:p>
        </p:txBody>
      </p:sp>
      <p:sp>
        <p:nvSpPr>
          <p:cNvPr id="12" name="矩形 11"/>
          <p:cNvSpPr/>
          <p:nvPr/>
        </p:nvSpPr>
        <p:spPr>
          <a:xfrm>
            <a:off x="4153829" y="2984312"/>
            <a:ext cx="2096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need to do </a:t>
            </a:r>
            <a:r>
              <a:rPr lang="en-US" sz="2400" b="1" dirty="0" err="1" smtClean="0">
                <a:solidFill>
                  <a:srgbClr val="57C6CF"/>
                </a:solidFill>
              </a:rPr>
              <a:t>sth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404038" y="4285399"/>
            <a:ext cx="10709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动词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0" grpId="0"/>
      <p:bldP spid="6" grpId="0"/>
      <p:bldP spid="9" grpId="0"/>
      <p:bldP spid="11" grpId="0"/>
      <p:bldP spid="12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1572" y="778346"/>
            <a:ext cx="10841892" cy="143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拓展</a:t>
            </a:r>
            <a:r>
              <a:rPr lang="en-US" sz="3000" b="1" dirty="0" smtClean="0">
                <a:solidFill>
                  <a:schemeClr val="accent2"/>
                </a:solidFill>
              </a:rPr>
              <a:t>]</a:t>
            </a:r>
            <a:r>
              <a:rPr lang="en-US" sz="3200" dirty="0" smtClean="0"/>
              <a:t> </a:t>
            </a:r>
            <a:r>
              <a:rPr lang="en-US" sz="3000" b="1" dirty="0" smtClean="0"/>
              <a:t>(1)need</a:t>
            </a:r>
            <a:r>
              <a:rPr lang="zh-CN" altLang="en-US" sz="3000" b="1" dirty="0" smtClean="0"/>
              <a:t>还可以作情态动词，通常用在否定句或疑问句中，无时态和人称的变化，后面直接接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0629" y="2143122"/>
            <a:ext cx="10841892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(2)exercise</a:t>
            </a:r>
            <a:r>
              <a:rPr lang="zh-CN" altLang="en-US" sz="3000" b="1" dirty="0" smtClean="0"/>
              <a:t>还可以作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，意为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锻炼，运动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时，为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名词；其意为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操练，练习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时，为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名词。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8742" y="3439659"/>
            <a:ext cx="108418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 (3)keep</a:t>
            </a:r>
            <a:r>
              <a:rPr lang="zh-CN" altLang="en-US" sz="3000" b="1" dirty="0" smtClean="0"/>
              <a:t>的常见用法：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________________ </a:t>
            </a:r>
            <a:r>
              <a:rPr lang="zh-CN" altLang="en-US" sz="3000" b="1" dirty="0" smtClean="0"/>
              <a:t>使某人一直做某事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________________ </a:t>
            </a:r>
            <a:r>
              <a:rPr lang="zh-CN" altLang="en-US" sz="3000" b="1" dirty="0" smtClean="0"/>
              <a:t>阻止</a:t>
            </a:r>
            <a:r>
              <a:rPr lang="en-US" sz="3000" b="1" dirty="0" smtClean="0"/>
              <a:t>/</a:t>
            </a:r>
            <a:r>
              <a:rPr lang="zh-CN" altLang="en-US" sz="3000" b="1" dirty="0" smtClean="0"/>
              <a:t>防止某人</a:t>
            </a:r>
            <a:r>
              <a:rPr lang="en-US" sz="3000" b="1" dirty="0" smtClean="0"/>
              <a:t>/</a:t>
            </a:r>
            <a:r>
              <a:rPr lang="zh-CN" altLang="en-US" sz="3000" b="1" dirty="0" smtClean="0"/>
              <a:t>某物做某事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________________ </a:t>
            </a:r>
            <a:r>
              <a:rPr lang="zh-CN" altLang="en-US" sz="3000" b="1" dirty="0" smtClean="0"/>
              <a:t>使某人</a:t>
            </a:r>
            <a:r>
              <a:rPr lang="en-US" sz="3000" b="1" dirty="0" smtClean="0"/>
              <a:t>/</a:t>
            </a:r>
            <a:r>
              <a:rPr lang="zh-CN" altLang="en-US" sz="3000" b="1" dirty="0" smtClean="0"/>
              <a:t>某物保持</a:t>
            </a:r>
            <a:r>
              <a:rPr lang="en-US" sz="3000" b="1" dirty="0" smtClean="0"/>
              <a:t>……</a:t>
            </a:r>
            <a:r>
              <a:rPr lang="zh-CN" altLang="en-US" sz="3000" b="1" dirty="0" smtClean="0"/>
              <a:t>状态</a:t>
            </a:r>
          </a:p>
        </p:txBody>
      </p:sp>
      <p:sp>
        <p:nvSpPr>
          <p:cNvPr id="5" name="矩形 4"/>
          <p:cNvSpPr/>
          <p:nvPr/>
        </p:nvSpPr>
        <p:spPr>
          <a:xfrm>
            <a:off x="6667292" y="1662753"/>
            <a:ext cx="19853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动词原形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87632" y="4285397"/>
            <a:ext cx="24607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keep </a:t>
            </a:r>
            <a:r>
              <a:rPr lang="en-US" sz="2400" b="1" dirty="0" err="1" smtClean="0">
                <a:solidFill>
                  <a:srgbClr val="57C6CF"/>
                </a:solidFill>
              </a:rPr>
              <a:t>sb</a:t>
            </a:r>
            <a:r>
              <a:rPr lang="en-US" sz="2400" b="1" dirty="0" smtClean="0">
                <a:solidFill>
                  <a:srgbClr val="57C6CF"/>
                </a:solidFill>
              </a:rPr>
              <a:t> doing </a:t>
            </a:r>
            <a:r>
              <a:rPr lang="en-US" sz="2400" b="1" dirty="0" err="1" smtClean="0">
                <a:solidFill>
                  <a:srgbClr val="57C6CF"/>
                </a:solidFill>
              </a:rPr>
              <a:t>sth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242539" y="2295099"/>
            <a:ext cx="1287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 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名词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08020" y="3018431"/>
            <a:ext cx="1287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不可数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268629" y="3018431"/>
            <a:ext cx="1287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可数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93870" y="4983707"/>
            <a:ext cx="37004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 </a:t>
            </a:r>
            <a:r>
              <a:rPr lang="en-US" sz="2400" b="1" dirty="0" smtClean="0">
                <a:solidFill>
                  <a:srgbClr val="57C6CF"/>
                </a:solidFill>
              </a:rPr>
              <a:t>keep </a:t>
            </a:r>
            <a:r>
              <a:rPr lang="en-US" sz="2400" b="1" dirty="0" err="1" smtClean="0">
                <a:solidFill>
                  <a:srgbClr val="57C6CF"/>
                </a:solidFill>
              </a:rPr>
              <a:t>sb</a:t>
            </a:r>
            <a:r>
              <a:rPr lang="en-US" sz="2400" b="1" dirty="0" smtClean="0">
                <a:solidFill>
                  <a:srgbClr val="57C6CF"/>
                </a:solidFill>
              </a:rPr>
              <a:t>/</a:t>
            </a:r>
            <a:r>
              <a:rPr lang="en-US" sz="2400" b="1" dirty="0" err="1" smtClean="0">
                <a:solidFill>
                  <a:srgbClr val="57C6CF"/>
                </a:solidFill>
              </a:rPr>
              <a:t>sth</a:t>
            </a:r>
            <a:r>
              <a:rPr lang="en-US" sz="2400" b="1" dirty="0" smtClean="0">
                <a:solidFill>
                  <a:srgbClr val="57C6CF"/>
                </a:solidFill>
              </a:rPr>
              <a:t> from doing </a:t>
            </a:r>
            <a:r>
              <a:rPr lang="en-US" sz="2400" b="1" dirty="0" err="1" smtClean="0">
                <a:solidFill>
                  <a:srgbClr val="57C6CF"/>
                </a:solidFill>
              </a:rPr>
              <a:t>sth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82998" y="5654722"/>
            <a:ext cx="2688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 </a:t>
            </a:r>
            <a:r>
              <a:rPr lang="en-US" sz="2400" b="1" dirty="0" smtClean="0">
                <a:solidFill>
                  <a:srgbClr val="57C6CF"/>
                </a:solidFill>
              </a:rPr>
              <a:t>keep </a:t>
            </a:r>
            <a:r>
              <a:rPr lang="en-US" sz="2400" b="1" dirty="0" err="1" smtClean="0">
                <a:solidFill>
                  <a:srgbClr val="57C6CF"/>
                </a:solidFill>
              </a:rPr>
              <a:t>sb</a:t>
            </a:r>
            <a:r>
              <a:rPr lang="en-US" sz="2400" b="1" dirty="0" smtClean="0">
                <a:solidFill>
                  <a:srgbClr val="57C6CF"/>
                </a:solidFill>
              </a:rPr>
              <a:t>/</a:t>
            </a:r>
            <a:r>
              <a:rPr lang="en-US" sz="2400" b="1" dirty="0" err="1" smtClean="0">
                <a:solidFill>
                  <a:srgbClr val="57C6CF"/>
                </a:solidFill>
              </a:rPr>
              <a:t>sth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＋</a:t>
            </a:r>
            <a:r>
              <a:rPr lang="en-US" sz="2400" b="1" i="1" dirty="0" err="1" smtClean="0">
                <a:solidFill>
                  <a:srgbClr val="57C6CF"/>
                </a:solidFill>
              </a:rPr>
              <a:t>adj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7179" y="1052013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5142" y="1545012"/>
            <a:ext cx="1125550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1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(1)[2018·</a:t>
            </a:r>
            <a:r>
              <a:rPr lang="zh-CN" altLang="en-US" sz="3000" b="1" dirty="0" smtClean="0"/>
              <a:t>天津</a:t>
            </a:r>
            <a:r>
              <a:rPr lang="en-US" altLang="zh-CN" sz="3000" b="1" dirty="0" smtClean="0"/>
              <a:t>]</a:t>
            </a:r>
            <a:r>
              <a:rPr lang="en-US" sz="3000" b="1" dirty="0" smtClean="0"/>
              <a:t>—Must I come here before 6</a:t>
            </a:r>
            <a:r>
              <a:rPr lang="zh-CN" altLang="en-US" sz="3000" b="1" dirty="0" smtClean="0"/>
              <a:t>：</a:t>
            </a:r>
            <a:r>
              <a:rPr lang="en-US" sz="3000" b="1" dirty="0" smtClean="0"/>
              <a:t>30 tomorrow?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—</a:t>
            </a:r>
            <a:r>
              <a:rPr lang="en-US" sz="3000" b="1" dirty="0" smtClean="0"/>
              <a:t>No, you ________. There will be plenty of time.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A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mustn‘t</a:t>
            </a:r>
            <a:r>
              <a:rPr lang="zh-CN" altLang="en-US" sz="3000" b="1" dirty="0" smtClean="0"/>
              <a:t>　　</a:t>
            </a:r>
            <a:r>
              <a:rPr lang="en-US" sz="3000" b="1" dirty="0" err="1" smtClean="0"/>
              <a:t>B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can’t</a:t>
            </a:r>
            <a:r>
              <a:rPr lang="zh-CN" altLang="en-US" sz="3000" b="1" dirty="0" smtClean="0"/>
              <a:t>           </a:t>
            </a:r>
            <a:r>
              <a:rPr lang="en-US" sz="3000" b="1" dirty="0" err="1" smtClean="0"/>
              <a:t>C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couldn't</a:t>
            </a:r>
            <a:r>
              <a:rPr lang="en-US" sz="3000" b="1" dirty="0" smtClean="0"/>
              <a:t>       </a:t>
            </a:r>
            <a:r>
              <a:rPr lang="en-US" sz="3000" b="1" dirty="0" err="1" smtClean="0"/>
              <a:t>D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needn't</a:t>
            </a:r>
            <a:endParaRPr lang="zh-CN" altLang="en-US" sz="3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44199" y="3722722"/>
            <a:ext cx="11255509" cy="1216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考查情态动词辨析。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must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引导的一段疑问句的否定回答用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needn't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。故选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zh-CN" altLang="en-US" sz="26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45752" y="2390634"/>
            <a:ext cx="7115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 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D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0551" y="1074477"/>
            <a:ext cx="1125550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(2)To keep children ________</a:t>
            </a:r>
            <a:r>
              <a:rPr lang="zh-CN" altLang="en-US" sz="3000" b="1" dirty="0" smtClean="0"/>
              <a:t>， </a:t>
            </a:r>
            <a:r>
              <a:rPr lang="en-US" sz="3000" b="1" dirty="0" smtClean="0"/>
              <a:t>we should put the things like knives and medicine away in our house.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A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safely</a:t>
            </a:r>
            <a:r>
              <a:rPr lang="en-US" sz="3000" b="1" dirty="0" smtClean="0"/>
              <a:t>             </a:t>
            </a:r>
            <a:r>
              <a:rPr lang="en-US" sz="3000" b="1" dirty="0" err="1" smtClean="0"/>
              <a:t>B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safe</a:t>
            </a:r>
            <a:r>
              <a:rPr lang="zh-CN" altLang="en-US" sz="3000" b="1" dirty="0" smtClean="0"/>
              <a:t>            </a:t>
            </a:r>
            <a:r>
              <a:rPr lang="en-US" sz="3000" b="1" dirty="0" err="1" smtClean="0"/>
              <a:t>C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health</a:t>
            </a:r>
            <a:r>
              <a:rPr lang="en-US" sz="3000" b="1" dirty="0" smtClean="0"/>
              <a:t>           </a:t>
            </a:r>
            <a:r>
              <a:rPr lang="en-US" sz="3000" b="1" dirty="0" err="1" smtClean="0"/>
              <a:t>D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healthy</a:t>
            </a:r>
            <a:endParaRPr lang="zh-CN" altLang="en-US" sz="3000" b="1" dirty="0"/>
          </a:p>
        </p:txBody>
      </p:sp>
      <p:sp>
        <p:nvSpPr>
          <p:cNvPr id="7" name="矩形 6"/>
          <p:cNvSpPr/>
          <p:nvPr/>
        </p:nvSpPr>
        <p:spPr>
          <a:xfrm>
            <a:off x="4322394" y="1202697"/>
            <a:ext cx="643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 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B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7435" y="3240066"/>
            <a:ext cx="11255509" cy="2999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考查词语辨析。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safely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作副词，意为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安全地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safe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作形容词，意为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安全的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health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作名词，意为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健康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healthy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作形容词，意为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健康的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。根据句意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为了使孩子们安全，我们应该把屋子里像刀子和药物这样的东西收起来。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可知，此题考查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“keep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＋宾语＋形容词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使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……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保持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……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状态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。故选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zh-CN" altLang="en-US" sz="26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6120" y="886721"/>
            <a:ext cx="1074988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2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Come on, Hobo. </a:t>
            </a:r>
            <a:r>
              <a:rPr lang="zh-CN" altLang="en-US" sz="3000" b="1" dirty="0" smtClean="0"/>
              <a:t>快来，霍波。</a:t>
            </a:r>
            <a:endParaRPr lang="zh-CN" altLang="en-US" sz="3000" b="1" dirty="0"/>
          </a:p>
        </p:txBody>
      </p:sp>
      <p:sp>
        <p:nvSpPr>
          <p:cNvPr id="6" name="矩形 5"/>
          <p:cNvSpPr/>
          <p:nvPr/>
        </p:nvSpPr>
        <p:spPr>
          <a:xfrm>
            <a:off x="798395" y="1503144"/>
            <a:ext cx="107498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观察</a:t>
            </a:r>
            <a:r>
              <a:rPr lang="en-US" sz="3000" b="1" dirty="0" smtClean="0">
                <a:solidFill>
                  <a:schemeClr val="accent2"/>
                </a:solidFill>
              </a:rPr>
              <a:t>]</a:t>
            </a:r>
            <a:r>
              <a:rPr lang="en-US" sz="3200" dirty="0" smtClean="0"/>
              <a:t> </a:t>
            </a:r>
            <a:r>
              <a:rPr lang="en-US" sz="3000" b="1" dirty="0" smtClean="0"/>
              <a:t>come on</a:t>
            </a:r>
            <a:r>
              <a:rPr lang="zh-CN" altLang="en-US" sz="3000" b="1" dirty="0" smtClean="0"/>
              <a:t>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来吧；赶快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，表示催促。</a:t>
            </a:r>
          </a:p>
        </p:txBody>
      </p:sp>
      <p:sp>
        <p:nvSpPr>
          <p:cNvPr id="9" name="矩形 8"/>
          <p:cNvSpPr/>
          <p:nvPr/>
        </p:nvSpPr>
        <p:spPr>
          <a:xfrm>
            <a:off x="841613" y="2092272"/>
            <a:ext cx="10749886" cy="4205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拓展</a:t>
            </a:r>
            <a:r>
              <a:rPr lang="en-US" sz="3000" b="1" dirty="0" smtClean="0">
                <a:solidFill>
                  <a:schemeClr val="accent2"/>
                </a:solidFill>
              </a:rPr>
              <a:t>]</a:t>
            </a:r>
            <a:r>
              <a:rPr lang="en-US" sz="3200" dirty="0" smtClean="0"/>
              <a:t> </a:t>
            </a:r>
            <a:r>
              <a:rPr lang="en-US" sz="3000" b="1" dirty="0" smtClean="0"/>
              <a:t>(1)come on</a:t>
            </a:r>
            <a:r>
              <a:rPr lang="zh-CN" altLang="en-US" sz="3000" b="1" dirty="0" smtClean="0"/>
              <a:t>还可以表示挑战、命令、恳求、激励、惊讶、给别人助威等。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Come on! Believe in yourself! </a:t>
            </a:r>
            <a:r>
              <a:rPr lang="zh-CN" altLang="en-US" sz="3000" b="1" dirty="0" smtClean="0"/>
              <a:t>加油！相信自己！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(2)come on</a:t>
            </a:r>
            <a:r>
              <a:rPr lang="zh-CN" altLang="en-US" sz="3000" b="1" dirty="0" smtClean="0"/>
              <a:t>表示责备，意为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得了吧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Come on! You have said these words many times.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得了吧！这些话你说过很多次了。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4522" y="905055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6156" y="1332741"/>
            <a:ext cx="112555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2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， </a:t>
            </a:r>
            <a:r>
              <a:rPr lang="en-US" sz="3000" b="1" dirty="0" smtClean="0"/>
              <a:t>Amy. Believe in yourself. You can work out the problem on your own.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A.Don‘t</a:t>
            </a:r>
            <a:r>
              <a:rPr lang="en-US" sz="3000" b="1" dirty="0" smtClean="0"/>
              <a:t> say so  </a:t>
            </a:r>
            <a:r>
              <a:rPr lang="zh-CN" altLang="en-US" sz="3000" b="1" dirty="0" smtClean="0"/>
              <a:t>                     </a:t>
            </a:r>
            <a:r>
              <a:rPr lang="en-US" sz="3000" b="1" dirty="0" err="1" smtClean="0"/>
              <a:t>B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Come</a:t>
            </a:r>
            <a:r>
              <a:rPr lang="en-US" sz="3000" b="1" dirty="0" smtClean="0"/>
              <a:t> on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C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Look</a:t>
            </a:r>
            <a:r>
              <a:rPr lang="en-US" sz="3000" b="1" dirty="0" smtClean="0"/>
              <a:t> out  </a:t>
            </a:r>
            <a:r>
              <a:rPr lang="zh-CN" altLang="en-US" sz="3000" b="1" dirty="0" smtClean="0"/>
              <a:t>                           </a:t>
            </a:r>
            <a:r>
              <a:rPr lang="en-US" sz="3000" b="1" dirty="0" smtClean="0"/>
              <a:t>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Don't mention it</a:t>
            </a:r>
            <a:endParaRPr lang="zh-CN" altLang="en-US" sz="3000" b="1" dirty="0"/>
          </a:p>
        </p:txBody>
      </p:sp>
      <p:sp>
        <p:nvSpPr>
          <p:cNvPr id="4" name="矩形 3"/>
          <p:cNvSpPr/>
          <p:nvPr/>
        </p:nvSpPr>
        <p:spPr>
          <a:xfrm>
            <a:off x="1747276" y="1487285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B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0748" y="4141276"/>
            <a:ext cx="10873372" cy="1799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考查情景交际。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don't say so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不要这样说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come on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加油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 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look out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当心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don't mention it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不用谢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。根据后句句意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相信你自己。你可以独自解决这个问题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可知选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zh-CN" altLang="en-US" sz="26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57209" y="1120185"/>
            <a:ext cx="1074988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3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Let's enjoy ourselves</a:t>
            </a:r>
            <a:r>
              <a:rPr lang="zh-CN" altLang="en-US" sz="3000" b="1" dirty="0" smtClean="0"/>
              <a:t>！我们尽情地玩吧！</a:t>
            </a:r>
            <a:endParaRPr lang="zh-CN" altLang="en-US" sz="3000" b="1" dirty="0"/>
          </a:p>
        </p:txBody>
      </p:sp>
      <p:sp>
        <p:nvSpPr>
          <p:cNvPr id="6" name="矩形 5"/>
          <p:cNvSpPr/>
          <p:nvPr/>
        </p:nvSpPr>
        <p:spPr>
          <a:xfrm>
            <a:off x="759484" y="1559187"/>
            <a:ext cx="10749886" cy="143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观察</a:t>
            </a:r>
            <a:r>
              <a:rPr lang="en-US" sz="3000" b="1" dirty="0" smtClean="0">
                <a:solidFill>
                  <a:schemeClr val="accent2"/>
                </a:solidFill>
              </a:rPr>
              <a:t>]</a:t>
            </a:r>
            <a:r>
              <a:rPr lang="en-US" sz="3200" dirty="0" smtClean="0"/>
              <a:t> </a:t>
            </a:r>
            <a:r>
              <a:rPr lang="en-US" sz="3000" b="1" dirty="0" smtClean="0"/>
              <a:t>enjoy oneself</a:t>
            </a:r>
            <a:r>
              <a:rPr lang="zh-CN" altLang="en-US" sz="3000" b="1" dirty="0" smtClean="0"/>
              <a:t>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玩得高兴，过得愉快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，相当于</a:t>
            </a:r>
            <a:r>
              <a:rPr lang="en-US" sz="3000" b="1" dirty="0" smtClean="0"/>
              <a:t>have a good/great time</a:t>
            </a:r>
            <a:r>
              <a:rPr lang="zh-CN" altLang="en-US" sz="3000" b="1" dirty="0" smtClean="0"/>
              <a:t>或</a:t>
            </a:r>
            <a:r>
              <a:rPr lang="en-US" sz="3000" b="1" dirty="0" smtClean="0"/>
              <a:t>____________</a:t>
            </a:r>
            <a:r>
              <a:rPr lang="zh-CN" altLang="en-US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8" name="矩形 7"/>
          <p:cNvSpPr/>
          <p:nvPr/>
        </p:nvSpPr>
        <p:spPr>
          <a:xfrm>
            <a:off x="7276289" y="3099172"/>
            <a:ext cx="11191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动名词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789053" y="2926236"/>
            <a:ext cx="10749886" cy="1389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拓展</a:t>
            </a:r>
            <a:r>
              <a:rPr lang="en-US" sz="3000" b="1" dirty="0" smtClean="0">
                <a:solidFill>
                  <a:schemeClr val="accent2"/>
                </a:solidFill>
              </a:rPr>
              <a:t>]</a:t>
            </a:r>
            <a:r>
              <a:rPr lang="en-US" sz="3000" b="1" dirty="0" smtClean="0"/>
              <a:t> enjoy</a:t>
            </a:r>
            <a:r>
              <a:rPr lang="zh-CN" altLang="en-US" sz="3000" b="1" dirty="0" smtClean="0"/>
              <a:t>后可接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、代词和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作宾语。</a:t>
            </a:r>
            <a:r>
              <a:rPr lang="en-US" sz="3000" b="1" dirty="0" smtClean="0"/>
              <a:t>enjoy</a:t>
            </a:r>
            <a:r>
              <a:rPr lang="zh-CN" altLang="en-US" sz="3000" b="1" dirty="0" smtClean="0"/>
              <a:t>后接动词时，只能接动名词形式，不能接不定式。</a:t>
            </a:r>
            <a:endParaRPr lang="zh-CN" altLang="en-US" sz="3000" b="1" dirty="0"/>
          </a:p>
        </p:txBody>
      </p:sp>
      <p:sp>
        <p:nvSpPr>
          <p:cNvPr id="7" name="矩形 6"/>
          <p:cNvSpPr/>
          <p:nvPr/>
        </p:nvSpPr>
        <p:spPr>
          <a:xfrm>
            <a:off x="4262770" y="2487297"/>
            <a:ext cx="1322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have fun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316998" y="3101447"/>
            <a:ext cx="11191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名词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492794" y="972820"/>
            <a:ext cx="4583055" cy="584835"/>
            <a:chOff x="923" y="1532"/>
            <a:chExt cx="5048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4815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　</a:t>
              </a: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16519" y="1690129"/>
          <a:ext cx="10682852" cy="4800600"/>
        </p:xfrm>
        <a:graphic>
          <a:graphicData uri="http://schemas.openxmlformats.org/drawingml/2006/table">
            <a:tbl>
              <a:tblPr/>
              <a:tblGrid>
                <a:gridCol w="5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8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759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楷体_GB2312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咖啡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顶部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物体的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上面</a:t>
                      </a: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.________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3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总统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国家主席</a:t>
                      </a: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.________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4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吨</a:t>
                      </a:r>
                      <a:r>
                        <a:rPr lang="zh-CN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n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5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我们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自己</a:t>
                      </a: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pron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.________</a:t>
                      </a:r>
                      <a:r>
                        <a:rPr lang="zh-CN" altLang="en-US" sz="3000" b="1" kern="100" dirty="0" smtClean="0"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zh-CN" altLang="en-US" sz="3000" b="1" kern="100" dirty="0" smtClean="0">
                          <a:latin typeface="+mn-lt"/>
                          <a:cs typeface="Times New Roman" panose="02020603050405020304"/>
                        </a:rPr>
                        <a:t>我自己</a:t>
                      </a:r>
                      <a:r>
                        <a:rPr lang="en-US" sz="3000" b="1" i="1" kern="100" dirty="0" smtClean="0">
                          <a:latin typeface="+mn-lt"/>
                          <a:cs typeface="Courier New" panose="02070309020205020404"/>
                        </a:rPr>
                        <a:t>pron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.________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6</a:t>
                      </a:r>
                      <a:r>
                        <a:rPr lang="en-US" altLang="zh-CN" sz="3000" b="1" kern="100" dirty="0" smtClean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altLang="en-US" sz="3000" b="1" kern="100" dirty="0" smtClean="0">
                          <a:latin typeface="+mn-lt"/>
                          <a:cs typeface="Times New Roman" panose="02020603050405020304"/>
                        </a:rPr>
                        <a:t>澳大利亚</a:t>
                      </a:r>
                      <a:r>
                        <a:rPr lang="en-US" sz="3000" b="1" i="1" kern="100" dirty="0" smtClean="0">
                          <a:latin typeface="+mn-lt"/>
                          <a:cs typeface="Courier New" panose="02070309020205020404"/>
                        </a:rPr>
                        <a:t>n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.________</a:t>
                      </a:r>
                      <a:r>
                        <a:rPr lang="zh-CN" altLang="en-US" sz="3000" b="1" kern="100" dirty="0" smtClean="0"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zh-CN" altLang="en-US" sz="3000" b="1" kern="100" dirty="0" smtClean="0">
                          <a:latin typeface="+mn-lt"/>
                          <a:cs typeface="Times New Roman" panose="02020603050405020304"/>
                        </a:rPr>
                        <a:t>澳大利亚的</a:t>
                      </a:r>
                      <a:r>
                        <a:rPr lang="en-US" sz="3000" b="1" i="1" kern="100" dirty="0" smtClean="0">
                          <a:latin typeface="+mn-lt"/>
                          <a:cs typeface="Courier New" panose="02070309020205020404"/>
                        </a:rPr>
                        <a:t>adj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.________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7</a:t>
                      </a:r>
                      <a:r>
                        <a:rPr lang="en-US" altLang="zh-CN" sz="3000" b="1" kern="100" dirty="0" smtClean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en-US" altLang="zh-CN" sz="3000" b="1" kern="100" dirty="0" smtClean="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altLang="en-US" sz="3000" b="1" kern="100" dirty="0" smtClean="0">
                          <a:latin typeface="+mn-lt"/>
                          <a:cs typeface="Times New Roman" panose="02020603050405020304"/>
                        </a:rPr>
                        <a:t>宽的；宽广的</a:t>
                      </a:r>
                      <a:r>
                        <a:rPr lang="zh-CN" altLang="en-US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.________</a:t>
                      </a:r>
                      <a:r>
                        <a:rPr lang="zh-CN" altLang="en-US" sz="3000" b="1" kern="100" dirty="0" smtClean="0"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zh-CN" altLang="en-US" sz="3000" b="1" kern="100" dirty="0" smtClean="0">
                          <a:latin typeface="+mn-lt"/>
                          <a:cs typeface="Times New Roman" panose="02020603050405020304"/>
                        </a:rPr>
                        <a:t>广泛地</a:t>
                      </a:r>
                      <a:r>
                        <a:rPr lang="en-US" sz="3000" b="1" i="1" kern="100" dirty="0" smtClean="0">
                          <a:latin typeface="+mn-lt"/>
                          <a:cs typeface="Courier New" panose="02070309020205020404"/>
                        </a:rPr>
                        <a:t>ad</a:t>
                      </a:r>
                      <a:r>
                        <a:rPr lang="en-US" sz="3000" b="1" i="1" kern="100" dirty="0" smtClean="0">
                          <a:latin typeface="Book Antiqua" panose="02040602050305030304"/>
                          <a:cs typeface="Times New Roman" panose="02020603050405020304"/>
                        </a:rPr>
                        <a:t>v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.________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矩形 26"/>
          <p:cNvSpPr/>
          <p:nvPr/>
        </p:nvSpPr>
        <p:spPr>
          <a:xfrm>
            <a:off x="4658389" y="3195225"/>
            <a:ext cx="14101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president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323182" y="1791780"/>
            <a:ext cx="9469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coffee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479529" y="2474168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top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601152" y="5899757"/>
            <a:ext cx="10390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widely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984263" y="3854866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ton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021493" y="4550903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ourselves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033935" y="4537255"/>
            <a:ext cx="10390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myself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420992" y="527423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Australia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856514" y="5246938"/>
            <a:ext cx="15872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Australian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877588" y="590203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wide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4857" y="958843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6491" y="1386529"/>
            <a:ext cx="112555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3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(1)[2018·</a:t>
            </a:r>
            <a:r>
              <a:rPr lang="zh-CN" altLang="en-US" sz="3000" b="1" dirty="0" smtClean="0"/>
              <a:t>黔南</a:t>
            </a:r>
            <a:r>
              <a:rPr lang="en-US" altLang="zh-CN" sz="3000" b="1" dirty="0" smtClean="0"/>
              <a:t>]</a:t>
            </a:r>
            <a:r>
              <a:rPr lang="en-US" sz="3000" b="1" dirty="0" smtClean="0"/>
              <a:t>Welcome you all to China and enjoy ________ here.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A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yourself</a:t>
            </a:r>
            <a:r>
              <a:rPr lang="en-US" sz="3000" b="1" dirty="0" smtClean="0"/>
              <a:t>  </a:t>
            </a:r>
            <a:r>
              <a:rPr lang="zh-CN" altLang="en-US" sz="3000" b="1" dirty="0" smtClean="0"/>
              <a:t>                          </a:t>
            </a:r>
            <a:r>
              <a:rPr lang="en-US" sz="3000" b="1" dirty="0" err="1" smtClean="0"/>
              <a:t>B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yourselves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C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themselves</a:t>
            </a:r>
            <a:r>
              <a:rPr lang="en-US" sz="3000" b="1" dirty="0" smtClean="0"/>
              <a:t>  </a:t>
            </a:r>
            <a:r>
              <a:rPr lang="zh-CN" altLang="en-US" sz="3000" b="1" dirty="0" smtClean="0"/>
              <a:t>                     </a:t>
            </a:r>
            <a:r>
              <a:rPr lang="en-US" sz="3000" b="1" dirty="0" smtClean="0"/>
              <a:t>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himself</a:t>
            </a:r>
            <a:endParaRPr lang="zh-CN" alt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22843" y="4152655"/>
            <a:ext cx="11255509" cy="139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(2)When President Xi </a:t>
            </a:r>
            <a:r>
              <a:rPr lang="en-US" sz="3000" b="1" dirty="0" err="1" smtClean="0"/>
              <a:t>Jinping</a:t>
            </a:r>
            <a:r>
              <a:rPr lang="en-US" sz="3000" b="1" dirty="0" smtClean="0"/>
              <a:t> has spare time, he enjoys ________(read) and sports. </a:t>
            </a:r>
            <a:endParaRPr lang="zh-CN" altLang="en-US" sz="3000" b="1" dirty="0"/>
          </a:p>
        </p:txBody>
      </p:sp>
      <p:sp>
        <p:nvSpPr>
          <p:cNvPr id="6" name="矩形 5"/>
          <p:cNvSpPr/>
          <p:nvPr/>
        </p:nvSpPr>
        <p:spPr>
          <a:xfrm>
            <a:off x="10420428" y="1556994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B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69520" y="5012153"/>
            <a:ext cx="1187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reading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4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6120" y="886721"/>
            <a:ext cx="10749886" cy="1389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4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The bridge is made of steel, isn't it?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这座桥是由钢铁制成的，对吗？</a:t>
            </a:r>
            <a:endParaRPr lang="zh-CN" altLang="en-US" sz="3000" b="1" dirty="0"/>
          </a:p>
        </p:txBody>
      </p:sp>
      <p:sp>
        <p:nvSpPr>
          <p:cNvPr id="6" name="矩形 5"/>
          <p:cNvSpPr/>
          <p:nvPr/>
        </p:nvSpPr>
        <p:spPr>
          <a:xfrm>
            <a:off x="825690" y="2171885"/>
            <a:ext cx="10749886" cy="1476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sz="3000" b="1" dirty="0" smtClean="0">
                <a:solidFill>
                  <a:schemeClr val="accent2"/>
                </a:solidFill>
              </a:rPr>
              <a:t>]</a:t>
            </a:r>
            <a:r>
              <a:rPr lang="en-US" sz="3200" dirty="0" smtClean="0"/>
              <a:t> </a:t>
            </a:r>
            <a:r>
              <a:rPr lang="en-US" sz="3000" b="1" dirty="0" smtClean="0"/>
              <a:t>be made of </a:t>
            </a:r>
            <a:r>
              <a:rPr lang="zh-CN" altLang="en-US" sz="3000" b="1" dirty="0" smtClean="0"/>
              <a:t>意为</a:t>
            </a:r>
            <a:r>
              <a:rPr lang="en-US" sz="3000" b="1" dirty="0" smtClean="0"/>
              <a:t>“________________”</a:t>
            </a:r>
            <a:r>
              <a:rPr lang="zh-CN" altLang="en-US" sz="3000" b="1" dirty="0" smtClean="0"/>
              <a:t>，</a:t>
            </a:r>
            <a:r>
              <a:rPr lang="en-US" sz="3000" b="1" dirty="0" smtClean="0"/>
              <a:t>of</a:t>
            </a:r>
            <a:r>
              <a:rPr lang="zh-CN" altLang="en-US" sz="3000" b="1" dirty="0" smtClean="0"/>
              <a:t>后接表示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的名词。</a:t>
            </a:r>
          </a:p>
        </p:txBody>
      </p:sp>
      <p:sp>
        <p:nvSpPr>
          <p:cNvPr id="8" name="矩形 7"/>
          <p:cNvSpPr/>
          <p:nvPr/>
        </p:nvSpPr>
        <p:spPr>
          <a:xfrm>
            <a:off x="1419730" y="3043129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材料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25263" y="2363016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由</a:t>
            </a:r>
            <a:r>
              <a:rPr lang="en-US" sz="2400" b="1" dirty="0" smtClean="0">
                <a:solidFill>
                  <a:srgbClr val="57C6CF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制成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026150" y="5432612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地点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02630" y="658964"/>
            <a:ext cx="10749886" cy="697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辨析</a:t>
            </a:r>
            <a:r>
              <a:rPr lang="en-US" sz="3000" b="1" dirty="0" smtClean="0">
                <a:solidFill>
                  <a:schemeClr val="accent2"/>
                </a:solidFill>
              </a:rPr>
              <a:t>]</a:t>
            </a:r>
            <a:r>
              <a:rPr lang="en-US" sz="3000" b="1" dirty="0" smtClean="0"/>
              <a:t> be made of, be made from</a:t>
            </a:r>
            <a:r>
              <a:rPr lang="zh-CN" altLang="en-US" sz="3000" b="1" dirty="0" smtClean="0"/>
              <a:t>与</a:t>
            </a:r>
            <a:r>
              <a:rPr lang="en-US" sz="3000" b="1" dirty="0" smtClean="0"/>
              <a:t>be made in</a:t>
            </a:r>
            <a:endParaRPr lang="zh-CN" altLang="en-US" sz="3000" b="1" dirty="0" smtClean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794417" y="1556425"/>
          <a:ext cx="11397583" cy="4877270"/>
        </p:xfrm>
        <a:graphic>
          <a:graphicData uri="http://schemas.openxmlformats.org/drawingml/2006/table">
            <a:tbl>
              <a:tblPr/>
              <a:tblGrid>
                <a:gridCol w="1598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3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57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8497"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词条</a:t>
                      </a:r>
                      <a:r>
                        <a:rPr lang="zh-CN" sz="2600" b="1" kern="100" dirty="0">
                          <a:latin typeface="宋体" panose="02010600030101010101" pitchFamily="2" charset="-122"/>
                          <a:ea typeface="MingLiU_HKSCS" panose="02020500000000000000" charset="-120"/>
                          <a:cs typeface="MingLiU_HKSCS" panose="02020500000000000000" charset="-120"/>
                        </a:rPr>
                        <a:t> </a:t>
                      </a:r>
                      <a:endParaRPr lang="zh-CN" sz="26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含义及用法</a:t>
                      </a:r>
                      <a:endParaRPr lang="zh-CN" sz="2600" b="1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例句</a:t>
                      </a:r>
                      <a:endParaRPr lang="zh-CN" sz="2600" b="1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133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600" b="1" kern="100" dirty="0">
                          <a:latin typeface="Times New Roman" panose="02020603050405020304"/>
                          <a:cs typeface="Courier New" panose="02070309020205020404"/>
                        </a:rPr>
                        <a:t>be made </a:t>
                      </a:r>
                      <a:endParaRPr lang="zh-CN" sz="26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6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of</a:t>
                      </a:r>
                      <a:endParaRPr lang="zh-CN" sz="2600" b="1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意为</a:t>
                      </a:r>
                      <a:r>
                        <a:rPr lang="en-US" sz="26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6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由</a:t>
                      </a:r>
                      <a:r>
                        <a:rPr lang="en-US" sz="26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6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制成</a:t>
                      </a:r>
                      <a:r>
                        <a:rPr lang="en-US" sz="26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6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6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表示可以从制成品看出原材料</a:t>
                      </a:r>
                      <a:r>
                        <a:rPr lang="zh-CN" sz="26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6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只发生了</a:t>
                      </a:r>
                      <a:r>
                        <a:rPr lang="en-US" sz="26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________</a:t>
                      </a:r>
                      <a:r>
                        <a:rPr lang="zh-CN" sz="26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变化。</a:t>
                      </a:r>
                      <a:endParaRPr lang="zh-CN" sz="2600" b="1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2600" b="1" kern="100" dirty="0">
                          <a:latin typeface="Times New Roman" panose="02020603050405020304"/>
                          <a:cs typeface="Courier New" panose="02070309020205020404"/>
                        </a:rPr>
                        <a:t>The bridge is made of stone.</a:t>
                      </a:r>
                      <a:endParaRPr lang="zh-CN" sz="26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这座桥是由石头制成的。</a:t>
                      </a:r>
                      <a:endParaRPr lang="zh-CN" sz="26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0751"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2600" b="1" kern="100" dirty="0">
                          <a:latin typeface="Times New Roman" panose="02020603050405020304"/>
                          <a:cs typeface="Courier New" panose="02070309020205020404"/>
                        </a:rPr>
                        <a:t>be made </a:t>
                      </a:r>
                      <a:endParaRPr lang="zh-CN" sz="26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from</a:t>
                      </a:r>
                      <a:endParaRPr lang="zh-CN" sz="2600" b="1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意为</a:t>
                      </a:r>
                      <a:r>
                        <a:rPr lang="en-US" sz="26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6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由</a:t>
                      </a:r>
                      <a:r>
                        <a:rPr lang="en-US" sz="26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6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制成</a:t>
                      </a:r>
                      <a:r>
                        <a:rPr lang="en-US" sz="2600" b="1" kern="100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6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6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表示</a:t>
                      </a:r>
                      <a:r>
                        <a:rPr lang="en-US" sz="26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________</a:t>
                      </a:r>
                      <a:r>
                        <a:rPr lang="zh-CN" sz="26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从制成品看出原材料</a:t>
                      </a:r>
                      <a:r>
                        <a:rPr lang="zh-CN" sz="26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6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发生了</a:t>
                      </a:r>
                      <a:r>
                        <a:rPr lang="en-US" sz="26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________</a:t>
                      </a:r>
                      <a:r>
                        <a:rPr lang="zh-CN" sz="26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变化。</a:t>
                      </a:r>
                      <a:endParaRPr lang="zh-CN" sz="2600" b="1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6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The paper is made from wood.</a:t>
                      </a:r>
                      <a:r>
                        <a:rPr lang="zh-CN" sz="26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纸是由木头制成的。</a:t>
                      </a:r>
                      <a:endParaRPr lang="zh-CN" sz="2600" b="1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5889">
                <a:tc>
                  <a:txBody>
                    <a:bodyPr/>
                    <a:lstStyle/>
                    <a:p>
                      <a:pPr indent="266700" algn="ctr">
                        <a:spcAft>
                          <a:spcPts val="0"/>
                        </a:spcAft>
                      </a:pPr>
                      <a:r>
                        <a:rPr lang="en-US" sz="2600" b="1" kern="100" dirty="0">
                          <a:latin typeface="Times New Roman" panose="02020603050405020304"/>
                          <a:cs typeface="Courier New" panose="02070309020205020404"/>
                        </a:rPr>
                        <a:t>be made </a:t>
                      </a:r>
                      <a:endParaRPr lang="zh-CN" sz="26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in</a:t>
                      </a:r>
                      <a:endParaRPr lang="zh-CN" sz="2600" b="1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6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6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在</a:t>
                      </a:r>
                      <a:r>
                        <a:rPr lang="en-US" sz="26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6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制造</a:t>
                      </a:r>
                      <a:r>
                        <a:rPr lang="en-US" sz="2600" b="1" kern="100" dirty="0">
                          <a:latin typeface="Times New Roman" panose="02020603050405020304"/>
                          <a:cs typeface="Courier New" panose="02070309020205020404"/>
                        </a:rPr>
                        <a:t>/</a:t>
                      </a:r>
                      <a:r>
                        <a:rPr lang="zh-CN" sz="26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生产</a:t>
                      </a:r>
                      <a:r>
                        <a:rPr lang="en-US" sz="26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6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6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后接</a:t>
                      </a:r>
                      <a:r>
                        <a:rPr lang="en-US" sz="26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26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或年份。</a:t>
                      </a:r>
                      <a:r>
                        <a:rPr lang="en-US" sz="2600" b="1" kern="100" dirty="0">
                          <a:latin typeface="Times New Roman" panose="02020603050405020304"/>
                          <a:cs typeface="Courier New" panose="02070309020205020404"/>
                        </a:rPr>
                        <a:t>,This kind of machine is made in China. </a:t>
                      </a:r>
                      <a:endParaRPr lang="zh-CN" sz="26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en-US" sz="2600" b="1" kern="100" dirty="0">
                          <a:latin typeface="Times New Roman" panose="02020603050405020304"/>
                          <a:cs typeface="Courier New" panose="02070309020205020404"/>
                        </a:rPr>
                        <a:t>This kind of machine is made in China. </a:t>
                      </a:r>
                      <a:endParaRPr lang="zh-CN" sz="26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6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这种机器是中国制造的。</a:t>
                      </a:r>
                      <a:endParaRPr lang="zh-CN" sz="2600" b="1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377346" y="309999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物理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254517" y="4137225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不可以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10111" y="443908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化学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5066" y="1021787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522" y="1468929"/>
            <a:ext cx="1125550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4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—</a:t>
            </a:r>
            <a:r>
              <a:rPr lang="en-US" sz="3000" b="1" dirty="0" smtClean="0"/>
              <a:t>Your sweater looks nice. Is it made ________ wool?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—</a:t>
            </a:r>
            <a:r>
              <a:rPr lang="en-US" sz="3000" b="1" dirty="0" smtClean="0"/>
              <a:t>Yes, and it's made ________ Shanghai.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A.from</a:t>
            </a:r>
            <a:r>
              <a:rPr lang="en-US" sz="3000" b="1" dirty="0" smtClean="0"/>
              <a:t>; by              </a:t>
            </a:r>
            <a:r>
              <a:rPr lang="en-US" sz="3000" b="1" dirty="0" err="1" smtClean="0"/>
              <a:t>B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of</a:t>
            </a:r>
            <a:r>
              <a:rPr lang="en-US" sz="3000" b="1" dirty="0" smtClean="0"/>
              <a:t>; in</a:t>
            </a:r>
            <a:r>
              <a:rPr lang="zh-CN" altLang="en-US" sz="3000" b="1" dirty="0" smtClean="0"/>
              <a:t>          </a:t>
            </a:r>
            <a:r>
              <a:rPr lang="en-US" sz="3000" b="1" dirty="0" err="1" smtClean="0"/>
              <a:t>C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from</a:t>
            </a:r>
            <a:r>
              <a:rPr lang="en-US" sz="3000" b="1" dirty="0" smtClean="0"/>
              <a:t>; for             </a:t>
            </a:r>
            <a:r>
              <a:rPr lang="en-US" sz="3000" b="1" dirty="0" err="1" smtClean="0"/>
              <a:t>D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of</a:t>
            </a:r>
            <a:r>
              <a:rPr lang="en-US" sz="3000" b="1" dirty="0" smtClean="0"/>
              <a:t>; from</a:t>
            </a:r>
            <a:endParaRPr lang="zh-CN" altLang="en-US" sz="3000" b="1" dirty="0" smtClean="0"/>
          </a:p>
        </p:txBody>
      </p:sp>
      <p:sp>
        <p:nvSpPr>
          <p:cNvPr id="4" name="矩形 3"/>
          <p:cNvSpPr/>
          <p:nvPr/>
        </p:nvSpPr>
        <p:spPr>
          <a:xfrm>
            <a:off x="7777796" y="1631553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B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7772" y="3665346"/>
            <a:ext cx="10873372" cy="1799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 考查介词的用法。 句意：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你的毛衣看起来很漂亮。它是由羊毛制成的吗？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是的，它是在上海生产的。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”be made of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由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……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制成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(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看得出原材料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)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”；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be made in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在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……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制造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。故选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4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52705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52705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52275" y="1140604"/>
          <a:ext cx="10412963" cy="4800600"/>
        </p:xfrm>
        <a:graphic>
          <a:graphicData uri="http://schemas.openxmlformats.org/drawingml/2006/table">
            <a:tbl>
              <a:tblPr/>
              <a:tblGrid>
                <a:gridCol w="800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2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159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ea typeface="楷体_GB2312"/>
                          <a:cs typeface="Times New Roman" panose="02020603050405020304"/>
                        </a:rPr>
                        <a:t>短语互译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保持健康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____________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由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制成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____________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3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经过</a:t>
                      </a:r>
                      <a:r>
                        <a:rPr lang="zh-CN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____________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4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爬山</a:t>
                      </a:r>
                      <a:r>
                        <a:rPr lang="zh-CN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____________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5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需要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锻炼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____________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6.</a:t>
                      </a:r>
                      <a:r>
                        <a:rPr lang="zh-CN" altLang="en-US" sz="3000" b="1" kern="100" dirty="0" smtClean="0">
                          <a:latin typeface="+mn-lt"/>
                          <a:cs typeface="Times New Roman" panose="02020603050405020304"/>
                        </a:rPr>
                        <a:t>乘船旅游</a:t>
                      </a:r>
                      <a:r>
                        <a:rPr lang="zh-CN" altLang="en-US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____________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7</a:t>
                      </a:r>
                      <a:r>
                        <a:rPr lang="en-US" altLang="zh-CN" sz="3000" b="1" kern="100" dirty="0" smtClean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altLang="en-US" sz="3000" b="1" kern="100" dirty="0" smtClean="0">
                          <a:latin typeface="+mn-lt"/>
                          <a:cs typeface="Times New Roman" panose="02020603050405020304"/>
                        </a:rPr>
                        <a:t>玩得愉快</a:t>
                      </a:r>
                      <a:r>
                        <a:rPr lang="zh-CN" altLang="en-US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____________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571478" y="2600633"/>
            <a:ext cx="11176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go past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146958" y="1238131"/>
            <a:ext cx="116730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keep fit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365322" y="1934167"/>
            <a:ext cx="162095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be made of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751173" y="5346108"/>
            <a:ext cx="422827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enjoy oneself/have a great time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316719" y="3287570"/>
            <a:ext cx="165301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climb a hill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821686" y="3969958"/>
            <a:ext cx="224535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need to exercise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889925" y="4665994"/>
            <a:ext cx="221086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take a boat trip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969007" y="1160059"/>
          <a:ext cx="10412963" cy="2743200"/>
        </p:xfrm>
        <a:graphic>
          <a:graphicData uri="http://schemas.openxmlformats.org/drawingml/2006/table">
            <a:tbl>
              <a:tblPr/>
              <a:tblGrid>
                <a:gridCol w="800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2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159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ea typeface="楷体_GB2312"/>
                          <a:cs typeface="Times New Roman" panose="02020603050405020304"/>
                        </a:rPr>
                        <a:t>短语互译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8</a:t>
                      </a:r>
                      <a:r>
                        <a:rPr lang="en-US" altLang="zh-CN" sz="3000" b="1" kern="100" dirty="0" smtClean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altLang="en-US" sz="3000" b="1" kern="100" dirty="0" smtClean="0">
                          <a:latin typeface="+mn-lt"/>
                          <a:cs typeface="Times New Roman" panose="02020603050405020304"/>
                        </a:rPr>
                        <a:t>保重</a:t>
                      </a:r>
                      <a:r>
                        <a:rPr lang="zh-CN" altLang="en-US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____________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9</a:t>
                      </a:r>
                      <a:r>
                        <a:rPr lang="en-US" sz="3000" b="1" kern="100" dirty="0" smtClean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come on </a:t>
                      </a:r>
                      <a:r>
                        <a:rPr lang="en-US" sz="3000" b="1" kern="100" dirty="0" smtClean="0">
                          <a:latin typeface="+mn-lt"/>
                          <a:ea typeface="仿宋_GB2312"/>
                          <a:cs typeface="Courier New" panose="02070309020205020404"/>
                        </a:rPr>
                        <a:t>____________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10</a:t>
                      </a:r>
                      <a:r>
                        <a:rPr lang="en-US" sz="3000" b="1" kern="100" dirty="0" smtClean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not as</a:t>
                      </a:r>
                      <a:r>
                        <a:rPr lang="en-US" altLang="zh-CN" sz="3000" b="1" kern="100" dirty="0" smtClean="0">
                          <a:latin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as __</a:t>
                      </a:r>
                      <a:r>
                        <a:rPr lang="en-US" sz="3000" b="1" kern="100" dirty="0" smtClean="0">
                          <a:latin typeface="+mn-lt"/>
                          <a:ea typeface="仿宋_GB2312"/>
                          <a:cs typeface="Courier New" panose="02070309020205020404"/>
                        </a:rPr>
                        <a:t>________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__</a:t>
                      </a:r>
                      <a:endParaRPr lang="zh-CN" altLang="en-US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38335" y="1951348"/>
            <a:ext cx="172354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来吧；赶快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72120" y="1243939"/>
            <a:ext cx="138294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take care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04885" y="2622363"/>
            <a:ext cx="141577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不如</a:t>
            </a:r>
            <a:r>
              <a:rPr lang="en-US" sz="2400" b="1" dirty="0" smtClean="0">
                <a:solidFill>
                  <a:srgbClr val="57C6CF"/>
                </a:solidFill>
              </a:rPr>
              <a:t>……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95668" y="1045944"/>
          <a:ext cx="11564059" cy="5529954"/>
        </p:xfrm>
        <a:graphic>
          <a:graphicData uri="http://schemas.openxmlformats.org/drawingml/2006/table">
            <a:tbl>
              <a:tblPr/>
              <a:tblGrid>
                <a:gridCol w="739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4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299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楷体_GB2312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1. 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你需要锻炼并保持健康。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You need to ________ and ________________. 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2. 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快来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霍波。我们尽情地玩吧！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________________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Hobo. Let's ________ ________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！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3. 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昨天我乘船游览了著名的港湾大桥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途中经过了悉尼歌剧院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en-US" altLang="zh-CN" sz="3000" b="1" kern="100" dirty="0" smtClean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Yesterday I _________________under the famous </a:t>
                      </a:r>
                      <a:r>
                        <a:rPr lang="en-US" sz="3000" b="1" kern="100" dirty="0" err="1" smtClean="0">
                          <a:latin typeface="+mn-lt"/>
                          <a:cs typeface="Courier New" panose="02070309020205020404"/>
                        </a:rPr>
                        <a:t>Harbour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 Bridge and ______________ the Sydney Opera House.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660999" y="1835321"/>
            <a:ext cx="419461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exercise                         keep fit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54470" y="3221829"/>
            <a:ext cx="852028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Come on                                                          enjoy           ourselves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83912" y="5373155"/>
            <a:ext cx="144302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went past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83912" y="4590226"/>
            <a:ext cx="222849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took a boat trip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734940" y="1370005"/>
          <a:ext cx="10804843" cy="2910165"/>
        </p:xfrm>
        <a:graphic>
          <a:graphicData uri="http://schemas.openxmlformats.org/drawingml/2006/table">
            <a:tbl>
              <a:tblPr/>
              <a:tblGrid>
                <a:gridCol w="691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01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楷体_GB2312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3000" b="1" kern="100" dirty="0" smtClean="0">
                        <a:latin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4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这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座桥是由钢铁制成的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对吗？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This bridge is ________________ steel, ________________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？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758918" y="2892878"/>
            <a:ext cx="445025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made of                               isn't it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586104" y="972820"/>
            <a:ext cx="3379186" cy="584835"/>
            <a:chOff x="923" y="1532"/>
            <a:chExt cx="3722" cy="921"/>
          </a:xfrm>
        </p:grpSpPr>
        <p:pic>
          <p:nvPicPr>
            <p:cNvPr id="17" name="图片 16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8" name="文本框 3"/>
            <p:cNvSpPr txBox="1"/>
            <p:nvPr/>
          </p:nvSpPr>
          <p:spPr>
            <a:xfrm>
              <a:off x="1156" y="1532"/>
              <a:ext cx="3489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　　　　　　　　　　</a:t>
              </a:r>
            </a:p>
          </p:txBody>
        </p:sp>
      </p:grpSp>
      <p:sp>
        <p:nvSpPr>
          <p:cNvPr id="6" name="Rectangle 10"/>
          <p:cNvSpPr/>
          <p:nvPr/>
        </p:nvSpPr>
        <p:spPr>
          <a:xfrm>
            <a:off x="518160" y="1778318"/>
            <a:ext cx="1518364" cy="49244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词汇点睛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3206" y="2333685"/>
            <a:ext cx="11618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1</a:t>
            </a:r>
            <a:r>
              <a:rPr lang="zh-CN" altLang="en-US" sz="3000" b="1" dirty="0" smtClean="0"/>
              <a:t>　</a:t>
            </a:r>
            <a:r>
              <a:rPr lang="en-US" sz="3200" dirty="0" smtClean="0"/>
              <a:t> </a:t>
            </a:r>
            <a:r>
              <a:rPr lang="en-US" sz="3000" b="1" dirty="0" smtClean="0"/>
              <a:t>take care  </a:t>
            </a:r>
            <a:r>
              <a:rPr lang="zh-CN" altLang="en-US" sz="3000" b="1" dirty="0" smtClean="0"/>
              <a:t>保重</a:t>
            </a:r>
            <a:endParaRPr lang="zh-CN" altLang="en-US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3206" y="2797710"/>
            <a:ext cx="11618794" cy="2774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观察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Hope to see you soon. </a:t>
            </a:r>
            <a:r>
              <a:rPr lang="en-US" sz="3000" b="1" i="1" dirty="0" smtClean="0"/>
              <a:t>Take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care!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</a:t>
            </a:r>
            <a:r>
              <a:rPr lang="zh-CN" altLang="en-US" sz="3000" b="1" dirty="0" smtClean="0"/>
              <a:t>希望很快见到你，保重！</a:t>
            </a:r>
          </a:p>
          <a:p>
            <a:pPr>
              <a:lnSpc>
                <a:spcPct val="150000"/>
              </a:lnSpc>
            </a:pPr>
            <a:r>
              <a:rPr lang="en-US" sz="3000" b="1" i="1" dirty="0" smtClean="0"/>
              <a:t>Take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care</a:t>
            </a:r>
            <a:r>
              <a:rPr lang="en-US" sz="3000" b="1" dirty="0" smtClean="0"/>
              <a:t> to spell every word right.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</a:t>
            </a:r>
            <a:r>
              <a:rPr lang="zh-CN" altLang="en-US" sz="3000" b="1" dirty="0" smtClean="0"/>
              <a:t>注意把每个单词拼写正确。 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37533" y="2609805"/>
            <a:ext cx="118494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take off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754166" y="1760245"/>
            <a:ext cx="10749886" cy="2082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拓展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take</a:t>
            </a:r>
            <a:r>
              <a:rPr lang="zh-CN" altLang="en-US" sz="3000" b="1" dirty="0" smtClean="0"/>
              <a:t>的常用短语：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____________ </a:t>
            </a:r>
            <a:r>
              <a:rPr lang="zh-CN" altLang="en-US" sz="3000" b="1" dirty="0" smtClean="0"/>
              <a:t>脱下；起飞　</a:t>
            </a:r>
            <a:r>
              <a:rPr lang="en-US" sz="3000" b="1" dirty="0" smtClean="0"/>
              <a:t>____________ </a:t>
            </a:r>
            <a:r>
              <a:rPr lang="zh-CN" altLang="en-US" sz="3000" b="1" dirty="0" smtClean="0"/>
              <a:t>从事；占用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____________ </a:t>
            </a:r>
            <a:r>
              <a:rPr lang="zh-CN" altLang="en-US" sz="3000" b="1" dirty="0" smtClean="0"/>
              <a:t>记下</a:t>
            </a:r>
            <a:r>
              <a:rPr lang="en-US" sz="3000" b="1" dirty="0" smtClean="0"/>
              <a:t>  ____________ </a:t>
            </a:r>
            <a:r>
              <a:rPr lang="zh-CN" altLang="en-US" sz="3000" b="1" dirty="0" smtClean="0"/>
              <a:t>照顾，照看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0217" y="1110933"/>
            <a:ext cx="10861344" cy="139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take care</a:t>
            </a:r>
            <a:r>
              <a:rPr lang="zh-CN" altLang="en-US" sz="3000" b="1" dirty="0" smtClean="0"/>
              <a:t>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保重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，还可以译为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注意，小心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。</a:t>
            </a:r>
          </a:p>
          <a:p>
            <a:pPr>
              <a:lnSpc>
                <a:spcPct val="150000"/>
              </a:lnSpc>
            </a:pPr>
            <a:endParaRPr lang="zh-CN" altLang="en-US" sz="3000" b="1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465145" y="3321763"/>
            <a:ext cx="171636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take care of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077856" y="2628003"/>
            <a:ext cx="116891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take up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260196" y="3283095"/>
            <a:ext cx="154561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take down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5" grpId="0"/>
      <p:bldP spid="6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3853" y="858834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8442" y="1486848"/>
            <a:ext cx="106835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1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(1)—I'll go to Shanghai on business tomorrow.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—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！</a:t>
            </a:r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A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No</a:t>
            </a:r>
            <a:r>
              <a:rPr lang="en-US" sz="3000" b="1" dirty="0" smtClean="0"/>
              <a:t> problem</a:t>
            </a:r>
            <a:r>
              <a:rPr lang="zh-CN" altLang="en-US" sz="3000" b="1" dirty="0" smtClean="0"/>
              <a:t>                            </a:t>
            </a:r>
            <a:r>
              <a:rPr lang="en-US" sz="3000" b="1" dirty="0" err="1" smtClean="0"/>
              <a:t>B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Take</a:t>
            </a:r>
            <a:r>
              <a:rPr lang="en-US" sz="3000" b="1" dirty="0" smtClean="0"/>
              <a:t> care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C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Help</a:t>
            </a:r>
            <a:r>
              <a:rPr lang="en-US" sz="3000" b="1" dirty="0" smtClean="0"/>
              <a:t> yourself</a:t>
            </a:r>
            <a:r>
              <a:rPr lang="zh-CN" altLang="en-US" sz="3000" b="1" dirty="0" smtClean="0"/>
              <a:t>                          </a:t>
            </a:r>
            <a:r>
              <a:rPr lang="en-US" sz="3000" b="1" dirty="0" err="1" smtClean="0"/>
              <a:t>D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What</a:t>
            </a:r>
            <a:r>
              <a:rPr lang="en-US" sz="3000" b="1" dirty="0" smtClean="0"/>
              <a:t> a pity</a:t>
            </a:r>
            <a:endParaRPr lang="zh-CN" altLang="en-US" sz="3000" b="1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916299" y="2314039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B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2400" y="4428956"/>
            <a:ext cx="10683551" cy="1799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考查情景交际。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no problem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没问题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take care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保重，当心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help yourself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随便吃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what a pity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真遗憾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。句意：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明天我将去上海出差。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保重。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故选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TYPE" val="i"/>
  <p:tag name="KSO_WM_UNIT_INDEX" val="1"/>
  <p:tag name="KSO_WM_UNIT_ID" val="_3*i*1"/>
  <p:tag name="KSO_WM_UNIT_LAYERLEVEL" val="1"/>
  <p:tag name="KSO_WM_TAG_VERSION" val="1.0"/>
  <p:tag name="KSO_WM_BEAUTIFY_FLAG" val="#wm#"/>
  <p:tag name="KSO_WM_UNIT_DIAGRAM_ISNUMVISUAL" val="0"/>
  <p:tag name="KSO_WM_UNIT_DIAGRAM_ISREFERUNI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96575"/>
  <p:tag name="KSO_WM_TEMPLATE_SUBCATEGORY" val="0"/>
  <p:tag name="KSO_WM_TEMPLATE_THUMBS_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自定义 2">
      <a:dk1>
        <a:srgbClr val="466424"/>
      </a:dk1>
      <a:lt1>
        <a:srgbClr val="FFFFFF"/>
      </a:lt1>
      <a:dk2>
        <a:srgbClr val="7A9858"/>
      </a:dk2>
      <a:lt2>
        <a:srgbClr val="FFFFFF"/>
      </a:lt2>
      <a:accent1>
        <a:srgbClr val="3B561D"/>
      </a:accent1>
      <a:accent2>
        <a:srgbClr val="98CC77"/>
      </a:accent2>
      <a:accent3>
        <a:srgbClr val="779989"/>
      </a:accent3>
      <a:accent4>
        <a:srgbClr val="354B1B"/>
      </a:accent4>
      <a:accent5>
        <a:srgbClr val="466424"/>
      </a:accent5>
      <a:accent6>
        <a:srgbClr val="BED7CB"/>
      </a:accent6>
      <a:hlink>
        <a:srgbClr val="98CC77"/>
      </a:hlink>
      <a:folHlink>
        <a:srgbClr val="AABBCB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1660</Words>
  <Application>Microsoft Office PowerPoint</Application>
  <PresentationFormat>宽屏</PresentationFormat>
  <Paragraphs>191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8" baseType="lpstr">
      <vt:lpstr>MingLiU_HKSCS</vt:lpstr>
      <vt:lpstr>仿宋</vt:lpstr>
      <vt:lpstr>仿宋_GB2312</vt:lpstr>
      <vt:lpstr>黑体</vt:lpstr>
      <vt:lpstr>华文新魏</vt:lpstr>
      <vt:lpstr>楷体_GB2312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2023-01-16T18:45:22Z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A91E1BF45C04473DA20E3A7EE5C3905B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