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9" r:id="rId2"/>
    <p:sldId id="260" r:id="rId3"/>
    <p:sldId id="306" r:id="rId4"/>
    <p:sldId id="265" r:id="rId5"/>
    <p:sldId id="342" r:id="rId6"/>
    <p:sldId id="349" r:id="rId7"/>
    <p:sldId id="360" r:id="rId8"/>
    <p:sldId id="361" r:id="rId9"/>
    <p:sldId id="362" r:id="rId10"/>
    <p:sldId id="344" r:id="rId11"/>
    <p:sldId id="346" r:id="rId12"/>
    <p:sldId id="345" r:id="rId13"/>
    <p:sldId id="347" r:id="rId14"/>
    <p:sldId id="363" r:id="rId15"/>
    <p:sldId id="364" r:id="rId16"/>
    <p:sldId id="365" r:id="rId17"/>
  </p:sldIdLst>
  <p:sldSz cx="9144000" cy="6858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46" autoAdjust="0"/>
    <p:restoredTop sz="94660"/>
  </p:normalViewPr>
  <p:slideViewPr>
    <p:cSldViewPr snapToGrid="0">
      <p:cViewPr>
        <p:scale>
          <a:sx n="100" d="100"/>
          <a:sy n="100" d="100"/>
        </p:scale>
        <p:origin x="-38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B170C-F342-45E4-BB62-1F120878D12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31F77-BA15-433B-B2A8-84788113FC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5"/>
          <p:cNvSpPr>
            <a:spLocks noChangeArrowheads="1"/>
          </p:cNvSpPr>
          <p:nvPr/>
        </p:nvSpPr>
        <p:spPr bwMode="auto">
          <a:xfrm>
            <a:off x="303610" y="2103348"/>
            <a:ext cx="8536781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zh-CN" altLang="en-US" sz="7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  <a:endParaRPr lang="zh-CN" altLang="zh-CN" sz="7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46" name="文本框 5"/>
          <p:cNvSpPr txBox="1">
            <a:spLocks noChangeArrowheads="1"/>
          </p:cNvSpPr>
          <p:nvPr/>
        </p:nvSpPr>
        <p:spPr bwMode="auto">
          <a:xfrm>
            <a:off x="233272" y="237636"/>
            <a:ext cx="5141119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Unit 8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Save Our World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Rectangle 5"/>
          <p:cNvSpPr/>
          <p:nvPr/>
        </p:nvSpPr>
        <p:spPr>
          <a:xfrm>
            <a:off x="0" y="3644182"/>
            <a:ext cx="9144000" cy="70788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FontTx/>
              <a:buNone/>
              <a:defRPr/>
            </a:pPr>
            <a:r>
              <a:rPr lang="en-US" altLang="zh-CN" sz="4000" b="1" dirty="0">
                <a:solidFill>
                  <a:srgbClr val="C500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[it</a:t>
            </a:r>
            <a:r>
              <a:rPr lang="zh-CN" altLang="en-US" sz="4000" b="1" dirty="0">
                <a:solidFill>
                  <a:srgbClr val="C500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的用法</a:t>
            </a:r>
            <a:r>
              <a:rPr lang="en-US" altLang="zh-CN" sz="4000" b="1" dirty="0">
                <a:solidFill>
                  <a:srgbClr val="C500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]</a:t>
            </a:r>
            <a:endParaRPr lang="zh-CN" altLang="zh-CN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24754" y="5496437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组合 2"/>
          <p:cNvGrpSpPr/>
          <p:nvPr/>
        </p:nvGrpSpPr>
        <p:grpSpPr bwMode="auto">
          <a:xfrm>
            <a:off x="172641" y="976314"/>
            <a:ext cx="2708672" cy="674687"/>
            <a:chOff x="183" y="1646"/>
            <a:chExt cx="4986" cy="1063"/>
          </a:xfrm>
        </p:grpSpPr>
        <p:pic>
          <p:nvPicPr>
            <p:cNvPr id="15365" name="图片 8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文本框 3"/>
            <p:cNvSpPr txBox="1"/>
            <p:nvPr/>
          </p:nvSpPr>
          <p:spPr>
            <a:xfrm>
              <a:off x="663" y="1766"/>
              <a:ext cx="2984" cy="82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实战演练</a:t>
              </a:r>
            </a:p>
          </p:txBody>
        </p:sp>
      </p:grp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353617" y="1574800"/>
            <a:ext cx="8716565" cy="46166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Ⅰ.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单项填空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)1. 2017·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安徽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—Is this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iPad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yours?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—Yes. My parents bought ________ for my language learning.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A. one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it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C. other  	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another</a:t>
            </a:r>
          </a:p>
          <a:p>
            <a:pPr>
              <a:lnSpc>
                <a:spcPct val="150000"/>
              </a:lnSpc>
            </a:pP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700088" y="111453"/>
            <a:ext cx="245983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29792" y="2382839"/>
            <a:ext cx="1268015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endParaRPr lang="zh-CN" altLang="en-US" sz="2400" dirty="0">
              <a:latin typeface="+mn-lt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08372" y="1261938"/>
            <a:ext cx="8686800" cy="33239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　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)2.2017·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兰州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Do you think ________ acceptable for a group of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women 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to dance to loud music on the square near your house?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    A. it  		          B. that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    C. this  	                   D. its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88169" y="1519238"/>
            <a:ext cx="754856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700088" y="111453"/>
            <a:ext cx="245983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291704" y="892146"/>
            <a:ext cx="8686800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　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)3. 2017·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成都改编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Mike lost his school ID card this morning.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        He is looking for ________ now.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      A. it  		</a:t>
            </a: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 him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      C. them  		D. that</a:t>
            </a: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700088" y="111453"/>
            <a:ext cx="245983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82216" y="1093788"/>
            <a:ext cx="3904059" cy="830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307182" y="4177568"/>
            <a:ext cx="8418910" cy="169277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zh-CN" altLang="en-US" sz="2600" b="1" dirty="0">
                <a:latin typeface="仿宋" panose="02010609060101010101" charset="-122"/>
                <a:ea typeface="仿宋" panose="02010609060101010101" charset="-122"/>
              </a:rPr>
              <a:t>考查代词的用法。句意：今天早上迈克把他的学生证弄丢了。他现在正在寻找它。指代前句出现的可数名词的单数</a:t>
            </a:r>
            <a:r>
              <a:rPr lang="en-US" altLang="zh-CN" sz="2600" b="1" dirty="0">
                <a:latin typeface="仿宋" panose="02010609060101010101" charset="-122"/>
                <a:ea typeface="仿宋" panose="02010609060101010101" charset="-122"/>
              </a:rPr>
              <a:t>card</a:t>
            </a:r>
            <a:r>
              <a:rPr lang="zh-CN" altLang="en-US" sz="2600" b="1" dirty="0">
                <a:latin typeface="仿宋" panose="02010609060101010101" charset="-122"/>
                <a:ea typeface="仿宋" panose="02010609060101010101" charset="-122"/>
              </a:rPr>
              <a:t>，故用代词</a:t>
            </a:r>
            <a:r>
              <a:rPr lang="en-US" altLang="zh-CN" sz="2600" b="1" dirty="0">
                <a:latin typeface="仿宋" panose="02010609060101010101" charset="-122"/>
                <a:ea typeface="仿宋" panose="02010609060101010101" charset="-122"/>
              </a:rPr>
              <a:t>it</a:t>
            </a:r>
            <a:r>
              <a:rPr lang="zh-CN" altLang="en-US" sz="2600" b="1" dirty="0">
                <a:latin typeface="仿宋" panose="02010609060101010101" charset="-122"/>
                <a:ea typeface="仿宋" panose="02010609060101010101" charset="-122"/>
              </a:rPr>
              <a:t>。代词</a:t>
            </a:r>
            <a:r>
              <a:rPr lang="en-US" altLang="zh-CN" sz="2600" b="1" dirty="0">
                <a:latin typeface="仿宋" panose="02010609060101010101" charset="-122"/>
                <a:ea typeface="仿宋" panose="02010609060101010101" charset="-122"/>
              </a:rPr>
              <a:t>it</a:t>
            </a:r>
            <a:r>
              <a:rPr lang="zh-CN" altLang="en-US" sz="2600" b="1" dirty="0">
                <a:latin typeface="仿宋" panose="02010609060101010101" charset="-122"/>
                <a:ea typeface="仿宋" panose="02010609060101010101" charset="-122"/>
              </a:rPr>
              <a:t>指代物；</a:t>
            </a:r>
            <a:r>
              <a:rPr lang="en-US" altLang="zh-CN" sz="2600" b="1" dirty="0">
                <a:latin typeface="仿宋" panose="02010609060101010101" charset="-122"/>
                <a:ea typeface="仿宋" panose="02010609060101010101" charset="-122"/>
              </a:rPr>
              <a:t>him</a:t>
            </a:r>
            <a:r>
              <a:rPr lang="zh-CN" altLang="en-US" sz="2600" b="1" dirty="0">
                <a:latin typeface="仿宋" panose="02010609060101010101" charset="-122"/>
                <a:ea typeface="仿宋" panose="02010609060101010101" charset="-122"/>
              </a:rPr>
              <a:t>指代表示男性的人。故选</a:t>
            </a:r>
            <a:r>
              <a:rPr lang="en-US" altLang="zh-CN" sz="2600" b="1" dirty="0">
                <a:latin typeface="仿宋" panose="02010609060101010101" charset="-122"/>
                <a:ea typeface="仿宋" panose="02010609060101010101" charset="-122"/>
              </a:rPr>
              <a:t>A</a:t>
            </a:r>
            <a:r>
              <a:rPr lang="zh-CN" altLang="en-US" sz="2600" b="1" dirty="0">
                <a:latin typeface="仿宋" panose="02010609060101010101" charset="-122"/>
                <a:ea typeface="仿宋" panose="02010609060101010101" charset="-122"/>
              </a:rPr>
              <a:t>。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91716" y="1294402"/>
            <a:ext cx="8687990" cy="22419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　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)4.—________ nearly took us an hour to walk here.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    —Have a drink, then. You ________ be thirsty.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    A. This; may  		          B. It; may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   C. This; must   		D. It; must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40569" y="1252538"/>
            <a:ext cx="390406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700088" y="111453"/>
            <a:ext cx="245983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61950" y="1024681"/>
            <a:ext cx="8687991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　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)5.We have made________ a rule to read aloud in the morning.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      A. this  		</a:t>
            </a: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 it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      C. that  		D. one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70322" y="1316038"/>
            <a:ext cx="3904059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700088" y="111453"/>
            <a:ext cx="245983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0" y="662945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63142" y="1408761"/>
            <a:ext cx="8687990" cy="39039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Ⅱ.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根据汉语意思完成句子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．我花了一个小时写这封信。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________ took me an hour________ ________ the letter.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．对我来说学习是很有趣的。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________ is fun for me ________ ________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3. 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我认为你最好待在这里。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I think________ best ________ you stay here.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209676" y="2484438"/>
            <a:ext cx="616707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It			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      to           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write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700088" y="111453"/>
            <a:ext cx="245983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209676" y="3704493"/>
            <a:ext cx="609673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It			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to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     study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930003" y="4733072"/>
            <a:ext cx="390406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it		    that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2" grpId="0"/>
      <p:bldP spid="7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36947" y="1042958"/>
            <a:ext cx="8686800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．对我们来说学好英语很重要。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______ is very important for us _____ _______ ______ ________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5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．画画花费许多时间，我不喜欢。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Drawing takes much time and I </a:t>
            </a: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don‘t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like ________</a:t>
            </a:r>
            <a:r>
              <a:rPr lang="zh-CN" altLang="en-US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 </a:t>
            </a:r>
            <a:endParaRPr lang="zh-CN" altLang="en-US" sz="2400" b="1" kern="100" dirty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32842" y="1743197"/>
            <a:ext cx="7818789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It				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 	    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learn      English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well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700088" y="111453"/>
            <a:ext cx="245983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6775756" y="3328867"/>
            <a:ext cx="96202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组合 2"/>
          <p:cNvGrpSpPr/>
          <p:nvPr/>
        </p:nvGrpSpPr>
        <p:grpSpPr bwMode="auto">
          <a:xfrm>
            <a:off x="150019" y="941389"/>
            <a:ext cx="2708672" cy="674687"/>
            <a:chOff x="183" y="1646"/>
            <a:chExt cx="4986" cy="1063"/>
          </a:xfrm>
        </p:grpSpPr>
        <p:pic>
          <p:nvPicPr>
            <p:cNvPr id="7172" name="图片 8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文本框 3"/>
            <p:cNvSpPr txBox="1"/>
            <p:nvPr/>
          </p:nvSpPr>
          <p:spPr>
            <a:xfrm>
              <a:off x="663" y="1766"/>
              <a:ext cx="2984" cy="82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教材典据</a:t>
              </a:r>
            </a:p>
          </p:txBody>
        </p:sp>
      </p:grp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251223" y="1539875"/>
            <a:ext cx="8641556" cy="44542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1. It was World Environment Day.</a:t>
            </a:r>
            <a:r>
              <a:rPr lang="zh-CN" altLang="en-US" sz="2400" b="1" dirty="0">
                <a:latin typeface="Times New Roman" panose="02020603050405020304" pitchFamily="18" charset="0"/>
              </a:rPr>
              <a:t>那天是世界环境日。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2. It means “garbage” in American English.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在美式英语中，它的意思是“</a:t>
            </a:r>
            <a:r>
              <a:rPr lang="en-US" altLang="zh-CN" sz="2400" b="1" dirty="0">
                <a:latin typeface="Times New Roman" panose="02020603050405020304" pitchFamily="18" charset="0"/>
              </a:rPr>
              <a:t>garbage”</a:t>
            </a:r>
            <a:r>
              <a:rPr lang="zh-CN" altLang="en-US" sz="2400" b="1" dirty="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3. Let's do it now. </a:t>
            </a:r>
            <a:r>
              <a:rPr lang="zh-CN" altLang="en-US" sz="2400" b="1" dirty="0">
                <a:latin typeface="Times New Roman" panose="02020603050405020304" pitchFamily="18" charset="0"/>
              </a:rPr>
              <a:t>让我们现在就做吧。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4. I think it's our duty to protect the environment.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我认为保护环境是我们的职责。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5. It is a waste to use paper only on one side.</a:t>
            </a:r>
            <a:r>
              <a:rPr lang="zh-CN" altLang="en-US" sz="2400" b="1" dirty="0">
                <a:latin typeface="Times New Roman" panose="02020603050405020304" pitchFamily="18" charset="0"/>
              </a:rPr>
              <a:t>仅单面用纸是一种浪费。</a:t>
            </a: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700088" y="111453"/>
            <a:ext cx="245983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pic>
        <p:nvPicPr>
          <p:cNvPr id="8195" name="图片 4" descr="图标-0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341" y="893764"/>
            <a:ext cx="3323034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>
          <a:xfrm>
            <a:off x="523875" y="1074739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语法探究</a:t>
            </a:r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327423" y="23224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423" y="1739901"/>
            <a:ext cx="8327231" cy="390023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．基本用法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(1)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用作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代词，代替前面提到过的事物。例如：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This is a new dictionary. I bought it yesterday.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这是一本新词典，我昨天买的它。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(2)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代替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代词，相当于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this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或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that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。例如：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—What's that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？那是什么？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—It's an MP3. 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它是一部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MP3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700088" y="111453"/>
            <a:ext cx="245983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640681" y="2322514"/>
            <a:ext cx="2201466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人称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1533983" y="3967163"/>
            <a:ext cx="2201466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指示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327423" y="26907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27422" y="1476521"/>
            <a:ext cx="8333184" cy="445423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(3)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表示某人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(who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someone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somebody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等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的身份，还可指代不明性别的人或婴儿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(baby)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等。例如：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Someone is coming upstairs. It must be the postman.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有人上楼来了，一定是邮递员。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—Go and see who is knocking at the door.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去看看谁在敲门。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—It's Bill.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是比尔。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(4)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指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、距离、自然现象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天气、气候、明暗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、度量、价值等。例如：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It's Sunday today.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今天是星期天。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00088" y="111453"/>
            <a:ext cx="245983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1384606" y="4828199"/>
            <a:ext cx="960834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10242" name="Rectangle 7"/>
          <p:cNvSpPr>
            <a:spLocks noChangeArrowheads="1"/>
          </p:cNvSpPr>
          <p:nvPr/>
        </p:nvSpPr>
        <p:spPr bwMode="auto">
          <a:xfrm>
            <a:off x="327423" y="26907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96479" y="1490015"/>
            <a:ext cx="8535590" cy="445423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It's three months since he came here.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他到这里已经三个月了。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How far is it to the Great Wall?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到长城有多远？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It's getting dark.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天色渐暗。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的句法功能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这时的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没有词义，只是帮助改变句子结构，使句子显得平衡一些或强调某一句子成分。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(1)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用作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主语。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作形式主语时置于句首，而将作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700088" y="111453"/>
            <a:ext cx="245983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451373" y="4733315"/>
            <a:ext cx="2069306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形式</a:t>
            </a:r>
            <a:endParaRPr lang="zh-CN" altLang="en-US" dirty="0">
              <a:latin typeface="+mn-lt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11267" name="Rectangle 7"/>
          <p:cNvSpPr>
            <a:spLocks noChangeArrowheads="1"/>
          </p:cNvSpPr>
          <p:nvPr/>
        </p:nvSpPr>
        <p:spPr bwMode="auto">
          <a:xfrm>
            <a:off x="327423" y="26907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279798" y="1497952"/>
            <a:ext cx="8536781" cy="445423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真正主语的动词不定式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短语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、动名词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短语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或主语从句放到后面。例如：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 is necessary to ask the teacher for help.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向老师求助是必要的。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 hasn't been decided whether to hold a meeting this week.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本周是否召开会议还没有决定。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常用于下列句型中：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①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 is 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(for sb.) to do </a:t>
            </a:r>
            <a:r>
              <a:rPr lang="en-US" altLang="zh-CN" sz="2400" b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意为“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对某人来说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做某事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……”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。例如：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700088" y="111453"/>
            <a:ext cx="245983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327423" y="26907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27423" y="1601933"/>
            <a:ext cx="8536781" cy="445423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It's important for us to protect the environment. 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对我们来说保护环境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很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重要。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②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It's time to do/for/that… 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意为“到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时间了”。例如：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It's time to get up/for supper/that we go to school.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是起床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吃晚饭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上学的时间了。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③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It's one's turn to do </a:t>
            </a:r>
            <a:r>
              <a:rPr lang="en-US" altLang="zh-CN" sz="2400" b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意为“轮到某人做某事了”。例如：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It's your turn to answer the question.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轮到你回答问题了。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00088" y="111453"/>
            <a:ext cx="245983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327423" y="26907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279798" y="1600346"/>
            <a:ext cx="8536781" cy="445423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④It's 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 do </a:t>
            </a:r>
            <a:r>
              <a:rPr lang="en-US" altLang="zh-CN" sz="2400" b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意为“做某事是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……”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。例如：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It's bad manners to speak to the old loudly.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对老人大声讲话是不礼貌的。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(2)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用作形式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作形式宾语时，在复合句中充当真正宾语的是动词不定式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短语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、动名词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短语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或宾语从句。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作形式宾语时，常用在动词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think, make, find, feel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等词之后。例如：</a:t>
            </a:r>
            <a:endParaRPr lang="en-US" altLang="zh-CN" sz="2400" b="1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 thought it no use doing that.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我们认为那样做没用。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700088" y="111453"/>
            <a:ext cx="245983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116932" y="3290888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宾语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327423" y="26907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71476" y="1620170"/>
            <a:ext cx="8536781" cy="39002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 all think it necessary to finish the project by this month.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我们都认为有必要在这个月完成这项工程。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find it difficult to solve the problem.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我发现解决这个问题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很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难。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 think it important for students to study by themselves in the school or at home.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我们认为对学生来说在家里或学校自学是很重要的。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700088" y="111453"/>
            <a:ext cx="245983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</p:bldLst>
  </p:timing>
</p:sld>
</file>

<file path=ppt/theme/theme1.xml><?xml version="1.0" encoding="utf-8"?>
<a:theme xmlns:a="http://schemas.openxmlformats.org/drawingml/2006/main" name="WWW.2PPT.COM&#10;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1023</Words>
  <Application>Microsoft Office PowerPoint</Application>
  <PresentationFormat>全屏显示(4:3)</PresentationFormat>
  <Paragraphs>132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2023-01-16T18:45:45Z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9F28833F03F646CFBF38D79916FBF478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