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ctiveX/activeX1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7" r:id="rId2"/>
    <p:sldId id="296" r:id="rId3"/>
    <p:sldId id="299" r:id="rId4"/>
    <p:sldId id="307" r:id="rId5"/>
    <p:sldId id="304" r:id="rId6"/>
    <p:sldId id="311" r:id="rId7"/>
    <p:sldId id="300" r:id="rId8"/>
    <p:sldId id="302" r:id="rId9"/>
    <p:sldId id="308" r:id="rId10"/>
    <p:sldId id="309" r:id="rId11"/>
    <p:sldId id="314" r:id="rId12"/>
    <p:sldId id="310" r:id="rId13"/>
    <p:sldId id="305" r:id="rId14"/>
    <p:sldId id="298" r:id="rId15"/>
    <p:sldId id="292" r:id="rId16"/>
    <p:sldId id="315" r:id="rId17"/>
    <p:sldId id="306" r:id="rId18"/>
    <p:sldId id="312" r:id="rId19"/>
    <p:sldId id="294" r:id="rId20"/>
    <p:sldId id="313" r:id="rId21"/>
    <p:sldId id="275" r:id="rId2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85FF"/>
    <a:srgbClr val="9966FF"/>
    <a:srgbClr val="003366"/>
    <a:srgbClr val="000066"/>
    <a:srgbClr val="FF0066"/>
    <a:srgbClr val="0000FF"/>
    <a:srgbClr val="FFFFBD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10" autoAdjust="0"/>
    <p:restoredTop sz="94660"/>
  </p:normalViewPr>
  <p:slideViewPr>
    <p:cSldViewPr>
      <p:cViewPr>
        <p:scale>
          <a:sx n="100" d="100"/>
          <a:sy n="100" d="100"/>
        </p:scale>
        <p:origin x="-198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activeX/activeX1.xml><?xml version="1.0" encoding="utf-8"?>
<ax:ocx xmlns:ax="http://schemas.microsoft.com/office/2006/activeX" xmlns:r="http://schemas.openxmlformats.org/officeDocument/2006/relationships" ax:classid="{6BF52A52-394A-11D3-B153-00C04F79FAA6}" ax:persistence="persistPropertyBag">
  <ax:ocxPr ax:name="URL" ax:value="p33-1a.mp3"/>
  <ax:ocxPr ax:name="rate" ax:value="1"/>
  <ax:ocxPr ax:name="balance" ax:value="0"/>
  <ax:ocxPr ax:name="currentPosition" ax:value="0"/>
  <ax:ocxPr ax:name="defaultFrame" ax:value=""/>
  <ax:ocxPr ax:name="playCount" ax:value="1"/>
  <ax:ocxPr ax:name="autoStart" ax:value="0"/>
  <ax:ocxPr ax:name="currentMarker" ax:value="0"/>
  <ax:ocxPr ax:name="invokeURLs" ax:value="-1"/>
  <ax:ocxPr ax:name="baseURL" ax:value=""/>
  <ax:ocxPr ax:name="volume" ax:value="50"/>
  <ax:ocxPr ax:name="mute" ax:value="0"/>
  <ax:ocxPr ax:name="uiMode" ax:value="full"/>
  <ax:ocxPr ax:name="stretchToFit" ax:value="0"/>
  <ax:ocxPr ax:name="windowlessVideo" ax:value="0"/>
  <ax:ocxPr ax:name="enabled" ax:value="-1"/>
  <ax:ocxPr ax:name="enableContextMenu" ax:value="-1"/>
  <ax:ocxPr ax:name="fullScreen" ax:value="0"/>
  <ax:ocxPr ax:name="SAMIStyle" ax:value=""/>
  <ax:ocxPr ax:name="SAMILang" ax:value=""/>
  <ax:ocxPr ax:name="SAMIFilename" ax:value=""/>
  <ax:ocxPr ax:name="captioningID" ax:value=""/>
  <ax:ocxPr ax:name="enableErrorDialogs" ax:value="0"/>
  <ax:ocxPr ax:name="_cx" ax:value="11007"/>
  <ax:ocxPr ax:name="_cy" ax:value="1693"/>
</ax:ocx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3BED041F-2DB5-4919-A691-B750B3B4BF19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E7B24565-C763-47AA-957E-FF138F16D1B4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B24565-C763-47AA-957E-FF138F16D1B4}" type="slidenum">
              <a:rPr lang="en-US" altLang="zh-CN" smtClean="0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286000"/>
            <a:ext cx="6934200" cy="1143000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32004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D3E39-B291-440D-8087-3FFCA23AD8AB}" type="slidenum">
              <a:rPr lang="en-US" altLang="zh-CN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5EF37-10DF-4B5A-817B-ECE801A7A34A}" type="slidenum">
              <a:rPr lang="en-US" altLang="zh-CN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8316E-7E0C-42FF-B7E5-1C91BF92161A}" type="slidenum">
              <a:rPr lang="en-US" altLang="zh-CN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76200"/>
            <a:ext cx="7696200" cy="762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57200" y="1052513"/>
            <a:ext cx="8207375" cy="5256212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319088"/>
            <a:ext cx="8229600" cy="5807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A256E-91E1-4FBF-9C32-54B236C5BC16}" type="slidenum">
              <a:rPr lang="en-US" altLang="zh-CN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F3131-1BE9-4E7D-A54C-A0BC43C6FFC1}" type="slidenum">
              <a:rPr lang="en-US" altLang="zh-CN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E295D-F7A8-4609-9BF9-7AD244088985}" type="slidenum">
              <a:rPr lang="en-US" altLang="zh-CN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019BD-44AF-4B43-A634-F83038AFBB9C}" type="slidenum">
              <a:rPr lang="en-US" altLang="zh-CN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B9893-9148-43A6-AD77-8FD33F83F0E0}" type="slidenum">
              <a:rPr lang="en-US" altLang="zh-CN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50B19-2A30-4B67-B6B2-7B15F7A47BA8}" type="slidenum">
              <a:rPr lang="en-US" altLang="zh-CN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D165D-2FA1-42F3-87E6-500D1DE2C261}" type="slidenum">
              <a:rPr lang="en-US" altLang="zh-CN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932B3-9299-449F-BE2D-1905CF7A6870}" type="slidenum">
              <a:rPr lang="en-US" altLang="zh-CN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218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400">
                <a:latin typeface="+mn-lt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buFont typeface="Arial" panose="020B0604020202020204" pitchFamily="34" charset="0"/>
              <a:buNone/>
              <a:defRPr sz="1400">
                <a:latin typeface="+mn-lt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anose="020B0604020202020204" pitchFamily="34" charset="0"/>
              <a:buNone/>
              <a:defRPr sz="1400">
                <a:latin typeface="+mn-lt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F67161EF-ED3F-4381-BC09-26B7AF612D70}" type="slidenum">
              <a:rPr lang="en-US" altLang="zh-CN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70104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32209985-305B-41EE-89AA-EDEB5A32E143}" type="slidenum">
              <a:rPr lang="en-US" altLang="zh-CN" smtClean="0"/>
              <a:t>1</a:t>
            </a:fld>
            <a:endParaRPr lang="en-US" altLang="zh-CN" smtClean="0"/>
          </a:p>
        </p:txBody>
      </p:sp>
      <p:sp>
        <p:nvSpPr>
          <p:cNvPr id="5" name="矩形 4"/>
          <p:cNvSpPr/>
          <p:nvPr/>
        </p:nvSpPr>
        <p:spPr>
          <a:xfrm>
            <a:off x="0" y="1143000"/>
            <a:ext cx="9144000" cy="1828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4000" b="1" kern="10" dirty="0" smtClean="0">
                <a:solidFill>
                  <a:srgbClr val="FF0000"/>
                </a:solidFill>
                <a:latin typeface="Times New Roman" panose="02020603050405020304" pitchFamily="18" charset="0"/>
                <a:ea typeface="Ebrima" panose="02000000000000000000"/>
                <a:cs typeface="Times New Roman" panose="02020603050405020304" pitchFamily="18" charset="0"/>
              </a:rPr>
              <a:t>Unit 6 Topic 1</a:t>
            </a:r>
          </a:p>
          <a:p>
            <a:pPr algn="ctr">
              <a:lnSpc>
                <a:spcPct val="150000"/>
              </a:lnSpc>
            </a:pPr>
            <a:r>
              <a:rPr lang="en-US" altLang="zh-CN" sz="4000" b="1" kern="10" dirty="0" smtClean="0">
                <a:solidFill>
                  <a:srgbClr val="FF0000"/>
                </a:solidFill>
                <a:latin typeface="Times New Roman" panose="02020603050405020304" pitchFamily="18" charset="0"/>
                <a:ea typeface="Ebrima" panose="02000000000000000000"/>
                <a:cs typeface="Times New Roman" panose="02020603050405020304" pitchFamily="18" charset="0"/>
              </a:rPr>
              <a:t>I have some exciting news to tell you.</a:t>
            </a:r>
            <a:endParaRPr lang="zh-CN" altLang="en-US" sz="4000" b="1" kern="1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420331" y="3650565"/>
            <a:ext cx="225254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3600" b="1" kern="10" dirty="0" smtClean="0">
                <a:solidFill>
                  <a:srgbClr val="FF0000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Ebrima" panose="02000000000000000000"/>
                <a:ea typeface="Ebrima" panose="02000000000000000000"/>
                <a:cs typeface="Ebrima" panose="02000000000000000000"/>
              </a:rPr>
              <a:t>Section D</a:t>
            </a:r>
            <a:endParaRPr lang="zh-CN" altLang="en-US" sz="3600" b="1" kern="10" dirty="0">
              <a:solidFill>
                <a:srgbClr val="FF0000"/>
              </a:solidFill>
              <a:effectLst>
                <a:outerShdw dist="45791" dir="3378596" algn="ctr" rotWithShape="0">
                  <a:srgbClr val="4D4D4D">
                    <a:alpha val="79999"/>
                  </a:srgbClr>
                </a:outerShdw>
              </a:effectLst>
              <a:latin typeface="Ebrima" panose="02000000000000000000"/>
              <a:cs typeface="Ebrima" panose="0200000000000000000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924754" y="5715000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random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zh-CN" sz="3600" b="1" dirty="0" smtClean="0"/>
              <a:t>The use of the infinitive (</a:t>
            </a:r>
            <a:r>
              <a:rPr lang="zh-CN" altLang="en-US" sz="3600" b="1" dirty="0" smtClean="0"/>
              <a:t>动词不定式</a:t>
            </a:r>
            <a:r>
              <a:rPr lang="en-US" altLang="zh-CN" sz="3600" b="1" dirty="0" smtClean="0"/>
              <a:t>).</a:t>
            </a:r>
          </a:p>
        </p:txBody>
      </p:sp>
      <p:sp>
        <p:nvSpPr>
          <p:cNvPr id="117763" name="Text Box 3"/>
          <p:cNvSpPr txBox="1">
            <a:spLocks noChangeArrowheads="1"/>
          </p:cNvSpPr>
          <p:nvPr/>
        </p:nvSpPr>
        <p:spPr bwMode="auto">
          <a:xfrm>
            <a:off x="304800" y="1219200"/>
            <a:ext cx="8839200" cy="423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zh-CN" altLang="en-US" sz="3200">
                <a:ea typeface="楷体" panose="02010609060101010101" pitchFamily="49" charset="-122"/>
              </a:rPr>
              <a:t>跟动词不定式作宾补的动词</a:t>
            </a:r>
            <a:r>
              <a:rPr lang="en-US" altLang="zh-CN" sz="3200">
                <a:ea typeface="楷体" panose="02010609060101010101" pitchFamily="49" charset="-122"/>
              </a:rPr>
              <a:t>: </a:t>
            </a:r>
            <a:r>
              <a:rPr lang="en-US" altLang="zh-CN" sz="3200">
                <a:latin typeface="Arial Narrow" panose="020B0606020202030204" pitchFamily="34" charset="0"/>
                <a:ea typeface="楷体" panose="02010609060101010101" pitchFamily="49" charset="-122"/>
              </a:rPr>
              <a:t>v. + </a:t>
            </a:r>
            <a:r>
              <a:rPr lang="en-US" altLang="zh-CN" sz="3200">
                <a:latin typeface="Arial Narrow" panose="020B0606020202030204" pitchFamily="34" charset="0"/>
              </a:rPr>
              <a:t>sb. </a:t>
            </a:r>
            <a:r>
              <a:rPr lang="en-US" altLang="zh-CN" sz="3200">
                <a:solidFill>
                  <a:srgbClr val="FF0066"/>
                </a:solidFill>
                <a:latin typeface="Arial Narrow" panose="020B0606020202030204" pitchFamily="34" charset="0"/>
              </a:rPr>
              <a:t>(not )</a:t>
            </a:r>
            <a:r>
              <a:rPr lang="en-US" altLang="zh-CN" sz="3200">
                <a:latin typeface="Arial Narrow" panose="020B0606020202030204" pitchFamily="34" charset="0"/>
              </a:rPr>
              <a:t> </a:t>
            </a:r>
            <a:r>
              <a:rPr lang="en-US" altLang="zh-CN" sz="3200" i="1">
                <a:solidFill>
                  <a:srgbClr val="FF0066"/>
                </a:solidFill>
                <a:latin typeface="Arial Narrow" panose="020B0606020202030204" pitchFamily="34" charset="0"/>
              </a:rPr>
              <a:t>to do</a:t>
            </a:r>
            <a:r>
              <a:rPr lang="en-US" altLang="zh-CN" sz="3200">
                <a:latin typeface="Arial Narrow" panose="020B0606020202030204" pitchFamily="34" charset="0"/>
              </a:rPr>
              <a:t> sth</a:t>
            </a:r>
            <a:r>
              <a:rPr lang="en-US" altLang="zh-CN" sz="2800" b="1">
                <a:solidFill>
                  <a:srgbClr val="2D2DFF"/>
                </a:solidFill>
              </a:rPr>
              <a:t>.</a:t>
            </a:r>
            <a:r>
              <a:rPr lang="en-US" altLang="zh-CN"/>
              <a:t> </a:t>
            </a:r>
            <a:endParaRPr lang="en-US" altLang="zh-CN" sz="3200">
              <a:ea typeface="楷体" panose="02010609060101010101" pitchFamily="49" charset="-122"/>
            </a:endParaRP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zh-CN" sz="3200">
                <a:ea typeface="楷体" panose="02010609060101010101" pitchFamily="49" charset="-122"/>
              </a:rPr>
              <a:t> </a:t>
            </a:r>
            <a:r>
              <a:rPr lang="zh-CN" altLang="en-US" sz="3200">
                <a:solidFill>
                  <a:srgbClr val="FF0066"/>
                </a:solidFill>
                <a:ea typeface="楷体" panose="02010609060101010101" pitchFamily="49" charset="-122"/>
              </a:rPr>
              <a:t>告诉</a:t>
            </a:r>
            <a:endParaRPr lang="zh-CN" altLang="en-US" sz="3200">
              <a:ea typeface="楷体" panose="02010609060101010101" pitchFamily="49" charset="-122"/>
            </a:endParaRP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zh-CN" altLang="en-US" sz="3200">
                <a:ea typeface="楷体" panose="02010609060101010101" pitchFamily="49" charset="-122"/>
              </a:rPr>
              <a:t> </a:t>
            </a:r>
            <a:r>
              <a:rPr lang="zh-CN" altLang="en-US" sz="3200">
                <a:solidFill>
                  <a:srgbClr val="FF0066"/>
                </a:solidFill>
                <a:ea typeface="楷体" panose="02010609060101010101" pitchFamily="49" charset="-122"/>
              </a:rPr>
              <a:t>命令</a:t>
            </a:r>
            <a:endParaRPr lang="zh-CN" altLang="en-US" sz="3200">
              <a:ea typeface="楷体" panose="02010609060101010101" pitchFamily="49" charset="-122"/>
            </a:endParaRP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zh-CN" altLang="en-US" sz="3200">
                <a:ea typeface="楷体" panose="02010609060101010101" pitchFamily="49" charset="-122"/>
              </a:rPr>
              <a:t> </a:t>
            </a:r>
            <a:r>
              <a:rPr lang="zh-CN" altLang="en-US" sz="3200">
                <a:solidFill>
                  <a:srgbClr val="FF0066"/>
                </a:solidFill>
                <a:ea typeface="楷体" panose="02010609060101010101" pitchFamily="49" charset="-122"/>
              </a:rPr>
              <a:t>想要</a:t>
            </a:r>
            <a:endParaRPr lang="zh-CN" altLang="en-US" sz="3200">
              <a:ea typeface="楷体" panose="02010609060101010101" pitchFamily="49" charset="-122"/>
            </a:endParaRP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zh-CN" altLang="en-US" sz="3200">
                <a:ea typeface="楷体" panose="02010609060101010101" pitchFamily="49" charset="-122"/>
              </a:rPr>
              <a:t> </a:t>
            </a:r>
            <a:r>
              <a:rPr lang="zh-CN" altLang="en-US" sz="3200">
                <a:solidFill>
                  <a:srgbClr val="FF0066"/>
                </a:solidFill>
                <a:ea typeface="楷体" panose="02010609060101010101" pitchFamily="49" charset="-122"/>
              </a:rPr>
              <a:t>教</a:t>
            </a:r>
            <a:endParaRPr lang="zh-CN" altLang="en-US" sz="3200">
              <a:ea typeface="楷体" panose="02010609060101010101" pitchFamily="49" charset="-122"/>
            </a:endParaRP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zh-CN" altLang="en-US" sz="3200">
                <a:ea typeface="楷体" panose="02010609060101010101" pitchFamily="49" charset="-122"/>
              </a:rPr>
              <a:t> </a:t>
            </a:r>
            <a:endParaRPr lang="zh-CN" altLang="en-US" sz="3200">
              <a:solidFill>
                <a:srgbClr val="FF0066"/>
              </a:solidFill>
              <a:ea typeface="楷体" panose="02010609060101010101" pitchFamily="49" charset="-122"/>
            </a:endParaRPr>
          </a:p>
        </p:txBody>
      </p:sp>
      <p:sp>
        <p:nvSpPr>
          <p:cNvPr id="117764" name="Text Box 4"/>
          <p:cNvSpPr txBox="1">
            <a:spLocks noChangeArrowheads="1"/>
          </p:cNvSpPr>
          <p:nvPr/>
        </p:nvSpPr>
        <p:spPr bwMode="auto">
          <a:xfrm>
            <a:off x="2133600" y="1935163"/>
            <a:ext cx="6651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2D2DFF"/>
                </a:solidFill>
                <a:latin typeface="Arial Narrow" panose="020B0606020202030204" pitchFamily="34" charset="0"/>
              </a:rPr>
              <a:t>tell</a:t>
            </a:r>
          </a:p>
        </p:txBody>
      </p:sp>
      <p:sp>
        <p:nvSpPr>
          <p:cNvPr id="117765" name="Text Box 5"/>
          <p:cNvSpPr txBox="1">
            <a:spLocks noChangeArrowheads="1"/>
          </p:cNvSpPr>
          <p:nvPr/>
        </p:nvSpPr>
        <p:spPr bwMode="auto">
          <a:xfrm>
            <a:off x="2133600" y="2665413"/>
            <a:ext cx="10366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2D2DFF"/>
                </a:solidFill>
                <a:latin typeface="Arial Narrow" panose="020B0606020202030204" pitchFamily="34" charset="0"/>
              </a:rPr>
              <a:t>order</a:t>
            </a:r>
          </a:p>
        </p:txBody>
      </p:sp>
      <p:sp>
        <p:nvSpPr>
          <p:cNvPr id="117770" name="Text Box 10"/>
          <p:cNvSpPr txBox="1">
            <a:spLocks noChangeArrowheads="1"/>
          </p:cNvSpPr>
          <p:nvPr/>
        </p:nvSpPr>
        <p:spPr bwMode="auto">
          <a:xfrm>
            <a:off x="2133600" y="3397250"/>
            <a:ext cx="28273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2D2DFF"/>
                </a:solidFill>
                <a:latin typeface="Arial Narrow" panose="020B0606020202030204" pitchFamily="34" charset="0"/>
              </a:rPr>
              <a:t>want / would like</a:t>
            </a:r>
          </a:p>
        </p:txBody>
      </p:sp>
      <p:sp>
        <p:nvSpPr>
          <p:cNvPr id="117771" name="Text Box 11"/>
          <p:cNvSpPr txBox="1">
            <a:spLocks noChangeArrowheads="1"/>
          </p:cNvSpPr>
          <p:nvPr/>
        </p:nvSpPr>
        <p:spPr bwMode="auto">
          <a:xfrm>
            <a:off x="2133600" y="4129088"/>
            <a:ext cx="10556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2D2DFF"/>
                </a:solidFill>
                <a:latin typeface="Arial Narrow" panose="020B0606020202030204" pitchFamily="34" charset="0"/>
              </a:rPr>
              <a:t>teach</a:t>
            </a:r>
          </a:p>
        </p:txBody>
      </p:sp>
      <p:sp>
        <p:nvSpPr>
          <p:cNvPr id="117772" name="Text Box 12"/>
          <p:cNvSpPr txBox="1">
            <a:spLocks noChangeArrowheads="1"/>
          </p:cNvSpPr>
          <p:nvPr/>
        </p:nvSpPr>
        <p:spPr bwMode="auto">
          <a:xfrm>
            <a:off x="6858000" y="4191000"/>
            <a:ext cx="7413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2D2DFF"/>
                </a:solidFill>
                <a:latin typeface="Arial Narrow" panose="020B0606020202030204" pitchFamily="34" charset="0"/>
              </a:rPr>
              <a:t>ask</a:t>
            </a:r>
          </a:p>
        </p:txBody>
      </p:sp>
      <p:sp>
        <p:nvSpPr>
          <p:cNvPr id="117773" name="Text Box 13"/>
          <p:cNvSpPr txBox="1">
            <a:spLocks noChangeArrowheads="1"/>
          </p:cNvSpPr>
          <p:nvPr/>
        </p:nvSpPr>
        <p:spPr bwMode="auto">
          <a:xfrm>
            <a:off x="6858000" y="3352800"/>
            <a:ext cx="10541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2D2DFF"/>
                </a:solidFill>
                <a:latin typeface="Arial Narrow" panose="020B0606020202030204" pitchFamily="34" charset="0"/>
              </a:rPr>
              <a:t>invite</a:t>
            </a:r>
          </a:p>
        </p:txBody>
      </p:sp>
      <p:sp>
        <p:nvSpPr>
          <p:cNvPr id="117774" name="Text Box 14"/>
          <p:cNvSpPr txBox="1">
            <a:spLocks noChangeArrowheads="1"/>
          </p:cNvSpPr>
          <p:nvPr/>
        </p:nvSpPr>
        <p:spPr bwMode="auto">
          <a:xfrm>
            <a:off x="5334000" y="1951038"/>
            <a:ext cx="9969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>
                <a:solidFill>
                  <a:srgbClr val="FF0066"/>
                </a:solidFill>
                <a:ea typeface="楷体" panose="02010609060101010101" pitchFamily="49" charset="-122"/>
              </a:rPr>
              <a:t>鼓励</a:t>
            </a:r>
          </a:p>
        </p:txBody>
      </p:sp>
      <p:sp>
        <p:nvSpPr>
          <p:cNvPr id="117775" name="Text Box 15"/>
          <p:cNvSpPr txBox="1">
            <a:spLocks noChangeArrowheads="1"/>
          </p:cNvSpPr>
          <p:nvPr/>
        </p:nvSpPr>
        <p:spPr bwMode="auto">
          <a:xfrm>
            <a:off x="5334000" y="2667000"/>
            <a:ext cx="5921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>
                <a:solidFill>
                  <a:srgbClr val="FF0066"/>
                </a:solidFill>
                <a:ea typeface="楷体" panose="02010609060101010101" pitchFamily="49" charset="-122"/>
              </a:rPr>
              <a:t>使</a:t>
            </a:r>
          </a:p>
        </p:txBody>
      </p:sp>
      <p:sp>
        <p:nvSpPr>
          <p:cNvPr id="117777" name="Rectangle 17"/>
          <p:cNvSpPr>
            <a:spLocks noChangeArrowheads="1"/>
          </p:cNvSpPr>
          <p:nvPr/>
        </p:nvSpPr>
        <p:spPr bwMode="auto">
          <a:xfrm>
            <a:off x="5334000" y="3352800"/>
            <a:ext cx="12144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>
                <a:solidFill>
                  <a:srgbClr val="FF0066"/>
                </a:solidFill>
                <a:ea typeface="楷体" panose="02010609060101010101" pitchFamily="49" charset="-122"/>
              </a:rPr>
              <a:t>邀请</a:t>
            </a:r>
          </a:p>
        </p:txBody>
      </p:sp>
      <p:sp>
        <p:nvSpPr>
          <p:cNvPr id="117778" name="Rectangle 18"/>
          <p:cNvSpPr>
            <a:spLocks noChangeArrowheads="1"/>
          </p:cNvSpPr>
          <p:nvPr/>
        </p:nvSpPr>
        <p:spPr bwMode="auto">
          <a:xfrm>
            <a:off x="5334000" y="4191000"/>
            <a:ext cx="9969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>
                <a:solidFill>
                  <a:srgbClr val="FF0066"/>
                </a:solidFill>
                <a:ea typeface="楷体" panose="02010609060101010101" pitchFamily="49" charset="-122"/>
              </a:rPr>
              <a:t>要求</a:t>
            </a:r>
          </a:p>
        </p:txBody>
      </p:sp>
      <p:sp>
        <p:nvSpPr>
          <p:cNvPr id="117779" name="Text Box 19"/>
          <p:cNvSpPr txBox="1">
            <a:spLocks noChangeArrowheads="1"/>
          </p:cNvSpPr>
          <p:nvPr/>
        </p:nvSpPr>
        <p:spPr bwMode="auto">
          <a:xfrm>
            <a:off x="6858000" y="1981200"/>
            <a:ext cx="18700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2D2DFF"/>
                </a:solidFill>
                <a:latin typeface="Arial Narrow" panose="020B0606020202030204" pitchFamily="34" charset="0"/>
              </a:rPr>
              <a:t>encourage</a:t>
            </a:r>
          </a:p>
        </p:txBody>
      </p:sp>
      <p:sp>
        <p:nvSpPr>
          <p:cNvPr id="117780" name="Text Box 20"/>
          <p:cNvSpPr txBox="1">
            <a:spLocks noChangeArrowheads="1"/>
          </p:cNvSpPr>
          <p:nvPr/>
        </p:nvSpPr>
        <p:spPr bwMode="auto">
          <a:xfrm>
            <a:off x="6858000" y="2667000"/>
            <a:ext cx="7762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2D2DFF"/>
                </a:solidFill>
                <a:latin typeface="Arial Narrow" panose="020B0606020202030204" pitchFamily="34" charset="0"/>
              </a:rPr>
              <a:t>get </a:t>
            </a:r>
          </a:p>
        </p:txBody>
      </p:sp>
      <p:sp>
        <p:nvSpPr>
          <p:cNvPr id="117783" name="Text Box 23"/>
          <p:cNvSpPr txBox="1">
            <a:spLocks noChangeArrowheads="1"/>
          </p:cNvSpPr>
          <p:nvPr/>
        </p:nvSpPr>
        <p:spPr bwMode="auto">
          <a:xfrm>
            <a:off x="838200" y="5029200"/>
            <a:ext cx="7442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latin typeface="Arial Narrow" panose="020B0606020202030204" pitchFamily="34" charset="0"/>
              </a:rPr>
              <a:t>Try to make sentences with the above words.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117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117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117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117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117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500"/>
                                        <p:tgtEl>
                                          <p:spTgt spid="117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3" dur="500"/>
                                        <p:tgtEl>
                                          <p:spTgt spid="117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8" dur="500"/>
                                        <p:tgtEl>
                                          <p:spTgt spid="117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3" dur="500"/>
                                        <p:tgtEl>
                                          <p:spTgt spid="117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8" dur="500"/>
                                        <p:tgtEl>
                                          <p:spTgt spid="117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3" dur="500"/>
                                        <p:tgtEl>
                                          <p:spTgt spid="117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8" dur="500"/>
                                        <p:tgtEl>
                                          <p:spTgt spid="117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4" grpId="0"/>
      <p:bldP spid="117765" grpId="0"/>
      <p:bldP spid="117770" grpId="0"/>
      <p:bldP spid="117771" grpId="0"/>
      <p:bldP spid="117772" grpId="0"/>
      <p:bldP spid="117773" grpId="0"/>
      <p:bldP spid="117774" grpId="0"/>
      <p:bldP spid="117775" grpId="0"/>
      <p:bldP spid="117777" grpId="0"/>
      <p:bldP spid="117779" grpId="0"/>
      <p:bldP spid="117780" grpId="0"/>
      <p:bldP spid="11778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4"/>
          <p:cNvSpPr>
            <a:spLocks noChangeArrowheads="1"/>
          </p:cNvSpPr>
          <p:nvPr/>
        </p:nvSpPr>
        <p:spPr bwMode="auto">
          <a:xfrm>
            <a:off x="609600" y="228600"/>
            <a:ext cx="7696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altLang="zh-CN" sz="2800" b="1" dirty="0"/>
              <a:t>The use of the infinitive (</a:t>
            </a:r>
            <a:r>
              <a:rPr lang="zh-CN" altLang="en-US" sz="2800" b="1" dirty="0"/>
              <a:t>动词不定式</a:t>
            </a:r>
            <a:r>
              <a:rPr lang="en-US" altLang="zh-CN" sz="2800" b="1" dirty="0"/>
              <a:t>).</a:t>
            </a:r>
          </a:p>
        </p:txBody>
      </p:sp>
      <p:sp>
        <p:nvSpPr>
          <p:cNvPr id="129029" name="Text Box 5"/>
          <p:cNvSpPr txBox="1">
            <a:spLocks noChangeArrowheads="1"/>
          </p:cNvSpPr>
          <p:nvPr/>
        </p:nvSpPr>
        <p:spPr bwMode="auto">
          <a:xfrm>
            <a:off x="152400" y="1219200"/>
            <a:ext cx="88392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zh-CN" altLang="en-US" sz="3200">
                <a:ea typeface="楷体" panose="02010609060101010101" pitchFamily="49" charset="-122"/>
              </a:rPr>
              <a:t>跟动词不定式作宾补的动词（ </a:t>
            </a:r>
            <a:r>
              <a:rPr lang="en-US" altLang="zh-CN" sz="3200">
                <a:latin typeface="Arial Narrow" panose="020B0606020202030204" pitchFamily="34" charset="0"/>
                <a:ea typeface="楷体" panose="02010609060101010101" pitchFamily="49" charset="-122"/>
              </a:rPr>
              <a:t>v. + </a:t>
            </a:r>
            <a:r>
              <a:rPr lang="en-US" altLang="zh-CN" sz="3200">
                <a:latin typeface="Arial Narrow" panose="020B0606020202030204" pitchFamily="34" charset="0"/>
              </a:rPr>
              <a:t>sb. </a:t>
            </a:r>
            <a:r>
              <a:rPr lang="en-US" altLang="zh-CN" sz="3200">
                <a:solidFill>
                  <a:srgbClr val="FF0066"/>
                </a:solidFill>
                <a:latin typeface="Arial Narrow" panose="020B0606020202030204" pitchFamily="34" charset="0"/>
              </a:rPr>
              <a:t>(not ) do</a:t>
            </a:r>
            <a:r>
              <a:rPr lang="en-US" altLang="zh-CN" sz="3200">
                <a:latin typeface="Arial Narrow" panose="020B0606020202030204" pitchFamily="34" charset="0"/>
              </a:rPr>
              <a:t> sth</a:t>
            </a:r>
            <a:r>
              <a:rPr lang="en-US" altLang="zh-CN" sz="2800" b="1">
                <a:solidFill>
                  <a:srgbClr val="2D2DFF"/>
                </a:solidFill>
              </a:rPr>
              <a:t>.</a:t>
            </a:r>
            <a:r>
              <a:rPr lang="en-US" altLang="zh-CN"/>
              <a:t>  </a:t>
            </a:r>
            <a:r>
              <a:rPr lang="zh-CN" altLang="en-US" sz="3200">
                <a:ea typeface="楷体" panose="02010609060101010101" pitchFamily="49" charset="-122"/>
              </a:rPr>
              <a:t>）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zh-CN" altLang="en-US" sz="3200">
                <a:ea typeface="楷体" panose="02010609060101010101" pitchFamily="49" charset="-122"/>
              </a:rPr>
              <a:t> </a:t>
            </a:r>
            <a:endParaRPr lang="zh-CN" altLang="en-US" sz="3200">
              <a:solidFill>
                <a:srgbClr val="FF0066"/>
              </a:solidFill>
              <a:ea typeface="楷体" panose="02010609060101010101" pitchFamily="49" charset="-122"/>
            </a:endParaRPr>
          </a:p>
        </p:txBody>
      </p:sp>
      <p:sp>
        <p:nvSpPr>
          <p:cNvPr id="129036" name="Text Box 12"/>
          <p:cNvSpPr txBox="1">
            <a:spLocks noChangeArrowheads="1"/>
          </p:cNvSpPr>
          <p:nvPr/>
        </p:nvSpPr>
        <p:spPr bwMode="auto">
          <a:xfrm>
            <a:off x="1143000" y="1905000"/>
            <a:ext cx="5486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>
                <a:latin typeface="楷体" panose="02010609060101010101" pitchFamily="49" charset="-122"/>
                <a:ea typeface="楷体" panose="02010609060101010101" pitchFamily="49" charset="-122"/>
              </a:rPr>
              <a:t>“</a:t>
            </a:r>
            <a:r>
              <a:rPr lang="zh-CN" altLang="en-US" sz="3200">
                <a:ea typeface="楷体" panose="02010609060101010101" pitchFamily="49" charset="-122"/>
              </a:rPr>
              <a:t>听、观、使、让、帮</a:t>
            </a:r>
            <a:r>
              <a:rPr lang="zh-CN" altLang="en-US" sz="3200">
                <a:latin typeface="楷体" panose="02010609060101010101" pitchFamily="49" charset="-122"/>
                <a:ea typeface="楷体" panose="02010609060101010101" pitchFamily="49" charset="-122"/>
              </a:rPr>
              <a:t>”</a:t>
            </a:r>
            <a:endParaRPr lang="zh-CN" altLang="en-US" sz="3200">
              <a:ea typeface="楷体" panose="02010609060101010101" pitchFamily="49" charset="-122"/>
            </a:endParaRPr>
          </a:p>
        </p:txBody>
      </p:sp>
      <p:sp>
        <p:nvSpPr>
          <p:cNvPr id="129040" name="Text Box 16"/>
          <p:cNvSpPr txBox="1">
            <a:spLocks noChangeArrowheads="1"/>
          </p:cNvSpPr>
          <p:nvPr/>
        </p:nvSpPr>
        <p:spPr bwMode="auto">
          <a:xfrm>
            <a:off x="228600" y="2514600"/>
            <a:ext cx="6096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latin typeface="Arial Narrow" panose="020B0606020202030204" pitchFamily="34" charset="0"/>
              </a:rPr>
              <a:t>hear, see, watch,  make, let, help</a:t>
            </a:r>
          </a:p>
        </p:txBody>
      </p:sp>
      <p:sp>
        <p:nvSpPr>
          <p:cNvPr id="129042" name="Text Box 18"/>
          <p:cNvSpPr txBox="1">
            <a:spLocks noChangeArrowheads="1"/>
          </p:cNvSpPr>
          <p:nvPr/>
        </p:nvSpPr>
        <p:spPr bwMode="auto">
          <a:xfrm>
            <a:off x="228600" y="3200400"/>
            <a:ext cx="8915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但是</a:t>
            </a:r>
            <a:r>
              <a:rPr lang="en-US" altLang="zh-CN" sz="3200" b="1">
                <a:solidFill>
                  <a:srgbClr val="0000FF"/>
                </a:solidFill>
                <a:latin typeface="Arial Narrow" panose="020B0606020202030204" pitchFamily="34" charset="0"/>
              </a:rPr>
              <a:t>help</a:t>
            </a:r>
            <a:r>
              <a:rPr lang="zh-CN" altLang="en-US" sz="32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也可用</a:t>
            </a:r>
            <a:r>
              <a:rPr lang="en-US" altLang="zh-CN" sz="3200" b="1">
                <a:solidFill>
                  <a:srgbClr val="0000FF"/>
                </a:solidFill>
                <a:latin typeface="Arial Narrow" panose="020B0606020202030204" pitchFamily="34" charset="0"/>
              </a:rPr>
              <a:t>help sb. to do sth</a:t>
            </a:r>
            <a:r>
              <a:rPr lang="en-US" altLang="zh-CN" sz="32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. </a:t>
            </a:r>
            <a:r>
              <a:rPr lang="zh-CN" altLang="en-US" sz="32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的结构</a:t>
            </a:r>
          </a:p>
        </p:txBody>
      </p:sp>
      <p:sp>
        <p:nvSpPr>
          <p:cNvPr id="129043" name="Text Box 19"/>
          <p:cNvSpPr txBox="1">
            <a:spLocks noChangeArrowheads="1"/>
          </p:cNvSpPr>
          <p:nvPr/>
        </p:nvSpPr>
        <p:spPr bwMode="auto">
          <a:xfrm>
            <a:off x="304800" y="3886200"/>
            <a:ext cx="5562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>
                <a:latin typeface="楷体" panose="02010609060101010101" pitchFamily="49" charset="-122"/>
                <a:ea typeface="楷体" panose="02010609060101010101" pitchFamily="49" charset="-122"/>
              </a:rPr>
              <a:t>我看见他几乎每天都打篮球。</a:t>
            </a:r>
          </a:p>
        </p:txBody>
      </p:sp>
      <p:sp>
        <p:nvSpPr>
          <p:cNvPr id="129044" name="Text Box 20"/>
          <p:cNvSpPr txBox="1">
            <a:spLocks noChangeArrowheads="1"/>
          </p:cNvSpPr>
          <p:nvPr/>
        </p:nvSpPr>
        <p:spPr bwMode="auto">
          <a:xfrm>
            <a:off x="381000" y="4495800"/>
            <a:ext cx="8153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I see him play basketball almost every day. </a:t>
            </a:r>
          </a:p>
        </p:txBody>
      </p:sp>
      <p:sp>
        <p:nvSpPr>
          <p:cNvPr id="129045" name="Text Box 21"/>
          <p:cNvSpPr txBox="1">
            <a:spLocks noChangeArrowheads="1"/>
          </p:cNvSpPr>
          <p:nvPr/>
        </p:nvSpPr>
        <p:spPr bwMode="auto">
          <a:xfrm>
            <a:off x="381000" y="5181600"/>
            <a:ext cx="5715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>
                <a:latin typeface="楷体" panose="02010609060101010101" pitchFamily="49" charset="-122"/>
                <a:ea typeface="楷体" panose="02010609060101010101" pitchFamily="49" charset="-122"/>
              </a:rPr>
              <a:t>老板强迫工人整天干活。</a:t>
            </a:r>
          </a:p>
        </p:txBody>
      </p:sp>
      <p:sp>
        <p:nvSpPr>
          <p:cNvPr id="129046" name="Text Box 22"/>
          <p:cNvSpPr txBox="1">
            <a:spLocks noChangeArrowheads="1"/>
          </p:cNvSpPr>
          <p:nvPr/>
        </p:nvSpPr>
        <p:spPr bwMode="auto">
          <a:xfrm>
            <a:off x="381000" y="5867400"/>
            <a:ext cx="7620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The boss makes the workers work all day.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29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29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29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29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29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129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129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129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9" grpId="0" build="allAtOnce"/>
      <p:bldP spid="129036" grpId="0"/>
      <p:bldP spid="129040" grpId="0"/>
      <p:bldP spid="129042" grpId="0"/>
      <p:bldP spid="129043" grpId="0"/>
      <p:bldP spid="129044" grpId="0"/>
      <p:bldP spid="129045" grpId="0"/>
      <p:bldP spid="12904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29444" y="4445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zh-CN" sz="3600" b="1" dirty="0" smtClean="0"/>
              <a:t>The use of the infinitive (</a:t>
            </a:r>
            <a:r>
              <a:rPr lang="zh-CN" altLang="en-US" sz="3600" b="1" dirty="0" smtClean="0"/>
              <a:t>动词不定式</a:t>
            </a:r>
            <a:r>
              <a:rPr lang="en-US" altLang="zh-CN" sz="3600" b="1" dirty="0" smtClean="0"/>
              <a:t>).</a:t>
            </a:r>
          </a:p>
        </p:txBody>
      </p:sp>
      <p:sp>
        <p:nvSpPr>
          <p:cNvPr id="118787" name="Text Box 3"/>
          <p:cNvSpPr txBox="1">
            <a:spLocks noChangeArrowheads="1"/>
          </p:cNvSpPr>
          <p:nvPr/>
        </p:nvSpPr>
        <p:spPr bwMode="auto">
          <a:xfrm>
            <a:off x="533400" y="1219200"/>
            <a:ext cx="8610600" cy="423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zh-CN" altLang="en-US" sz="3200">
                <a:ea typeface="楷体" panose="02010609060101010101" pitchFamily="49" charset="-122"/>
              </a:rPr>
              <a:t>动词不定式作目的状语</a:t>
            </a:r>
            <a:r>
              <a:rPr lang="en-US" altLang="zh-CN" sz="3200">
                <a:ea typeface="楷体" panose="02010609060101010101" pitchFamily="49" charset="-122"/>
              </a:rPr>
              <a:t>: 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AutoNum type="arabicPeriod"/>
            </a:pPr>
            <a:r>
              <a:rPr lang="en-US" altLang="zh-CN" sz="3200">
                <a:ea typeface="楷体" panose="02010609060101010101" pitchFamily="49" charset="-122"/>
              </a:rPr>
              <a:t> </a:t>
            </a:r>
            <a:r>
              <a:rPr lang="zh-CN" altLang="en-US" sz="3200">
                <a:ea typeface="楷体" panose="02010609060101010101" pitchFamily="49" charset="-122"/>
              </a:rPr>
              <a:t>我要去北京</a:t>
            </a:r>
            <a:r>
              <a:rPr lang="zh-CN" altLang="en-US" sz="3200" u="sng">
                <a:ea typeface="楷体" panose="02010609060101010101" pitchFamily="49" charset="-122"/>
              </a:rPr>
              <a:t>看长城</a:t>
            </a:r>
            <a:r>
              <a:rPr lang="zh-CN" altLang="en-US" sz="3200">
                <a:ea typeface="楷体" panose="02010609060101010101" pitchFamily="49" charset="-122"/>
              </a:rPr>
              <a:t>。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AutoNum type="arabicPeriod"/>
            </a:pPr>
            <a:endParaRPr lang="zh-CN" altLang="en-US" sz="3200">
              <a:ea typeface="楷体" panose="02010609060101010101" pitchFamily="49" charset="-122"/>
            </a:endParaRP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AutoNum type="arabicPeriod"/>
            </a:pPr>
            <a:r>
              <a:rPr lang="zh-CN" altLang="en-US" sz="3200">
                <a:ea typeface="楷体" panose="02010609060101010101" pitchFamily="49" charset="-122"/>
              </a:rPr>
              <a:t>  </a:t>
            </a:r>
            <a:r>
              <a:rPr lang="zh-CN" altLang="en-US" sz="3200" u="sng">
                <a:ea typeface="楷体" panose="02010609060101010101" pitchFamily="49" charset="-122"/>
              </a:rPr>
              <a:t>为了赶上早班车</a:t>
            </a:r>
            <a:r>
              <a:rPr lang="zh-CN" altLang="en-US" sz="3200">
                <a:ea typeface="楷体" panose="02010609060101010101" pitchFamily="49" charset="-122"/>
              </a:rPr>
              <a:t>，他每天很早起床。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AutoNum type="arabicPeriod"/>
            </a:pPr>
            <a:endParaRPr lang="zh-CN" altLang="en-US" sz="3200">
              <a:ea typeface="楷体" panose="02010609060101010101" pitchFamily="49" charset="-122"/>
            </a:endParaRP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AutoNum type="arabicPeriod"/>
            </a:pPr>
            <a:r>
              <a:rPr lang="zh-CN" altLang="en-US" sz="3200">
                <a:ea typeface="楷体" panose="02010609060101010101" pitchFamily="49" charset="-122"/>
              </a:rPr>
              <a:t>他们决定上网</a:t>
            </a:r>
            <a:r>
              <a:rPr lang="zh-CN" altLang="en-US" sz="3200" u="sng">
                <a:ea typeface="楷体" panose="02010609060101010101" pitchFamily="49" charset="-122"/>
              </a:rPr>
              <a:t>以获取更多的信息</a:t>
            </a:r>
            <a:r>
              <a:rPr lang="zh-CN" altLang="en-US" sz="3200">
                <a:ea typeface="楷体" panose="02010609060101010101" pitchFamily="49" charset="-122"/>
              </a:rPr>
              <a:t>。</a:t>
            </a:r>
          </a:p>
        </p:txBody>
      </p:sp>
      <p:sp>
        <p:nvSpPr>
          <p:cNvPr id="118788" name="Text Box 4"/>
          <p:cNvSpPr txBox="1">
            <a:spLocks noChangeArrowheads="1"/>
          </p:cNvSpPr>
          <p:nvPr/>
        </p:nvSpPr>
        <p:spPr bwMode="auto">
          <a:xfrm>
            <a:off x="725488" y="2590800"/>
            <a:ext cx="68151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>
                <a:solidFill>
                  <a:srgbClr val="2D2DFF"/>
                </a:solidFill>
                <a:latin typeface="Arial Narrow" panose="020B0606020202030204" pitchFamily="34" charset="0"/>
              </a:rPr>
              <a:t>I want to go to Beijing </a:t>
            </a:r>
            <a:r>
              <a:rPr lang="en-US" altLang="zh-CN" sz="3200">
                <a:solidFill>
                  <a:srgbClr val="FF0066"/>
                </a:solidFill>
                <a:latin typeface="Arial Narrow" panose="020B0606020202030204" pitchFamily="34" charset="0"/>
              </a:rPr>
              <a:t>to visit the Great Wall</a:t>
            </a:r>
            <a:r>
              <a:rPr lang="en-US" altLang="zh-CN" sz="3200">
                <a:solidFill>
                  <a:srgbClr val="2D2DFF"/>
                </a:solidFill>
                <a:latin typeface="Arial Narrow" panose="020B0606020202030204" pitchFamily="34" charset="0"/>
              </a:rPr>
              <a:t>. </a:t>
            </a:r>
          </a:p>
        </p:txBody>
      </p:sp>
      <p:sp>
        <p:nvSpPr>
          <p:cNvPr id="118801" name="Text Box 17"/>
          <p:cNvSpPr txBox="1">
            <a:spLocks noChangeArrowheads="1"/>
          </p:cNvSpPr>
          <p:nvPr/>
        </p:nvSpPr>
        <p:spPr bwMode="auto">
          <a:xfrm>
            <a:off x="725488" y="4114800"/>
            <a:ext cx="75041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>
                <a:solidFill>
                  <a:srgbClr val="2D2DFF"/>
                </a:solidFill>
                <a:latin typeface="Arial Narrow" panose="020B0606020202030204" pitchFamily="34" charset="0"/>
              </a:rPr>
              <a:t>He gets up early </a:t>
            </a:r>
            <a:r>
              <a:rPr lang="en-US" altLang="zh-CN" sz="3200">
                <a:solidFill>
                  <a:srgbClr val="FF0066"/>
                </a:solidFill>
                <a:latin typeface="Arial Narrow" panose="020B0606020202030204" pitchFamily="34" charset="0"/>
              </a:rPr>
              <a:t>to catch the early bus every day</a:t>
            </a:r>
            <a:r>
              <a:rPr lang="en-US" altLang="zh-CN" sz="3200">
                <a:solidFill>
                  <a:srgbClr val="2D2DFF"/>
                </a:solidFill>
                <a:latin typeface="Arial Narrow" panose="020B0606020202030204" pitchFamily="34" charset="0"/>
              </a:rPr>
              <a:t>.</a:t>
            </a:r>
          </a:p>
        </p:txBody>
      </p:sp>
      <p:sp>
        <p:nvSpPr>
          <p:cNvPr id="118802" name="Text Box 18"/>
          <p:cNvSpPr txBox="1">
            <a:spLocks noChangeArrowheads="1"/>
          </p:cNvSpPr>
          <p:nvPr/>
        </p:nvSpPr>
        <p:spPr bwMode="auto">
          <a:xfrm>
            <a:off x="725488" y="5516563"/>
            <a:ext cx="750411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>
                <a:solidFill>
                  <a:srgbClr val="2D2DFF"/>
                </a:solidFill>
                <a:latin typeface="Arial Narrow" panose="020B0606020202030204" pitchFamily="34" charset="0"/>
              </a:rPr>
              <a:t>They decided to search the Internet </a:t>
            </a:r>
            <a:r>
              <a:rPr lang="en-US" altLang="zh-CN" sz="3200">
                <a:solidFill>
                  <a:srgbClr val="FF0066"/>
                </a:solidFill>
                <a:latin typeface="Arial Narrow" panose="020B0606020202030204" pitchFamily="34" charset="0"/>
              </a:rPr>
              <a:t>to get more information</a:t>
            </a:r>
            <a:r>
              <a:rPr lang="en-US" altLang="zh-CN" sz="3200">
                <a:solidFill>
                  <a:srgbClr val="2D2DFF"/>
                </a:solidFill>
                <a:latin typeface="Arial Narrow" panose="020B0606020202030204" pitchFamily="34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8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8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11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8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8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8" grpId="0"/>
      <p:bldP spid="118801" grpId="0"/>
      <p:bldP spid="11880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76200"/>
            <a:ext cx="8077200" cy="762000"/>
          </a:xfrm>
        </p:spPr>
        <p:txBody>
          <a:bodyPr/>
          <a:lstStyle/>
          <a:p>
            <a:pPr eaLnBrk="1" hangingPunct="1"/>
            <a:r>
              <a:rPr lang="en-US" altLang="zh-CN" sz="2400" smtClean="0">
                <a:latin typeface="Arial Narrow" panose="020B0606020202030204" pitchFamily="34" charset="0"/>
              </a:rPr>
              <a:t>Number the sentences to form a passage about Sandy’s trip to Japan.</a:t>
            </a:r>
          </a:p>
        </p:txBody>
      </p:sp>
      <p:grpSp>
        <p:nvGrpSpPr>
          <p:cNvPr id="41987" name="Group 6"/>
          <p:cNvGrpSpPr/>
          <p:nvPr/>
        </p:nvGrpSpPr>
        <p:grpSpPr bwMode="auto">
          <a:xfrm>
            <a:off x="228600" y="228600"/>
            <a:ext cx="762000" cy="533400"/>
            <a:chOff x="-768" y="1680"/>
            <a:chExt cx="480" cy="336"/>
          </a:xfrm>
        </p:grpSpPr>
        <p:sp>
          <p:nvSpPr>
            <p:cNvPr id="41999" name="Oval 5"/>
            <p:cNvSpPr>
              <a:spLocks noChangeArrowheads="1"/>
            </p:cNvSpPr>
            <p:nvPr/>
          </p:nvSpPr>
          <p:spPr bwMode="auto">
            <a:xfrm>
              <a:off x="-768" y="1680"/>
              <a:ext cx="432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2000" name="Rectangle 4"/>
            <p:cNvSpPr>
              <a:spLocks noChangeArrowheads="1"/>
            </p:cNvSpPr>
            <p:nvPr/>
          </p:nvSpPr>
          <p:spPr bwMode="auto">
            <a:xfrm>
              <a:off x="-743" y="1680"/>
              <a:ext cx="4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>
                  <a:solidFill>
                    <a:schemeClr val="bg1"/>
                  </a:solidFill>
                </a:rPr>
                <a:t>1a</a:t>
              </a:r>
              <a:endParaRPr lang="en-US" altLang="zh-CN">
                <a:solidFill>
                  <a:schemeClr val="bg1"/>
                </a:solidFill>
              </a:endParaRPr>
            </a:p>
          </p:txBody>
        </p:sp>
      </p:grpSp>
      <p:sp>
        <p:nvSpPr>
          <p:cNvPr id="41988" name="Text Box 7"/>
          <p:cNvSpPr txBox="1">
            <a:spLocks noChangeArrowheads="1"/>
          </p:cNvSpPr>
          <p:nvPr/>
        </p:nvSpPr>
        <p:spPr bwMode="auto">
          <a:xfrm>
            <a:off x="304800" y="914400"/>
            <a:ext cx="8610600" cy="502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dirty="0">
                <a:latin typeface="Arial Narrow" panose="020B0606020202030204" pitchFamily="34" charset="0"/>
              </a:rPr>
              <a:t>(    ) But the most interesting thing for me was to take photos. I love to take photos with my friends in beautiful places.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dirty="0">
                <a:latin typeface="Arial Narrow" panose="020B0606020202030204" pitchFamily="34" charset="0"/>
              </a:rPr>
              <a:t>(    ) On the third day of our trip, we climbed Mount Fuji. It was snowing when we got to the top. I was so excited that I didn’t feel cold at all.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dirty="0">
                <a:latin typeface="Arial Narrow" panose="020B0606020202030204" pitchFamily="34" charset="0"/>
              </a:rPr>
              <a:t>( 1 ) Our plane left Beijing at 7:30 a.m. and landed safely in Japan after about four hours. The weather was pleasant.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dirty="0">
                <a:latin typeface="Arial Narrow" panose="020B0606020202030204" pitchFamily="34" charset="0"/>
              </a:rPr>
              <a:t>(    ) During our trip, in the evenings, I sometimes went swimming in the   pool, while my best friend, Kelly, always went shopping.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dirty="0">
                <a:latin typeface="Arial Narrow" panose="020B0606020202030204" pitchFamily="34" charset="0"/>
              </a:rPr>
              <a:t>(    ) The next day, we went to a famous park. It was really an interesting place to visit.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dirty="0">
                <a:latin typeface="Arial Narrow" panose="020B0606020202030204" pitchFamily="34" charset="0"/>
              </a:rPr>
              <a:t>(    ) I enjoyed the trip very much, so I want to travel there again. </a:t>
            </a:r>
          </a:p>
        </p:txBody>
      </p:sp>
      <p:sp>
        <p:nvSpPr>
          <p:cNvPr id="108557" name="Rectangle 13"/>
          <p:cNvSpPr>
            <a:spLocks noChangeArrowheads="1"/>
          </p:cNvSpPr>
          <p:nvPr/>
        </p:nvSpPr>
        <p:spPr bwMode="auto">
          <a:xfrm>
            <a:off x="457200" y="4572000"/>
            <a:ext cx="3825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FF0066"/>
                </a:solidFill>
                <a:ea typeface="楷体" panose="02010609060101010101" pitchFamily="49" charset="-122"/>
              </a:rPr>
              <a:t>2</a:t>
            </a:r>
          </a:p>
        </p:txBody>
      </p:sp>
      <p:sp>
        <p:nvSpPr>
          <p:cNvPr id="108558" name="Rectangle 14"/>
          <p:cNvSpPr>
            <a:spLocks noChangeArrowheads="1"/>
          </p:cNvSpPr>
          <p:nvPr/>
        </p:nvSpPr>
        <p:spPr bwMode="auto">
          <a:xfrm>
            <a:off x="457200" y="1889125"/>
            <a:ext cx="3825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>
                <a:solidFill>
                  <a:srgbClr val="FF0066"/>
                </a:solidFill>
                <a:ea typeface="楷体" panose="02010609060101010101" pitchFamily="49" charset="-122"/>
              </a:rPr>
              <a:t>3</a:t>
            </a:r>
          </a:p>
        </p:txBody>
      </p:sp>
      <p:sp>
        <p:nvSpPr>
          <p:cNvPr id="108559" name="Rectangle 15"/>
          <p:cNvSpPr>
            <a:spLocks noChangeArrowheads="1"/>
          </p:cNvSpPr>
          <p:nvPr/>
        </p:nvSpPr>
        <p:spPr bwMode="auto">
          <a:xfrm>
            <a:off x="457200" y="3657600"/>
            <a:ext cx="3825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>
                <a:solidFill>
                  <a:srgbClr val="FF0066"/>
                </a:solidFill>
                <a:ea typeface="楷体" panose="02010609060101010101" pitchFamily="49" charset="-122"/>
              </a:rPr>
              <a:t>4</a:t>
            </a:r>
          </a:p>
        </p:txBody>
      </p:sp>
      <p:sp>
        <p:nvSpPr>
          <p:cNvPr id="108560" name="Rectangle 16"/>
          <p:cNvSpPr>
            <a:spLocks noChangeArrowheads="1"/>
          </p:cNvSpPr>
          <p:nvPr/>
        </p:nvSpPr>
        <p:spPr bwMode="auto">
          <a:xfrm>
            <a:off x="457200" y="914400"/>
            <a:ext cx="3825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>
                <a:solidFill>
                  <a:srgbClr val="FF0066"/>
                </a:solidFill>
                <a:ea typeface="楷体" panose="02010609060101010101" pitchFamily="49" charset="-122"/>
              </a:rPr>
              <a:t>5</a:t>
            </a:r>
          </a:p>
        </p:txBody>
      </p:sp>
      <p:sp>
        <p:nvSpPr>
          <p:cNvPr id="108561" name="Rectangle 17"/>
          <p:cNvSpPr>
            <a:spLocks noChangeArrowheads="1"/>
          </p:cNvSpPr>
          <p:nvPr/>
        </p:nvSpPr>
        <p:spPr bwMode="auto">
          <a:xfrm>
            <a:off x="457200" y="5486400"/>
            <a:ext cx="3825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>
                <a:solidFill>
                  <a:srgbClr val="FF0066"/>
                </a:solidFill>
                <a:ea typeface="楷体" panose="02010609060101010101" pitchFamily="49" charset="-122"/>
              </a:rPr>
              <a:t>6</a:t>
            </a:r>
          </a:p>
        </p:txBody>
      </p:sp>
      <p:sp>
        <p:nvSpPr>
          <p:cNvPr id="108562" name="Line 18"/>
          <p:cNvSpPr>
            <a:spLocks noChangeShapeType="1"/>
          </p:cNvSpPr>
          <p:nvPr/>
        </p:nvSpPr>
        <p:spPr bwMode="auto">
          <a:xfrm flipV="1">
            <a:off x="914400" y="4953000"/>
            <a:ext cx="14478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8563" name="Line 19"/>
          <p:cNvSpPr>
            <a:spLocks noChangeShapeType="1"/>
          </p:cNvSpPr>
          <p:nvPr/>
        </p:nvSpPr>
        <p:spPr bwMode="auto">
          <a:xfrm flipV="1">
            <a:off x="914400" y="2209800"/>
            <a:ext cx="18288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8564" name="Line 20"/>
          <p:cNvSpPr>
            <a:spLocks noChangeShapeType="1"/>
          </p:cNvSpPr>
          <p:nvPr/>
        </p:nvSpPr>
        <p:spPr bwMode="auto">
          <a:xfrm flipV="1">
            <a:off x="1066800" y="4038600"/>
            <a:ext cx="14478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8565" name="Line 21"/>
          <p:cNvSpPr>
            <a:spLocks noChangeShapeType="1"/>
          </p:cNvSpPr>
          <p:nvPr/>
        </p:nvSpPr>
        <p:spPr bwMode="auto">
          <a:xfrm flipV="1">
            <a:off x="838200" y="1295400"/>
            <a:ext cx="5334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8566" name="Line 22"/>
          <p:cNvSpPr>
            <a:spLocks noChangeShapeType="1"/>
          </p:cNvSpPr>
          <p:nvPr/>
        </p:nvSpPr>
        <p:spPr bwMode="auto">
          <a:xfrm flipV="1">
            <a:off x="6781800" y="5943600"/>
            <a:ext cx="6858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8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8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8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08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8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08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8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08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8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1085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62" grpId="0" animBg="1"/>
      <p:bldP spid="108563" grpId="0" animBg="1"/>
      <p:bldP spid="108564" grpId="0" animBg="1"/>
      <p:bldP spid="108565" grpId="0" animBg="1"/>
      <p:bldP spid="10856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70104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688F2BD5-E193-4A69-8200-82EBD190071E}" type="slidenum">
              <a:rPr lang="en-US" altLang="zh-CN" smtClean="0">
                <a:ea typeface="PMingLiU" pitchFamily="18" charset="-120"/>
              </a:rPr>
              <a:t>14</a:t>
            </a:fld>
            <a:endParaRPr lang="en-US" altLang="zh-CN" smtClean="0">
              <a:ea typeface="PMingLiU" pitchFamily="18" charset="-120"/>
            </a:endParaRPr>
          </a:p>
        </p:txBody>
      </p:sp>
      <p:sp>
        <p:nvSpPr>
          <p:cNvPr id="43011" name="Rectangle 4"/>
          <p:cNvSpPr>
            <a:spLocks noChangeArrowheads="1"/>
          </p:cNvSpPr>
          <p:nvPr/>
        </p:nvSpPr>
        <p:spPr bwMode="auto">
          <a:xfrm>
            <a:off x="1066800" y="152400"/>
            <a:ext cx="6705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zh-CN" sz="2400" b="1" dirty="0">
                <a:solidFill>
                  <a:schemeClr val="tx2"/>
                </a:solidFill>
                <a:latin typeface="Arial Narrow" panose="020B0606020202030204" pitchFamily="34" charset="0"/>
              </a:rPr>
              <a:t>Read the passage in 1a and mark T (True) or F (False). </a:t>
            </a:r>
          </a:p>
        </p:txBody>
      </p:sp>
      <p:grpSp>
        <p:nvGrpSpPr>
          <p:cNvPr id="43012" name="Group 5"/>
          <p:cNvGrpSpPr/>
          <p:nvPr/>
        </p:nvGrpSpPr>
        <p:grpSpPr bwMode="auto">
          <a:xfrm>
            <a:off x="228600" y="304800"/>
            <a:ext cx="762000" cy="533400"/>
            <a:chOff x="-768" y="1680"/>
            <a:chExt cx="480" cy="336"/>
          </a:xfrm>
        </p:grpSpPr>
        <p:sp>
          <p:nvSpPr>
            <p:cNvPr id="43019" name="Oval 6"/>
            <p:cNvSpPr>
              <a:spLocks noChangeArrowheads="1"/>
            </p:cNvSpPr>
            <p:nvPr/>
          </p:nvSpPr>
          <p:spPr bwMode="auto">
            <a:xfrm>
              <a:off x="-768" y="1680"/>
              <a:ext cx="432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3020" name="Rectangle 7"/>
            <p:cNvSpPr>
              <a:spLocks noChangeArrowheads="1"/>
            </p:cNvSpPr>
            <p:nvPr/>
          </p:nvSpPr>
          <p:spPr bwMode="auto">
            <a:xfrm>
              <a:off x="-743" y="1680"/>
              <a:ext cx="4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/>
                <a:t>1b</a:t>
              </a:r>
            </a:p>
          </p:txBody>
        </p:sp>
      </p:grpSp>
      <p:sp>
        <p:nvSpPr>
          <p:cNvPr id="43013" name="Text Box 8"/>
          <p:cNvSpPr txBox="1">
            <a:spLocks noChangeArrowheads="1"/>
          </p:cNvSpPr>
          <p:nvPr/>
        </p:nvSpPr>
        <p:spPr bwMode="auto">
          <a:xfrm>
            <a:off x="0" y="914400"/>
            <a:ext cx="8839200" cy="4968875"/>
          </a:xfrm>
          <a:prstGeom prst="rect">
            <a:avLst/>
          </a:prstGeom>
          <a:solidFill>
            <a:srgbClr val="FFFFBD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zh-CN" sz="3200" dirty="0">
                <a:latin typeface="Arial Narrow" panose="020B0606020202030204" pitchFamily="34" charset="0"/>
              </a:rPr>
              <a:t>We went to Japan by ship. 				(     )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zh-CN" sz="3200" dirty="0">
                <a:latin typeface="Arial Narrow" panose="020B0606020202030204" pitchFamily="34" charset="0"/>
              </a:rPr>
              <a:t>On the second day of our trip, we went to a famous and interesting park. 					(      )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zh-CN" sz="3200" dirty="0">
                <a:latin typeface="Arial Narrow" panose="020B0606020202030204" pitchFamily="34" charset="0"/>
              </a:rPr>
              <a:t>We climbed Mount Fuji on the third day of our trip. (      )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zh-CN" sz="3200" dirty="0">
                <a:latin typeface="Arial Narrow" panose="020B0606020202030204" pitchFamily="34" charset="0"/>
              </a:rPr>
              <a:t>The weather there was not cold when we go to the top of Mount Fuji. 						(      )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zh-CN" sz="3200" dirty="0">
                <a:latin typeface="Arial Narrow" panose="020B0606020202030204" pitchFamily="34" charset="0"/>
              </a:rPr>
              <a:t>The most interesting thing for me was to take photos with my parents. 					(      )</a:t>
            </a:r>
          </a:p>
        </p:txBody>
      </p:sp>
      <p:sp>
        <p:nvSpPr>
          <p:cNvPr id="97289" name="Rectangle 9"/>
          <p:cNvSpPr>
            <a:spLocks noChangeArrowheads="1"/>
          </p:cNvSpPr>
          <p:nvPr/>
        </p:nvSpPr>
        <p:spPr bwMode="auto">
          <a:xfrm>
            <a:off x="7543800" y="944563"/>
            <a:ext cx="4318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solidFill>
                  <a:srgbClr val="FF0066"/>
                </a:solidFill>
                <a:ea typeface="楷体" panose="02010609060101010101" pitchFamily="49" charset="-122"/>
              </a:rPr>
              <a:t>F</a:t>
            </a:r>
          </a:p>
        </p:txBody>
      </p:sp>
      <p:sp>
        <p:nvSpPr>
          <p:cNvPr id="97290" name="Rectangle 10"/>
          <p:cNvSpPr>
            <a:spLocks noChangeArrowheads="1"/>
          </p:cNvSpPr>
          <p:nvPr/>
        </p:nvSpPr>
        <p:spPr bwMode="auto">
          <a:xfrm>
            <a:off x="7569200" y="2133600"/>
            <a:ext cx="431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solidFill>
                  <a:srgbClr val="FF0066"/>
                </a:solidFill>
                <a:ea typeface="楷体" panose="02010609060101010101" pitchFamily="49" charset="-122"/>
              </a:rPr>
              <a:t>T</a:t>
            </a:r>
          </a:p>
        </p:txBody>
      </p:sp>
      <p:sp>
        <p:nvSpPr>
          <p:cNvPr id="97291" name="Rectangle 11"/>
          <p:cNvSpPr>
            <a:spLocks noChangeArrowheads="1"/>
          </p:cNvSpPr>
          <p:nvPr/>
        </p:nvSpPr>
        <p:spPr bwMode="auto">
          <a:xfrm>
            <a:off x="8001000" y="2895600"/>
            <a:ext cx="431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solidFill>
                  <a:srgbClr val="FF0066"/>
                </a:solidFill>
                <a:ea typeface="楷体" panose="02010609060101010101" pitchFamily="49" charset="-122"/>
              </a:rPr>
              <a:t>T</a:t>
            </a:r>
          </a:p>
        </p:txBody>
      </p:sp>
      <p:sp>
        <p:nvSpPr>
          <p:cNvPr id="97292" name="Rectangle 12"/>
          <p:cNvSpPr>
            <a:spLocks noChangeArrowheads="1"/>
          </p:cNvSpPr>
          <p:nvPr/>
        </p:nvSpPr>
        <p:spPr bwMode="auto">
          <a:xfrm>
            <a:off x="7543800" y="4114800"/>
            <a:ext cx="431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solidFill>
                  <a:srgbClr val="FF0066"/>
                </a:solidFill>
                <a:ea typeface="楷体" panose="02010609060101010101" pitchFamily="49" charset="-122"/>
              </a:rPr>
              <a:t>F</a:t>
            </a:r>
          </a:p>
        </p:txBody>
      </p:sp>
      <p:sp>
        <p:nvSpPr>
          <p:cNvPr id="97293" name="Rectangle 13"/>
          <p:cNvSpPr>
            <a:spLocks noChangeArrowheads="1"/>
          </p:cNvSpPr>
          <p:nvPr/>
        </p:nvSpPr>
        <p:spPr bwMode="auto">
          <a:xfrm>
            <a:off x="7543800" y="5364163"/>
            <a:ext cx="4318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solidFill>
                  <a:srgbClr val="FF0066"/>
                </a:solidFill>
                <a:ea typeface="楷体" panose="02010609060101010101" pitchFamily="49" charset="-122"/>
              </a:rPr>
              <a:t>F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43026" name="WindowsMediaPlayer1" r:id="rId2" imgW="3962520" imgH="609480"/>
        </mc:Choice>
        <mc:Fallback>
          <p:control name="WindowsMediaPlayer1" r:id="rId2" imgW="3962520" imgH="609480">
            <p:pic>
              <p:nvPicPr>
                <p:cNvPr id="2" name="WindowsMediaPlayer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>
                  <a:off x="1828800" y="5867400"/>
                  <a:ext cx="3962400" cy="6096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97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97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97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97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97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7B0AC34-2BAC-45BE-AB8E-2604AA2C0651}" type="slidenum">
              <a:rPr lang="zh-CN" altLang="en-US"/>
              <a:t>15</a:t>
            </a:fld>
            <a:endParaRPr lang="en-US" altLang="zh-CN" sz="180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sp>
        <p:nvSpPr>
          <p:cNvPr id="44035" name="Rectangle 5"/>
          <p:cNvSpPr>
            <a:spLocks noChangeArrowheads="1"/>
          </p:cNvSpPr>
          <p:nvPr/>
        </p:nvSpPr>
        <p:spPr bwMode="auto">
          <a:xfrm>
            <a:off x="1066800" y="1524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altLang="zh-CN" sz="2800" b="1">
                <a:latin typeface="Arial Narrow" panose="020B0606020202030204" pitchFamily="34" charset="0"/>
                <a:sym typeface="Impact" panose="020B0806030902050204" pitchFamily="34" charset="0"/>
              </a:rPr>
              <a:t>Write a passage to describe one of your favorite trips. </a:t>
            </a:r>
          </a:p>
        </p:txBody>
      </p:sp>
      <p:grpSp>
        <p:nvGrpSpPr>
          <p:cNvPr id="44036" name="Group 6"/>
          <p:cNvGrpSpPr/>
          <p:nvPr/>
        </p:nvGrpSpPr>
        <p:grpSpPr bwMode="auto">
          <a:xfrm>
            <a:off x="228600" y="304800"/>
            <a:ext cx="762000" cy="533400"/>
            <a:chOff x="-768" y="1680"/>
            <a:chExt cx="480" cy="336"/>
          </a:xfrm>
        </p:grpSpPr>
        <p:sp>
          <p:nvSpPr>
            <p:cNvPr id="44038" name="Oval 7"/>
            <p:cNvSpPr>
              <a:spLocks noChangeArrowheads="1"/>
            </p:cNvSpPr>
            <p:nvPr/>
          </p:nvSpPr>
          <p:spPr bwMode="auto">
            <a:xfrm>
              <a:off x="-768" y="1680"/>
              <a:ext cx="432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4039" name="Rectangle 8"/>
            <p:cNvSpPr>
              <a:spLocks noChangeArrowheads="1"/>
            </p:cNvSpPr>
            <p:nvPr/>
          </p:nvSpPr>
          <p:spPr bwMode="auto">
            <a:xfrm>
              <a:off x="-743" y="1680"/>
              <a:ext cx="4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b="1">
                  <a:solidFill>
                    <a:schemeClr val="bg1"/>
                  </a:solidFill>
                </a:rPr>
                <a:t> 2</a:t>
              </a:r>
            </a:p>
          </p:txBody>
        </p:sp>
      </p:grpSp>
      <p:sp>
        <p:nvSpPr>
          <p:cNvPr id="44037" name="Text Box 9"/>
          <p:cNvSpPr txBox="1">
            <a:spLocks noChangeArrowheads="1"/>
          </p:cNvSpPr>
          <p:nvPr/>
        </p:nvSpPr>
        <p:spPr bwMode="auto">
          <a:xfrm>
            <a:off x="457200" y="1524000"/>
            <a:ext cx="8153400" cy="252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dirty="0">
                <a:latin typeface="Times New Roman" panose="02020603050405020304" pitchFamily="18" charset="0"/>
              </a:rPr>
              <a:t>___________________________________________________________________________________________________________________________________________________________________________________________________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739181E-42CB-488E-8D2B-B7E3E0470553}" type="slidenum">
              <a:rPr lang="zh-CN" altLang="en-US"/>
              <a:t>16</a:t>
            </a:fld>
            <a:endParaRPr lang="en-US" altLang="zh-CN" sz="180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sp>
        <p:nvSpPr>
          <p:cNvPr id="13005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6064250"/>
          </a:xfrm>
          <a:prstGeom prst="rect">
            <a:avLst/>
          </a:prstGeom>
          <a:solidFill>
            <a:srgbClr val="333399">
              <a:alpha val="7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chemeClr val="bg1"/>
                </a:solidFill>
                <a:latin typeface="Arial Narrow" panose="020B0606020202030204" pitchFamily="34" charset="0"/>
              </a:rPr>
              <a:t>An example for 2: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3200">
                <a:solidFill>
                  <a:schemeClr val="bg1"/>
                </a:solidFill>
                <a:latin typeface="Arial Narrow" panose="020B0606020202030204" pitchFamily="34" charset="0"/>
              </a:rPr>
              <a:t>	Last week, I visited Beijing. I was so excited that I couldn’t fall asleep last Sunday night. I got up early and checked my bag for the journey. In my backpack, I put a camera, some clothes, a map and so on. It took me about 35 hours to get there by train. I visited many places of interest such as the Great Wall, the Ming Tombs,  Tian’anmen Square, the Temple of Heaven and the Summer Palace. I enjoyed myself very much because they are so beautiful. I felt tired but excited because I learned a lot about the history of this beautiful city. 	</a:t>
            </a:r>
            <a:r>
              <a:rPr lang="en-US" altLang="zh-CN" sz="2800">
                <a:solidFill>
                  <a:schemeClr val="bg1"/>
                </a:solidFill>
                <a:latin typeface="Arial Narrow" panose="020B0606020202030204" pitchFamily="34" charset="0"/>
              </a:rPr>
              <a:t>						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70104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71D841DD-7FAF-4136-A37B-8B0477B126EE}" type="slidenum">
              <a:rPr lang="en-US" altLang="zh-CN" smtClean="0"/>
              <a:t>17</a:t>
            </a:fld>
            <a:endParaRPr lang="en-US" altLang="zh-CN" smtClean="0"/>
          </a:p>
        </p:txBody>
      </p:sp>
      <p:sp>
        <p:nvSpPr>
          <p:cNvPr id="46083" name="WordArt 9"/>
          <p:cNvSpPr>
            <a:spLocks noChangeArrowheads="1" noChangeShapeType="1" noTextEdit="1"/>
          </p:cNvSpPr>
          <p:nvPr/>
        </p:nvSpPr>
        <p:spPr bwMode="auto">
          <a:xfrm>
            <a:off x="3276600" y="304800"/>
            <a:ext cx="238125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Summary</a:t>
            </a:r>
            <a:endParaRPr lang="zh-CN" altLang="en-US" sz="3600" b="1" kern="10" dirty="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11627" name="Rectangle 11"/>
          <p:cNvSpPr>
            <a:spLocks noChangeArrowheads="1"/>
          </p:cNvSpPr>
          <p:nvPr/>
        </p:nvSpPr>
        <p:spPr bwMode="auto">
          <a:xfrm>
            <a:off x="304800" y="1219200"/>
            <a:ext cx="84582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en-US" altLang="zh-CN" sz="3600" dirty="0">
                <a:solidFill>
                  <a:srgbClr val="0000C4"/>
                </a:solidFill>
              </a:rPr>
              <a:t>		</a:t>
            </a:r>
            <a:r>
              <a:rPr lang="en-US" altLang="zh-CN" sz="3600" dirty="0"/>
              <a:t>We learn:</a:t>
            </a:r>
            <a:r>
              <a:rPr lang="en-US" altLang="zh-CN" sz="3600" dirty="0">
                <a:solidFill>
                  <a:srgbClr val="0000C4"/>
                </a:solidFill>
              </a:rPr>
              <a:t> </a:t>
            </a: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{"/>
            </a:pPr>
            <a:r>
              <a:rPr lang="en-US" altLang="zh-CN" sz="3200" dirty="0">
                <a:solidFill>
                  <a:srgbClr val="0000C4"/>
                </a:solidFill>
              </a:rPr>
              <a:t>  </a:t>
            </a:r>
            <a:r>
              <a:rPr lang="en-US" altLang="zh-CN" sz="3200" dirty="0"/>
              <a:t>Useful expressions:</a:t>
            </a:r>
            <a:r>
              <a:rPr lang="en-US" altLang="zh-CN" sz="3600" dirty="0"/>
              <a:t> </a:t>
            </a: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en-US" altLang="zh-CN" sz="3600" dirty="0">
                <a:solidFill>
                  <a:srgbClr val="0000C4"/>
                </a:solidFill>
              </a:rPr>
              <a:t>		</a:t>
            </a:r>
            <a:r>
              <a:rPr lang="en-US" altLang="zh-CN" sz="2800" dirty="0">
                <a:solidFill>
                  <a:srgbClr val="0000FF"/>
                </a:solidFill>
                <a:latin typeface="Arial Narrow" panose="020B0606020202030204" pitchFamily="34" charset="0"/>
              </a:rPr>
              <a:t>get to the top, so… that…, land safely, an interesting place to visit, the next day, love to take photos</a:t>
            </a: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{"/>
            </a:pPr>
            <a:r>
              <a:rPr lang="en-US" altLang="zh-CN" sz="3600" dirty="0">
                <a:solidFill>
                  <a:srgbClr val="0000C4"/>
                </a:solidFill>
              </a:rPr>
              <a:t> </a:t>
            </a:r>
            <a:r>
              <a:rPr lang="en-US" altLang="zh-CN" sz="3200" dirty="0"/>
              <a:t>The infinitive:	</a:t>
            </a: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en-US" altLang="zh-CN" sz="3600" b="1" dirty="0">
                <a:solidFill>
                  <a:srgbClr val="0000C4"/>
                </a:solidFill>
                <a:latin typeface="Arial Narrow" panose="020B0606020202030204" pitchFamily="34" charset="0"/>
              </a:rPr>
              <a:t>		 </a:t>
            </a:r>
            <a:r>
              <a:rPr lang="en-US" altLang="zh-CN" sz="2800" dirty="0">
                <a:solidFill>
                  <a:srgbClr val="0000FF"/>
                </a:solidFill>
                <a:latin typeface="Arial Narrow" panose="020B0606020202030204" pitchFamily="34" charset="0"/>
              </a:rPr>
              <a:t>But it will take us a few days </a:t>
            </a:r>
            <a:r>
              <a:rPr lang="en-US" altLang="zh-CN" sz="2800" dirty="0">
                <a:solidFill>
                  <a:srgbClr val="FF0066"/>
                </a:solidFill>
                <a:latin typeface="Arial Narrow" panose="020B0606020202030204" pitchFamily="34" charset="0"/>
              </a:rPr>
              <a:t>to get</a:t>
            </a:r>
            <a:r>
              <a:rPr lang="en-US" altLang="zh-CN" sz="2800" dirty="0">
                <a:solidFill>
                  <a:srgbClr val="0000FF"/>
                </a:solidFill>
                <a:latin typeface="Arial Narrow" panose="020B0606020202030204" pitchFamily="34" charset="0"/>
              </a:rPr>
              <a:t> there by bike.</a:t>
            </a: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en-US" altLang="zh-CN" sz="2800" b="1" dirty="0">
                <a:solidFill>
                  <a:srgbClr val="0000FF"/>
                </a:solidFill>
                <a:latin typeface="Arial Narrow" panose="020B0606020202030204" pitchFamily="34" charset="0"/>
              </a:rPr>
              <a:t>		  </a:t>
            </a:r>
            <a:r>
              <a:rPr lang="en-US" altLang="zh-CN" sz="2800" dirty="0">
                <a:solidFill>
                  <a:srgbClr val="0000FF"/>
                </a:solidFill>
                <a:latin typeface="Arial Narrow" panose="020B0606020202030204" pitchFamily="34" charset="0"/>
              </a:rPr>
              <a:t>I want </a:t>
            </a:r>
            <a:r>
              <a:rPr lang="en-US" altLang="zh-CN" sz="2800" dirty="0">
                <a:solidFill>
                  <a:srgbClr val="FF0066"/>
                </a:solidFill>
                <a:latin typeface="Arial Narrow" panose="020B0606020202030204" pitchFamily="34" charset="0"/>
              </a:rPr>
              <a:t>to book</a:t>
            </a:r>
            <a:r>
              <a:rPr lang="en-US" altLang="zh-CN" sz="2800" dirty="0">
                <a:solidFill>
                  <a:srgbClr val="0000FF"/>
                </a:solidFill>
                <a:latin typeface="Arial Narrow" panose="020B0606020202030204" pitchFamily="34" charset="0"/>
              </a:rPr>
              <a:t> some rooms.</a:t>
            </a: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en-US" altLang="zh-CN" sz="2800" dirty="0">
                <a:solidFill>
                  <a:srgbClr val="0000FF"/>
                </a:solidFill>
                <a:latin typeface="Arial Narrow" panose="020B0606020202030204" pitchFamily="34" charset="0"/>
              </a:rPr>
              <a:t>		  Why don’t we put on a show </a:t>
            </a:r>
            <a:r>
              <a:rPr lang="en-US" altLang="zh-CN" sz="2800" dirty="0">
                <a:solidFill>
                  <a:srgbClr val="FF0066"/>
                </a:solidFill>
                <a:latin typeface="Arial Narrow" panose="020B0606020202030204" pitchFamily="34" charset="0"/>
              </a:rPr>
              <a:t>to raise</a:t>
            </a:r>
            <a:r>
              <a:rPr lang="en-US" altLang="zh-CN" sz="2800" dirty="0">
                <a:solidFill>
                  <a:srgbClr val="0000FF"/>
                </a:solidFill>
                <a:latin typeface="Arial Narrow" panose="020B0606020202030204" pitchFamily="34" charset="0"/>
              </a:rPr>
              <a:t> money.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1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1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1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1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1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1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1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1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1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1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1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1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1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1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1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1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1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1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1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1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1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1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1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1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1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1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1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1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1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1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1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11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11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11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11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11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11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1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11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11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11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11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70104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49A4FB34-55BB-4C43-83C4-37F8C81BF035}" type="slidenum">
              <a:rPr lang="en-US" altLang="zh-CN" smtClean="0"/>
              <a:t>18</a:t>
            </a:fld>
            <a:endParaRPr lang="en-US" altLang="zh-CN" smtClean="0"/>
          </a:p>
        </p:txBody>
      </p:sp>
      <p:sp>
        <p:nvSpPr>
          <p:cNvPr id="47107" name="WordArt 2"/>
          <p:cNvSpPr>
            <a:spLocks noChangeArrowheads="1" noChangeShapeType="1" noTextEdit="1"/>
          </p:cNvSpPr>
          <p:nvPr/>
        </p:nvSpPr>
        <p:spPr bwMode="auto">
          <a:xfrm>
            <a:off x="3276600" y="304800"/>
            <a:ext cx="238125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Summary</a:t>
            </a:r>
            <a:endParaRPr lang="zh-CN" altLang="en-US" sz="36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26979" name="Rectangle 3"/>
          <p:cNvSpPr>
            <a:spLocks noChangeArrowheads="1"/>
          </p:cNvSpPr>
          <p:nvPr/>
        </p:nvSpPr>
        <p:spPr bwMode="auto">
          <a:xfrm>
            <a:off x="304800" y="1219200"/>
            <a:ext cx="86106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125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en-US" altLang="zh-CN" sz="3200" dirty="0"/>
              <a:t>		We can:</a:t>
            </a:r>
            <a:r>
              <a:rPr lang="en-US" altLang="zh-CN" sz="3200" dirty="0">
                <a:solidFill>
                  <a:srgbClr val="0000C4"/>
                </a:solidFill>
              </a:rPr>
              <a:t> </a:t>
            </a:r>
          </a:p>
          <a:p>
            <a:pPr marL="342900" indent="-342900">
              <a:lnSpc>
                <a:spcPct val="125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|"/>
            </a:pPr>
            <a:r>
              <a:rPr lang="en-US" altLang="zh-CN" sz="3200" dirty="0">
                <a:solidFill>
                  <a:srgbClr val="0000C4"/>
                </a:solidFill>
              </a:rPr>
              <a:t>  </a:t>
            </a:r>
            <a:r>
              <a:rPr lang="en-US" altLang="zh-CN" sz="3200" dirty="0"/>
              <a:t>Talk about our field trip. Make plans for it such as the cost, vehicles to choose, etc. </a:t>
            </a:r>
            <a:r>
              <a:rPr lang="en-US" altLang="zh-CN" sz="3200" dirty="0">
                <a:solidFill>
                  <a:srgbClr val="0000FF"/>
                </a:solidFill>
                <a:latin typeface="Arial Narrow" panose="020B0606020202030204" pitchFamily="34" charset="0"/>
              </a:rPr>
              <a:t> </a:t>
            </a:r>
          </a:p>
          <a:p>
            <a:pPr marL="342900" indent="-342900">
              <a:lnSpc>
                <a:spcPct val="125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|"/>
            </a:pPr>
            <a:r>
              <a:rPr lang="en-US" altLang="zh-CN" sz="3200" dirty="0">
                <a:solidFill>
                  <a:srgbClr val="0000C4"/>
                </a:solidFill>
              </a:rPr>
              <a:t>  </a:t>
            </a:r>
            <a:r>
              <a:rPr lang="en-US" altLang="zh-CN" sz="3200" dirty="0"/>
              <a:t>Use the</a:t>
            </a:r>
            <a:r>
              <a:rPr lang="en-US" altLang="zh-CN" sz="3200" dirty="0">
                <a:solidFill>
                  <a:srgbClr val="0000C4"/>
                </a:solidFill>
              </a:rPr>
              <a:t> </a:t>
            </a:r>
            <a:r>
              <a:rPr lang="en-US" altLang="zh-CN" sz="3200" dirty="0"/>
              <a:t>infinitive as object, object complement and adverbial of purpose correctly. 	</a:t>
            </a:r>
          </a:p>
          <a:p>
            <a:pPr marL="342900" indent="-342900">
              <a:lnSpc>
                <a:spcPct val="125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en-US" altLang="zh-CN" sz="3200" b="1" dirty="0">
                <a:solidFill>
                  <a:srgbClr val="0000C4"/>
                </a:solidFill>
                <a:latin typeface="Arial Narrow" panose="020B0606020202030204" pitchFamily="34" charset="0"/>
              </a:rPr>
              <a:t>		</a:t>
            </a:r>
            <a:endParaRPr lang="en-US" altLang="zh-CN" sz="3200" dirty="0">
              <a:solidFill>
                <a:srgbClr val="0000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WordArt 10"/>
          <p:cNvSpPr>
            <a:spLocks noChangeArrowheads="1" noChangeShapeType="1" noTextEdit="1"/>
          </p:cNvSpPr>
          <p:nvPr/>
        </p:nvSpPr>
        <p:spPr bwMode="auto">
          <a:xfrm>
            <a:off x="3200400" y="228600"/>
            <a:ext cx="238125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Project</a:t>
            </a:r>
            <a:endParaRPr lang="zh-CN" altLang="en-US" sz="3600" b="1" kern="10" dirty="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48131" name="Text Box 12"/>
          <p:cNvSpPr txBox="1">
            <a:spLocks noChangeArrowheads="1"/>
          </p:cNvSpPr>
          <p:nvPr/>
        </p:nvSpPr>
        <p:spPr bwMode="auto">
          <a:xfrm>
            <a:off x="0" y="1219200"/>
            <a:ext cx="9144000" cy="5486400"/>
          </a:xfrm>
          <a:prstGeom prst="rect">
            <a:avLst/>
          </a:prstGeom>
          <a:noFill/>
          <a:ln w="57150">
            <a:pattFill prst="solidDmnd">
              <a:fgClr>
                <a:srgbClr val="000066"/>
              </a:fgClr>
              <a:bgClr>
                <a:srgbClr val="FFFFFF"/>
              </a:bgClr>
            </a:patt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zh-CN" sz="2400" dirty="0"/>
              <a:t>Survey your classmates about where they would like to travel. Then work out the total cost. 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endParaRPr lang="en-US" altLang="zh-CN" sz="2400" dirty="0"/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endParaRPr lang="en-US" altLang="zh-CN" sz="2400" dirty="0"/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endParaRPr lang="en-US" altLang="zh-CN" sz="2400" dirty="0"/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zh-CN" sz="2400" dirty="0"/>
              <a:t>Work in groups and choose one of the most popular places for you to travel. Then find out more information about traveling there. 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zh-CN" sz="2400" dirty="0"/>
              <a:t>Discuss and write down your travel route and schedule.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dirty="0"/>
              <a:t> 	You can begin like this: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dirty="0"/>
              <a:t>		We’re going to visit Mount Huang for three days…  </a:t>
            </a:r>
          </a:p>
        </p:txBody>
      </p:sp>
      <p:graphicFrame>
        <p:nvGraphicFramePr>
          <p:cNvPr id="48152" name="Group 24"/>
          <p:cNvGraphicFramePr>
            <a:graphicFrameLocks noGrp="1"/>
          </p:cNvGraphicFramePr>
          <p:nvPr>
            <p:ph/>
          </p:nvPr>
        </p:nvGraphicFramePr>
        <p:xfrm>
          <a:off x="685800" y="2362200"/>
          <a:ext cx="7162800" cy="1378080"/>
        </p:xfrm>
        <a:graphic>
          <a:graphicData uri="http://schemas.openxmlformats.org/drawingml/2006/table">
            <a:tbl>
              <a:tblPr/>
              <a:tblGrid>
                <a:gridCol w="238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87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Name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Place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Total cost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6CE3B9E-A73D-48B8-B7C1-B8550E8D45E4}" type="slidenum">
              <a:rPr lang="en-US" altLang="zh-CN"/>
              <a:t>2</a:t>
            </a:fld>
            <a:endParaRPr lang="en-US"/>
          </a:p>
        </p:txBody>
      </p:sp>
      <p:pic>
        <p:nvPicPr>
          <p:cNvPr id="98306" name="Picture 2" descr="483545862491254140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248400" y="3352800"/>
            <a:ext cx="1995488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8308" name="Text Box 4"/>
          <p:cNvSpPr txBox="1">
            <a:spLocks noChangeArrowheads="1"/>
          </p:cNvSpPr>
          <p:nvPr/>
        </p:nvSpPr>
        <p:spPr bwMode="auto">
          <a:xfrm>
            <a:off x="2667000" y="2178050"/>
            <a:ext cx="57150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/>
              <a:t>He is the _____ of the forests.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1219200" y="685800"/>
            <a:ext cx="5181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 dirty="0"/>
              <a:t>Complete the sentences. </a:t>
            </a:r>
          </a:p>
        </p:txBody>
      </p:sp>
      <p:sp>
        <p:nvSpPr>
          <p:cNvPr id="98311" name="Rectangle 7"/>
          <p:cNvSpPr>
            <a:spLocks noChangeArrowheads="1"/>
          </p:cNvSpPr>
          <p:nvPr/>
        </p:nvSpPr>
        <p:spPr bwMode="auto">
          <a:xfrm>
            <a:off x="1752600" y="4676775"/>
            <a:ext cx="51054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600"/>
              <a:t>In the pokers</a:t>
            </a:r>
            <a:r>
              <a:rPr lang="en-US" altLang="zh-CN" sz="2400"/>
              <a:t>(</a:t>
            </a:r>
            <a:r>
              <a:rPr lang="zh-CN" altLang="en-US" sz="2400"/>
              <a:t>扑克牌</a:t>
            </a:r>
            <a:r>
              <a:rPr lang="en-US" altLang="zh-CN" sz="2400"/>
              <a:t>) </a:t>
            </a:r>
            <a:r>
              <a:rPr lang="en-US" altLang="zh-CN" sz="3600"/>
              <a:t>“Q”           stands for ______ </a:t>
            </a:r>
          </a:p>
        </p:txBody>
      </p:sp>
      <p:sp>
        <p:nvSpPr>
          <p:cNvPr id="98312" name="Text Box 8"/>
          <p:cNvSpPr txBox="1">
            <a:spLocks noChangeArrowheads="1"/>
          </p:cNvSpPr>
          <p:nvPr/>
        </p:nvSpPr>
        <p:spPr bwMode="auto">
          <a:xfrm>
            <a:off x="4794250" y="2133600"/>
            <a:ext cx="996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>
                <a:solidFill>
                  <a:srgbClr val="FF0066"/>
                </a:solidFill>
                <a:latin typeface="Times New Roman" panose="02020603050405020304" pitchFamily="18" charset="0"/>
              </a:rPr>
              <a:t>king</a:t>
            </a:r>
          </a:p>
        </p:txBody>
      </p:sp>
      <p:sp>
        <p:nvSpPr>
          <p:cNvPr id="98313" name="Text Box 9"/>
          <p:cNvSpPr txBox="1">
            <a:spLocks noChangeArrowheads="1"/>
          </p:cNvSpPr>
          <p:nvPr/>
        </p:nvSpPr>
        <p:spPr bwMode="auto">
          <a:xfrm>
            <a:off x="4038600" y="5210175"/>
            <a:ext cx="1276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>
                <a:solidFill>
                  <a:srgbClr val="FF0066"/>
                </a:solidFill>
                <a:latin typeface="Times New Roman" panose="02020603050405020304" pitchFamily="18" charset="0"/>
              </a:rPr>
              <a:t>queen</a:t>
            </a:r>
          </a:p>
        </p:txBody>
      </p:sp>
      <p:pic>
        <p:nvPicPr>
          <p:cNvPr id="98315" name="Picture 11" descr="mypsd_67345_201111171120190026b_副本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1143000"/>
            <a:ext cx="2363788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98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8" grpId="0"/>
      <p:bldP spid="98311" grpId="0"/>
      <p:bldP spid="98312" grpId="0"/>
      <p:bldP spid="983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70104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57369A86-9E13-4935-8338-B278B09C1F9F}" type="slidenum">
              <a:rPr lang="en-US" altLang="zh-CN" smtClean="0"/>
              <a:t>20</a:t>
            </a:fld>
            <a:endParaRPr lang="en-US" altLang="zh-CN" smtClean="0"/>
          </a:p>
        </p:txBody>
      </p:sp>
      <p:sp>
        <p:nvSpPr>
          <p:cNvPr id="49155" name="WordArt 4"/>
          <p:cNvSpPr>
            <a:spLocks noChangeArrowheads="1" noChangeShapeType="1" noTextEdit="1"/>
          </p:cNvSpPr>
          <p:nvPr/>
        </p:nvSpPr>
        <p:spPr bwMode="auto">
          <a:xfrm>
            <a:off x="2743200" y="457200"/>
            <a:ext cx="32004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Homework</a:t>
            </a:r>
            <a:endParaRPr lang="zh-CN" altLang="en-US" sz="3600" b="1" kern="10" dirty="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49156" name="Text Box 5"/>
          <p:cNvSpPr txBox="1">
            <a:spLocks noChangeArrowheads="1"/>
          </p:cNvSpPr>
          <p:nvPr/>
        </p:nvSpPr>
        <p:spPr bwMode="auto">
          <a:xfrm>
            <a:off x="838200" y="1981200"/>
            <a:ext cx="73152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zh-CN" sz="3200" dirty="0">
                <a:latin typeface="Times New Roman" panose="02020603050405020304" pitchFamily="18" charset="0"/>
              </a:rPr>
              <a:t>Review the key points in this topic and master the important new words, phrases and useful expressions.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zh-CN" sz="3200" dirty="0">
                <a:latin typeface="Times New Roman" panose="02020603050405020304" pitchFamily="18" charset="0"/>
              </a:rPr>
              <a:t> Write your traveling plan or the experience of your own trip. 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zh-CN" sz="3200" dirty="0">
                <a:latin typeface="Times New Roman" panose="02020603050405020304" pitchFamily="18" charset="0"/>
              </a:rPr>
              <a:t> Preview Section A of Topic 2. </a:t>
            </a:r>
            <a:r>
              <a:rPr lang="en-US" altLang="zh-CN" sz="3200" dirty="0" smtClean="0">
                <a:latin typeface="Times New Roman" panose="02020603050405020304" pitchFamily="18" charset="0"/>
              </a:rPr>
              <a:t> </a:t>
            </a:r>
            <a:endParaRPr lang="en-US" altLang="zh-CN" sz="32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70104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D51CBCAD-3E50-4CA8-B61F-6E3069D11907}" type="slidenum">
              <a:rPr lang="en-US" altLang="zh-CN" smtClean="0"/>
              <a:t>21</a:t>
            </a:fld>
            <a:endParaRPr lang="en-US" altLang="zh-CN" smtClean="0"/>
          </a:p>
        </p:txBody>
      </p:sp>
      <p:sp>
        <p:nvSpPr>
          <p:cNvPr id="37890" name="WordArt 2"/>
          <p:cNvSpPr>
            <a:spLocks noChangeArrowheads="1" noChangeShapeType="1" noTextEdit="1"/>
          </p:cNvSpPr>
          <p:nvPr/>
        </p:nvSpPr>
        <p:spPr bwMode="auto">
          <a:xfrm>
            <a:off x="2133600" y="1828800"/>
            <a:ext cx="4419600" cy="2057400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en-US" altLang="zh-CN" sz="3600" kern="10" dirty="0">
                <a:ln w="9525">
                  <a:rou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latin typeface="GungsuhChe"/>
                <a:ea typeface="GungsuhChe"/>
              </a:rPr>
              <a:t>The end. </a:t>
            </a:r>
          </a:p>
          <a:p>
            <a:pPr algn="ctr"/>
            <a:r>
              <a:rPr lang="en-US" altLang="zh-CN" sz="3600" kern="10" dirty="0">
                <a:ln w="9525">
                  <a:rou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latin typeface="GungsuhChe"/>
                <a:ea typeface="GungsuhChe"/>
              </a:rPr>
              <a:t>    Thanks!</a:t>
            </a:r>
            <a:endParaRPr lang="zh-CN" altLang="en-US" sz="3600" kern="10" dirty="0">
              <a:ln w="9525">
                <a:round/>
              </a:ln>
              <a:gradFill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1"/>
              </a:gradFill>
              <a:latin typeface="GungsuhChe"/>
              <a:ea typeface="GungsuhChe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1111E-6 L 0.55 -0.0055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500" y="-278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609600"/>
            <a:ext cx="8915400" cy="5562600"/>
          </a:xfrm>
          <a:solidFill>
            <a:schemeClr val="bg1">
              <a:alpha val="78038"/>
            </a:schemeClr>
          </a:solidFill>
        </p:spPr>
        <p:txBody>
          <a:bodyPr/>
          <a:lstStyle/>
          <a:p>
            <a:pPr marL="609600" indent="-609600" eaLnBrk="1" hangingPunct="1">
              <a:lnSpc>
                <a:spcPct val="125000"/>
              </a:lnSpc>
              <a:buFontTx/>
              <a:buNone/>
            </a:pPr>
            <a:endParaRPr lang="en-US" altLang="zh-CN" b="0" dirty="0" smtClean="0">
              <a:latin typeface="Arial Narrow" panose="020B0606020202030204" pitchFamily="34" charset="0"/>
            </a:endParaRPr>
          </a:p>
          <a:p>
            <a:pPr marL="609600" indent="-609600" eaLnBrk="1" hangingPunct="1">
              <a:lnSpc>
                <a:spcPct val="125000"/>
              </a:lnSpc>
              <a:buFontTx/>
              <a:buNone/>
            </a:pPr>
            <a:r>
              <a:rPr lang="en-US" altLang="zh-CN" b="0" dirty="0" smtClean="0">
                <a:latin typeface="Arial Narrow" panose="020B0606020202030204" pitchFamily="34" charset="0"/>
              </a:rPr>
              <a:t>1. The students are trying  to ______ ______(</a:t>
            </a:r>
            <a:r>
              <a:rPr lang="zh-CN" altLang="en-US" sz="2800" b="0" dirty="0" smtClean="0">
                <a:latin typeface="Arial Narrow" panose="020B0606020202030204" pitchFamily="34" charset="0"/>
              </a:rPr>
              <a:t>募捐</a:t>
            </a:r>
            <a:r>
              <a:rPr lang="en-US" altLang="zh-CN" b="0" dirty="0" smtClean="0">
                <a:latin typeface="Arial Narrow" panose="020B0606020202030204" pitchFamily="34" charset="0"/>
              </a:rPr>
              <a:t>) to help the people in the earthquake disaster area(</a:t>
            </a:r>
            <a:r>
              <a:rPr lang="zh-CN" altLang="en-US" sz="2800" b="0" dirty="0" smtClean="0">
                <a:latin typeface="Arial Narrow" panose="020B0606020202030204" pitchFamily="34" charset="0"/>
              </a:rPr>
              <a:t>灾区</a:t>
            </a:r>
            <a:r>
              <a:rPr lang="en-US" altLang="zh-CN" b="0" dirty="0" smtClean="0">
                <a:latin typeface="Arial Narrow" panose="020B0606020202030204" pitchFamily="34" charset="0"/>
              </a:rPr>
              <a:t>).</a:t>
            </a:r>
          </a:p>
          <a:p>
            <a:pPr marL="609600" indent="-609600" eaLnBrk="1" hangingPunct="1">
              <a:lnSpc>
                <a:spcPct val="125000"/>
              </a:lnSpc>
              <a:buFontTx/>
              <a:buNone/>
            </a:pPr>
            <a:r>
              <a:rPr lang="en-US" altLang="zh-CN" b="0" dirty="0" smtClean="0">
                <a:latin typeface="Arial Narrow" panose="020B0606020202030204" pitchFamily="34" charset="0"/>
              </a:rPr>
              <a:t>2. My uncle is a farmer. He _______ (</a:t>
            </a:r>
            <a:r>
              <a:rPr lang="zh-CN" altLang="en-US" sz="2800" b="0" dirty="0" smtClean="0">
                <a:latin typeface="Arial Narrow" panose="020B0606020202030204" pitchFamily="34" charset="0"/>
              </a:rPr>
              <a:t>饲养</a:t>
            </a:r>
            <a:r>
              <a:rPr lang="en-US" altLang="zh-CN" b="0" dirty="0" smtClean="0">
                <a:latin typeface="Arial Narrow" panose="020B0606020202030204" pitchFamily="34" charset="0"/>
              </a:rPr>
              <a:t>)a lot of animals like pigs, cows and sheep. </a:t>
            </a:r>
          </a:p>
          <a:p>
            <a:pPr marL="609600" indent="-609600" eaLnBrk="1" hangingPunct="1">
              <a:lnSpc>
                <a:spcPct val="125000"/>
              </a:lnSpc>
              <a:buFontTx/>
              <a:buNone/>
            </a:pPr>
            <a:r>
              <a:rPr lang="en-US" altLang="zh-CN" b="0" dirty="0" smtClean="0">
                <a:latin typeface="Arial Narrow" panose="020B0606020202030204" pitchFamily="34" charset="0"/>
              </a:rPr>
              <a:t>3. Jack is from Canada.  So he is _________. </a:t>
            </a:r>
          </a:p>
          <a:p>
            <a:pPr marL="609600" indent="-609600" eaLnBrk="1" hangingPunct="1">
              <a:lnSpc>
                <a:spcPct val="125000"/>
              </a:lnSpc>
              <a:buFontTx/>
              <a:buNone/>
            </a:pPr>
            <a:endParaRPr lang="en-US" altLang="zh-CN" b="0" dirty="0" smtClean="0">
              <a:latin typeface="Arial Narrow" panose="020B0606020202030204" pitchFamily="34" charset="0"/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0554385-EFD7-4C53-8AAF-EA50A4AF98AC}" type="slidenum">
              <a:rPr lang="en-US" altLang="zh-CN"/>
              <a:t>3</a:t>
            </a:fld>
            <a:endParaRPr lang="en-US"/>
          </a:p>
        </p:txBody>
      </p:sp>
      <p:sp>
        <p:nvSpPr>
          <p:cNvPr id="100356" name="Text Box 4"/>
          <p:cNvSpPr txBox="1">
            <a:spLocks noChangeArrowheads="1"/>
          </p:cNvSpPr>
          <p:nvPr/>
        </p:nvSpPr>
        <p:spPr bwMode="auto">
          <a:xfrm>
            <a:off x="4648200" y="1371600"/>
            <a:ext cx="20018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>
                <a:solidFill>
                  <a:srgbClr val="2D2DFF"/>
                </a:solidFill>
                <a:latin typeface="Arial Narrow" panose="020B0606020202030204" pitchFamily="34" charset="0"/>
              </a:rPr>
              <a:t>raise money</a:t>
            </a:r>
          </a:p>
        </p:txBody>
      </p:sp>
      <p:sp>
        <p:nvSpPr>
          <p:cNvPr id="100357" name="Text Box 5"/>
          <p:cNvSpPr txBox="1">
            <a:spLocks noChangeArrowheads="1"/>
          </p:cNvSpPr>
          <p:nvPr/>
        </p:nvSpPr>
        <p:spPr bwMode="auto">
          <a:xfrm>
            <a:off x="5105400" y="4038600"/>
            <a:ext cx="16144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>
                <a:solidFill>
                  <a:srgbClr val="2D2DFF"/>
                </a:solidFill>
                <a:latin typeface="Arial Narrow" panose="020B0606020202030204" pitchFamily="34" charset="0"/>
              </a:rPr>
              <a:t>Canadian</a:t>
            </a:r>
          </a:p>
        </p:txBody>
      </p:sp>
      <p:sp>
        <p:nvSpPr>
          <p:cNvPr id="100360" name="Text Box 8"/>
          <p:cNvSpPr txBox="1">
            <a:spLocks noChangeArrowheads="1"/>
          </p:cNvSpPr>
          <p:nvPr/>
        </p:nvSpPr>
        <p:spPr bwMode="auto">
          <a:xfrm>
            <a:off x="4343400" y="2743200"/>
            <a:ext cx="10747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>
                <a:solidFill>
                  <a:srgbClr val="2D2DFF"/>
                </a:solidFill>
                <a:latin typeface="Arial Narrow" panose="020B0606020202030204" pitchFamily="34" charset="0"/>
              </a:rPr>
              <a:t>raises</a:t>
            </a:r>
          </a:p>
        </p:txBody>
      </p:sp>
      <p:sp>
        <p:nvSpPr>
          <p:cNvPr id="31751" name="WordArt 13"/>
          <p:cNvSpPr>
            <a:spLocks noChangeArrowheads="1" noChangeShapeType="1" noTextEdit="1"/>
          </p:cNvSpPr>
          <p:nvPr/>
        </p:nvSpPr>
        <p:spPr bwMode="auto">
          <a:xfrm>
            <a:off x="3810000" y="5105400"/>
            <a:ext cx="41910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Sentences competition.</a:t>
            </a:r>
            <a:endParaRPr lang="zh-CN" altLang="en-US" sz="3600" b="1" kern="10" dirty="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6" grpId="0"/>
      <p:bldP spid="100357" grpId="0"/>
      <p:bldP spid="10036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9C34A7A-A213-4A21-BD5C-9090D0739858}" type="slidenum">
              <a:rPr lang="en-US" altLang="zh-CN"/>
              <a:t>4</a:t>
            </a:fld>
            <a:endParaRPr lang="en-US"/>
          </a:p>
        </p:txBody>
      </p:sp>
      <p:sp>
        <p:nvSpPr>
          <p:cNvPr id="32771" name="Rectangle 4"/>
          <p:cNvSpPr>
            <a:spLocks noChangeArrowheads="1"/>
          </p:cNvSpPr>
          <p:nvPr/>
        </p:nvSpPr>
        <p:spPr bwMode="auto">
          <a:xfrm>
            <a:off x="381000" y="898525"/>
            <a:ext cx="8382000" cy="435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3200" dirty="0"/>
              <a:t>4. Susan feels unhappy because she doesn’t know how to _____ ____ ____ (</a:t>
            </a:r>
            <a:r>
              <a:rPr lang="zh-CN" altLang="en-US" sz="2800" dirty="0">
                <a:latin typeface="Arial Narrow" panose="020B0606020202030204" pitchFamily="34" charset="0"/>
              </a:rPr>
              <a:t>相处</a:t>
            </a:r>
            <a:r>
              <a:rPr lang="en-US" altLang="zh-CN" sz="3200" dirty="0"/>
              <a:t>)her classmates. </a:t>
            </a:r>
          </a:p>
          <a:p>
            <a:pPr>
              <a:lnSpc>
                <a:spcPct val="125000"/>
              </a:lnSpc>
            </a:pPr>
            <a:r>
              <a:rPr lang="en-US" altLang="zh-CN" sz="3200" dirty="0"/>
              <a:t>5. Susan’s problem is very  _______(</a:t>
            </a:r>
            <a:r>
              <a:rPr lang="zh-CN" altLang="en-US" sz="2800" dirty="0">
                <a:latin typeface="Arial Narrow" panose="020B0606020202030204" pitchFamily="34" charset="0"/>
              </a:rPr>
              <a:t>普通的</a:t>
            </a:r>
            <a:r>
              <a:rPr lang="en-US" altLang="zh-CN" sz="3200" dirty="0"/>
              <a:t>) at her age. </a:t>
            </a:r>
          </a:p>
          <a:p>
            <a:pPr>
              <a:lnSpc>
                <a:spcPct val="125000"/>
              </a:lnSpc>
            </a:pPr>
            <a:r>
              <a:rPr lang="en-US" altLang="zh-CN" sz="3200" dirty="0"/>
              <a:t>6. Do you think that enough money will make us live a _________(</a:t>
            </a:r>
            <a:r>
              <a:rPr lang="zh-CN" altLang="en-US" sz="2800" dirty="0">
                <a:latin typeface="Arial Narrow" panose="020B0606020202030204" pitchFamily="34" charset="0"/>
              </a:rPr>
              <a:t>舒服自在的</a:t>
            </a:r>
            <a:r>
              <a:rPr lang="en-US" altLang="zh-CN" sz="3200" dirty="0"/>
              <a:t>) life?</a:t>
            </a:r>
            <a:endParaRPr lang="en-US" altLang="zh-CN" sz="3200" dirty="0">
              <a:latin typeface="Arial Narrow" panose="020B0606020202030204" pitchFamily="34" charset="0"/>
            </a:endParaRPr>
          </a:p>
        </p:txBody>
      </p:sp>
      <p:sp>
        <p:nvSpPr>
          <p:cNvPr id="112646" name="Text Box 6"/>
          <p:cNvSpPr txBox="1">
            <a:spLocks noChangeArrowheads="1"/>
          </p:cNvSpPr>
          <p:nvPr/>
        </p:nvSpPr>
        <p:spPr bwMode="auto">
          <a:xfrm>
            <a:off x="3200400" y="1600200"/>
            <a:ext cx="28829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>
                <a:solidFill>
                  <a:srgbClr val="2D2DFF"/>
                </a:solidFill>
                <a:latin typeface="Arial Narrow" panose="020B0606020202030204" pitchFamily="34" charset="0"/>
              </a:rPr>
              <a:t>get 	along 	  with </a:t>
            </a:r>
          </a:p>
        </p:txBody>
      </p:sp>
      <p:sp>
        <p:nvSpPr>
          <p:cNvPr id="112647" name="Text Box 7"/>
          <p:cNvSpPr txBox="1">
            <a:spLocks noChangeArrowheads="1"/>
          </p:cNvSpPr>
          <p:nvPr/>
        </p:nvSpPr>
        <p:spPr bwMode="auto">
          <a:xfrm>
            <a:off x="5638800" y="2819400"/>
            <a:ext cx="14636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>
                <a:solidFill>
                  <a:srgbClr val="2D2DFF"/>
                </a:solidFill>
                <a:latin typeface="Arial Narrow" panose="020B0606020202030204" pitchFamily="34" charset="0"/>
              </a:rPr>
              <a:t>common</a:t>
            </a:r>
          </a:p>
        </p:txBody>
      </p:sp>
      <p:sp>
        <p:nvSpPr>
          <p:cNvPr id="112648" name="Text Box 8"/>
          <p:cNvSpPr txBox="1">
            <a:spLocks noChangeArrowheads="1"/>
          </p:cNvSpPr>
          <p:nvPr/>
        </p:nvSpPr>
        <p:spPr bwMode="auto">
          <a:xfrm>
            <a:off x="2133600" y="4648200"/>
            <a:ext cx="19272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>
                <a:solidFill>
                  <a:srgbClr val="2D2DFF"/>
                </a:solidFill>
                <a:latin typeface="Arial Narrow" panose="020B0606020202030204" pitchFamily="34" charset="0"/>
              </a:rPr>
              <a:t>comfortable</a:t>
            </a:r>
          </a:p>
        </p:txBody>
      </p:sp>
      <p:sp>
        <p:nvSpPr>
          <p:cNvPr id="32775" name="WordArt 11"/>
          <p:cNvSpPr>
            <a:spLocks noChangeArrowheads="1" noChangeShapeType="1" noTextEdit="1"/>
          </p:cNvSpPr>
          <p:nvPr/>
        </p:nvSpPr>
        <p:spPr bwMode="auto">
          <a:xfrm>
            <a:off x="4419600" y="5410200"/>
            <a:ext cx="35814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Sentences competition.</a:t>
            </a:r>
            <a:endParaRPr lang="zh-CN" altLang="en-US" sz="36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6" grpId="0"/>
      <p:bldP spid="112647" grpId="0"/>
      <p:bldP spid="11264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/>
          <p:nvPr/>
        </p:nvGrpSpPr>
        <p:grpSpPr bwMode="auto">
          <a:xfrm>
            <a:off x="381000" y="381000"/>
            <a:ext cx="1828800" cy="685800"/>
            <a:chOff x="336" y="1248"/>
            <a:chExt cx="3264" cy="672"/>
          </a:xfrm>
        </p:grpSpPr>
        <p:sp>
          <p:nvSpPr>
            <p:cNvPr id="33824" name="AutoShape 8"/>
            <p:cNvSpPr>
              <a:spLocks noChangeArrowheads="1"/>
            </p:cNvSpPr>
            <p:nvPr/>
          </p:nvSpPr>
          <p:spPr bwMode="auto">
            <a:xfrm>
              <a:off x="336" y="1248"/>
              <a:ext cx="3264" cy="672"/>
            </a:xfrm>
            <a:prstGeom prst="roundRect">
              <a:avLst>
                <a:gd name="adj" fmla="val 16667"/>
              </a:avLst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825" name="Text Box 9"/>
            <p:cNvSpPr txBox="1">
              <a:spLocks noChangeArrowheads="1"/>
            </p:cNvSpPr>
            <p:nvPr/>
          </p:nvSpPr>
          <p:spPr bwMode="auto">
            <a:xfrm>
              <a:off x="336" y="1296"/>
              <a:ext cx="3168" cy="568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3200" b="1" dirty="0">
                  <a:solidFill>
                    <a:srgbClr val="2D2DFF"/>
                  </a:solidFill>
                  <a:latin typeface="Arial Narrow" panose="020B0606020202030204" pitchFamily="34" charset="0"/>
                </a:rPr>
                <a:t>Functions</a:t>
              </a:r>
            </a:p>
          </p:txBody>
        </p:sp>
      </p:grpSp>
      <p:graphicFrame>
        <p:nvGraphicFramePr>
          <p:cNvPr id="107585" name="Group 65"/>
          <p:cNvGraphicFramePr>
            <a:graphicFrameLocks noGrp="1"/>
          </p:cNvGraphicFramePr>
          <p:nvPr>
            <p:ph type="tbl" idx="1"/>
          </p:nvPr>
        </p:nvGraphicFramePr>
        <p:xfrm>
          <a:off x="152400" y="1295400"/>
          <a:ext cx="8915400" cy="3892551"/>
        </p:xfrm>
        <a:graphic>
          <a:graphicData uri="http://schemas.openxmlformats.org/drawingml/2006/table">
            <a:tbl>
              <a:tblPr/>
              <a:tblGrid>
                <a:gridCol w="891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4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9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20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7571" name="Rectangle 51"/>
          <p:cNvSpPr>
            <a:spLocks noChangeArrowheads="1"/>
          </p:cNvSpPr>
          <p:nvPr/>
        </p:nvSpPr>
        <p:spPr bwMode="auto">
          <a:xfrm>
            <a:off x="152400" y="2057400"/>
            <a:ext cx="73675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 sz="3200">
                <a:solidFill>
                  <a:schemeClr val="bg1"/>
                </a:solidFill>
                <a:latin typeface="Arial Narrow" panose="020B0606020202030204" pitchFamily="34" charset="0"/>
              </a:rPr>
              <a:t>Let’s ________ some information about the</a:t>
            </a:r>
            <a:r>
              <a:rPr lang="en-US" altLang="zh-CN">
                <a:solidFill>
                  <a:schemeClr val="bg1"/>
                </a:solidFill>
              </a:rPr>
              <a:t> </a:t>
            </a:r>
            <a:r>
              <a:rPr lang="en-US" altLang="zh-CN" sz="3200">
                <a:solidFill>
                  <a:schemeClr val="bg1"/>
                </a:solidFill>
                <a:latin typeface="Arial Narrow" panose="020B0606020202030204" pitchFamily="34" charset="0"/>
              </a:rPr>
              <a:t>cost.</a:t>
            </a:r>
          </a:p>
        </p:txBody>
      </p:sp>
      <p:sp>
        <p:nvSpPr>
          <p:cNvPr id="107573" name="Rectangle 53"/>
          <p:cNvSpPr>
            <a:spLocks noChangeArrowheads="1"/>
          </p:cNvSpPr>
          <p:nvPr/>
        </p:nvSpPr>
        <p:spPr bwMode="auto">
          <a:xfrm>
            <a:off x="152400" y="3505200"/>
            <a:ext cx="8915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 sz="3200">
                <a:solidFill>
                  <a:schemeClr val="bg1"/>
                </a:solidFill>
                <a:latin typeface="Arial Narrow" panose="020B0606020202030204" pitchFamily="34" charset="0"/>
              </a:rPr>
              <a:t>May I _____ your name and telephone number, please?</a:t>
            </a:r>
          </a:p>
        </p:txBody>
      </p:sp>
      <p:sp>
        <p:nvSpPr>
          <p:cNvPr id="107572" name="Rectangle 52"/>
          <p:cNvSpPr>
            <a:spLocks noChangeArrowheads="1"/>
          </p:cNvSpPr>
          <p:nvPr/>
        </p:nvSpPr>
        <p:spPr bwMode="auto">
          <a:xfrm>
            <a:off x="152400" y="2667000"/>
            <a:ext cx="86534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  <a:latin typeface="Arial Narrow" panose="020B0606020202030204" pitchFamily="34" charset="0"/>
              </a:rPr>
              <a:t>I’d like to ______ some tickets to Mount Tai on April 13th.</a:t>
            </a:r>
          </a:p>
        </p:txBody>
      </p:sp>
      <p:sp>
        <p:nvSpPr>
          <p:cNvPr id="107574" name="Rectangle 54"/>
          <p:cNvSpPr>
            <a:spLocks noChangeArrowheads="1"/>
          </p:cNvSpPr>
          <p:nvPr/>
        </p:nvSpPr>
        <p:spPr bwMode="auto">
          <a:xfrm>
            <a:off x="152400" y="4419600"/>
            <a:ext cx="72326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 sz="3200">
                <a:solidFill>
                  <a:schemeClr val="bg1"/>
                </a:solidFill>
                <a:latin typeface="Arial Narrow" panose="020B0606020202030204" pitchFamily="34" charset="0"/>
              </a:rPr>
              <a:t>I’m looking forward to ________________ you. </a:t>
            </a:r>
          </a:p>
        </p:txBody>
      </p:sp>
      <p:sp>
        <p:nvSpPr>
          <p:cNvPr id="107570" name="Rectangle 50"/>
          <p:cNvSpPr>
            <a:spLocks noChangeArrowheads="1"/>
          </p:cNvSpPr>
          <p:nvPr/>
        </p:nvSpPr>
        <p:spPr bwMode="auto">
          <a:xfrm>
            <a:off x="152400" y="1371600"/>
            <a:ext cx="77485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 sz="3200">
                <a:solidFill>
                  <a:schemeClr val="bg1"/>
                </a:solidFill>
                <a:latin typeface="Arial Narrow" panose="020B0606020202030204" pitchFamily="34" charset="0"/>
              </a:rPr>
              <a:t>We are going on ____________ visit to Mount Tai. </a:t>
            </a:r>
          </a:p>
        </p:txBody>
      </p:sp>
      <p:sp>
        <p:nvSpPr>
          <p:cNvPr id="107575" name="Text Box 55"/>
          <p:cNvSpPr txBox="1">
            <a:spLocks noChangeArrowheads="1"/>
          </p:cNvSpPr>
          <p:nvPr/>
        </p:nvSpPr>
        <p:spPr bwMode="auto">
          <a:xfrm>
            <a:off x="381000" y="5410200"/>
            <a:ext cx="40957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>
                <a:latin typeface="Arial Narrow" panose="020B0606020202030204" pitchFamily="34" charset="0"/>
                <a:ea typeface="楷体" panose="02010609060101010101" pitchFamily="49" charset="-122"/>
              </a:rPr>
              <a:t>我们打算去泰山三日游。</a:t>
            </a:r>
          </a:p>
        </p:txBody>
      </p:sp>
      <p:sp>
        <p:nvSpPr>
          <p:cNvPr id="107577" name="Text Box 57"/>
          <p:cNvSpPr txBox="1">
            <a:spLocks noChangeArrowheads="1"/>
          </p:cNvSpPr>
          <p:nvPr/>
        </p:nvSpPr>
        <p:spPr bwMode="auto">
          <a:xfrm>
            <a:off x="381000" y="5410200"/>
            <a:ext cx="51625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>
                <a:latin typeface="Arial Narrow" panose="020B0606020202030204" pitchFamily="34" charset="0"/>
                <a:ea typeface="楷体" panose="02010609060101010101" pitchFamily="49" charset="-122"/>
              </a:rPr>
              <a:t>我们把有关费用的信息查清吧。</a:t>
            </a:r>
          </a:p>
        </p:txBody>
      </p:sp>
      <p:sp>
        <p:nvSpPr>
          <p:cNvPr id="107578" name="Text Box 58"/>
          <p:cNvSpPr txBox="1">
            <a:spLocks noChangeArrowheads="1"/>
          </p:cNvSpPr>
          <p:nvPr/>
        </p:nvSpPr>
        <p:spPr bwMode="auto">
          <a:xfrm>
            <a:off x="381000" y="5410200"/>
            <a:ext cx="5648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>
                <a:latin typeface="Arial Narrow" panose="020B0606020202030204" pitchFamily="34" charset="0"/>
                <a:ea typeface="楷体" panose="02010609060101010101" pitchFamily="49" charset="-122"/>
              </a:rPr>
              <a:t>我想预定一些</a:t>
            </a:r>
            <a:r>
              <a:rPr lang="en-US" altLang="zh-CN" sz="2800">
                <a:latin typeface="Arial Narrow" panose="020B0606020202030204" pitchFamily="34" charset="0"/>
                <a:ea typeface="楷体" panose="02010609060101010101" pitchFamily="49" charset="-122"/>
              </a:rPr>
              <a:t>3</a:t>
            </a:r>
            <a:r>
              <a:rPr lang="zh-CN" altLang="en-US" sz="2800">
                <a:latin typeface="Arial Narrow" panose="020B0606020202030204" pitchFamily="34" charset="0"/>
                <a:ea typeface="楷体" panose="02010609060101010101" pitchFamily="49" charset="-122"/>
              </a:rPr>
              <a:t>月</a:t>
            </a:r>
            <a:r>
              <a:rPr lang="en-US" altLang="zh-CN" sz="2800">
                <a:latin typeface="Arial Narrow" panose="020B0606020202030204" pitchFamily="34" charset="0"/>
                <a:ea typeface="楷体" panose="02010609060101010101" pitchFamily="49" charset="-122"/>
              </a:rPr>
              <a:t>13</a:t>
            </a:r>
            <a:r>
              <a:rPr lang="zh-CN" altLang="en-US" sz="2800">
                <a:latin typeface="Arial Narrow" panose="020B0606020202030204" pitchFamily="34" charset="0"/>
                <a:ea typeface="楷体" panose="02010609060101010101" pitchFamily="49" charset="-122"/>
              </a:rPr>
              <a:t>日去泰山的票。</a:t>
            </a:r>
          </a:p>
        </p:txBody>
      </p:sp>
      <p:sp>
        <p:nvSpPr>
          <p:cNvPr id="107579" name="Text Box 59"/>
          <p:cNvSpPr txBox="1">
            <a:spLocks noChangeArrowheads="1"/>
          </p:cNvSpPr>
          <p:nvPr/>
        </p:nvSpPr>
        <p:spPr bwMode="auto">
          <a:xfrm>
            <a:off x="381000" y="5410200"/>
            <a:ext cx="5791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>
                <a:latin typeface="Arial Narrow" panose="020B0606020202030204" pitchFamily="34" charset="0"/>
                <a:ea typeface="楷体" panose="02010609060101010101" pitchFamily="49" charset="-122"/>
              </a:rPr>
              <a:t>请问你的姓名和电话号码？</a:t>
            </a:r>
          </a:p>
        </p:txBody>
      </p:sp>
      <p:sp>
        <p:nvSpPr>
          <p:cNvPr id="107580" name="Text Box 60"/>
          <p:cNvSpPr txBox="1">
            <a:spLocks noChangeArrowheads="1"/>
          </p:cNvSpPr>
          <p:nvPr/>
        </p:nvSpPr>
        <p:spPr bwMode="auto">
          <a:xfrm>
            <a:off x="381000" y="5410200"/>
            <a:ext cx="4953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dirty="0">
                <a:latin typeface="Arial Narrow" panose="020B0606020202030204" pitchFamily="34" charset="0"/>
                <a:ea typeface="楷体" panose="02010609060101010101" pitchFamily="49" charset="-122"/>
              </a:rPr>
              <a:t>我期待着收到你的来信。</a:t>
            </a:r>
          </a:p>
        </p:txBody>
      </p:sp>
      <p:sp>
        <p:nvSpPr>
          <p:cNvPr id="107561" name="Text Box 41"/>
          <p:cNvSpPr txBox="1">
            <a:spLocks noChangeArrowheads="1"/>
          </p:cNvSpPr>
          <p:nvPr/>
        </p:nvSpPr>
        <p:spPr bwMode="auto">
          <a:xfrm>
            <a:off x="1143000" y="1951038"/>
            <a:ext cx="14033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D21C9E"/>
                </a:solidFill>
                <a:latin typeface="Arial Narrow" panose="020B0606020202030204" pitchFamily="34" charset="0"/>
              </a:rPr>
              <a:t>find out</a:t>
            </a:r>
          </a:p>
        </p:txBody>
      </p:sp>
      <p:sp>
        <p:nvSpPr>
          <p:cNvPr id="107560" name="Text Box 40"/>
          <p:cNvSpPr txBox="1">
            <a:spLocks noChangeArrowheads="1"/>
          </p:cNvSpPr>
          <p:nvPr/>
        </p:nvSpPr>
        <p:spPr bwMode="auto">
          <a:xfrm>
            <a:off x="2819400" y="1295400"/>
            <a:ext cx="21478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D21C9E"/>
                </a:solidFill>
                <a:latin typeface="Arial Narrow" panose="020B0606020202030204" pitchFamily="34" charset="0"/>
              </a:rPr>
              <a:t>a three - day</a:t>
            </a:r>
          </a:p>
        </p:txBody>
      </p:sp>
      <p:sp>
        <p:nvSpPr>
          <p:cNvPr id="107562" name="Text Box 42"/>
          <p:cNvSpPr txBox="1">
            <a:spLocks noChangeArrowheads="1"/>
          </p:cNvSpPr>
          <p:nvPr/>
        </p:nvSpPr>
        <p:spPr bwMode="auto">
          <a:xfrm>
            <a:off x="1676400" y="2636838"/>
            <a:ext cx="9794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D21C9E"/>
                </a:solidFill>
                <a:latin typeface="Arial Narrow" panose="020B0606020202030204" pitchFamily="34" charset="0"/>
              </a:rPr>
              <a:t>book</a:t>
            </a:r>
          </a:p>
        </p:txBody>
      </p:sp>
      <p:sp>
        <p:nvSpPr>
          <p:cNvPr id="107563" name="Text Box 43"/>
          <p:cNvSpPr txBox="1">
            <a:spLocks noChangeArrowheads="1"/>
          </p:cNvSpPr>
          <p:nvPr/>
        </p:nvSpPr>
        <p:spPr bwMode="auto">
          <a:xfrm>
            <a:off x="1143000" y="3475038"/>
            <a:ext cx="9445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D21C9E"/>
                </a:solidFill>
                <a:latin typeface="Arial Narrow" panose="020B0606020202030204" pitchFamily="34" charset="0"/>
              </a:rPr>
              <a:t>have</a:t>
            </a:r>
          </a:p>
        </p:txBody>
      </p:sp>
      <p:sp>
        <p:nvSpPr>
          <p:cNvPr id="107564" name="Text Box 44"/>
          <p:cNvSpPr txBox="1">
            <a:spLocks noChangeArrowheads="1"/>
          </p:cNvSpPr>
          <p:nvPr/>
        </p:nvSpPr>
        <p:spPr bwMode="auto">
          <a:xfrm>
            <a:off x="3581400" y="4313238"/>
            <a:ext cx="22209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D21C9E"/>
                </a:solidFill>
                <a:latin typeface="Arial Narrow" panose="020B0606020202030204" pitchFamily="34" charset="0"/>
              </a:rPr>
              <a:t>hearing from</a:t>
            </a:r>
          </a:p>
        </p:txBody>
      </p:sp>
    </p:spTree>
  </p:cSld>
  <p:clrMapOvr>
    <a:masterClrMapping/>
  </p:clrMapOvr>
  <p:transition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1075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107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075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075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107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107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07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07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6" dur="500"/>
                                        <p:tgtEl>
                                          <p:spTgt spid="107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5" dur="500"/>
                                        <p:tgtEl>
                                          <p:spTgt spid="107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107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107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6" dur="500"/>
                                        <p:tgtEl>
                                          <p:spTgt spid="107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5" dur="500"/>
                                        <p:tgtEl>
                                          <p:spTgt spid="107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107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107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6" dur="500"/>
                                        <p:tgtEl>
                                          <p:spTgt spid="107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5" dur="500"/>
                                        <p:tgtEl>
                                          <p:spTgt spid="107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71" grpId="0"/>
      <p:bldP spid="107575" grpId="0" build="allAtOnce"/>
      <p:bldP spid="107577" grpId="0"/>
      <p:bldP spid="107577" grpId="1"/>
      <p:bldP spid="107578" grpId="0"/>
      <p:bldP spid="107578" grpId="1"/>
      <p:bldP spid="107579" grpId="0"/>
      <p:bldP spid="107579" grpId="1"/>
      <p:bldP spid="107580" grpId="0"/>
      <p:bldP spid="107561" grpId="0"/>
      <p:bldP spid="107560" grpId="0"/>
      <p:bldP spid="107562" grpId="0"/>
      <p:bldP spid="107563" grpId="0"/>
      <p:bldP spid="10756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3AB2FA-D631-468D-8413-AC782662CC1E}" type="slidenum">
              <a:rPr lang="en-US" altLang="zh-CN"/>
              <a:t>6</a:t>
            </a:fld>
            <a:endParaRPr lang="en-US"/>
          </a:p>
        </p:txBody>
      </p:sp>
      <p:sp>
        <p:nvSpPr>
          <p:cNvPr id="123906" name="Rectangle 2"/>
          <p:cNvSpPr>
            <a:spLocks noChangeArrowheads="1"/>
          </p:cNvSpPr>
          <p:nvPr/>
        </p:nvSpPr>
        <p:spPr bwMode="auto">
          <a:xfrm>
            <a:off x="0" y="898525"/>
            <a:ext cx="8763000" cy="435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5000"/>
              </a:lnSpc>
              <a:buFont typeface="Wingdings" panose="05000000000000000000" pitchFamily="2" charset="2"/>
              <a:buNone/>
            </a:pPr>
            <a:r>
              <a:rPr lang="en-US" altLang="zh-CN" sz="3200" dirty="0"/>
              <a:t>	Translation:</a:t>
            </a:r>
          </a:p>
          <a:p>
            <a:pPr>
              <a:lnSpc>
                <a:spcPct val="125000"/>
              </a:lnSpc>
              <a:buFont typeface="Wingdings" panose="05000000000000000000" pitchFamily="2" charset="2"/>
              <a:buNone/>
            </a:pPr>
            <a:r>
              <a:rPr lang="en-US" altLang="zh-CN" sz="3200" dirty="0"/>
              <a:t>	</a:t>
            </a:r>
            <a:r>
              <a:rPr lang="zh-CN" altLang="en-US" sz="3200" dirty="0"/>
              <a:t>我花了</a:t>
            </a:r>
            <a:r>
              <a:rPr lang="en-US" altLang="zh-CN" sz="3200" dirty="0"/>
              <a:t>380</a:t>
            </a:r>
            <a:r>
              <a:rPr lang="zh-CN" altLang="en-US" sz="3200" dirty="0"/>
              <a:t>元买了一张去北京的火车票。</a:t>
            </a:r>
          </a:p>
          <a:p>
            <a:pPr>
              <a:lnSpc>
                <a:spcPct val="125000"/>
              </a:lnSpc>
              <a:buFont typeface="Wingdings" panose="05000000000000000000" pitchFamily="2" charset="2"/>
              <a:buChar char="Ø"/>
            </a:pPr>
            <a:r>
              <a:rPr lang="en-US" altLang="zh-CN" sz="3200" dirty="0"/>
              <a:t>1. (pay)_____________________________</a:t>
            </a:r>
          </a:p>
          <a:p>
            <a:pPr>
              <a:lnSpc>
                <a:spcPct val="125000"/>
              </a:lnSpc>
              <a:buFont typeface="Wingdings" panose="05000000000000000000" pitchFamily="2" charset="2"/>
              <a:buChar char="Ø"/>
            </a:pPr>
            <a:endParaRPr lang="en-US" altLang="zh-CN" sz="3200" dirty="0"/>
          </a:p>
          <a:p>
            <a:pPr>
              <a:lnSpc>
                <a:spcPct val="125000"/>
              </a:lnSpc>
              <a:buFont typeface="Wingdings" panose="05000000000000000000" pitchFamily="2" charset="2"/>
              <a:buChar char="Ø"/>
            </a:pPr>
            <a:r>
              <a:rPr lang="en-US" altLang="zh-CN" sz="3200" dirty="0"/>
              <a:t>2. (cost)_____________________________</a:t>
            </a:r>
          </a:p>
          <a:p>
            <a:pPr>
              <a:lnSpc>
                <a:spcPct val="125000"/>
              </a:lnSpc>
              <a:buFont typeface="Wingdings" panose="05000000000000000000" pitchFamily="2" charset="2"/>
              <a:buChar char="Ø"/>
            </a:pPr>
            <a:endParaRPr lang="en-US" altLang="zh-CN" sz="3200" dirty="0"/>
          </a:p>
          <a:p>
            <a:pPr>
              <a:lnSpc>
                <a:spcPct val="125000"/>
              </a:lnSpc>
              <a:buFont typeface="Wingdings" panose="05000000000000000000" pitchFamily="2" charset="2"/>
              <a:buChar char="Ø"/>
            </a:pPr>
            <a:r>
              <a:rPr lang="en-US" altLang="zh-CN" sz="3200" dirty="0"/>
              <a:t>3. (spend)____________________________</a:t>
            </a:r>
          </a:p>
        </p:txBody>
      </p:sp>
      <p:sp>
        <p:nvSpPr>
          <p:cNvPr id="123909" name="Text Box 5"/>
          <p:cNvSpPr txBox="1">
            <a:spLocks noChangeArrowheads="1"/>
          </p:cNvSpPr>
          <p:nvPr/>
        </p:nvSpPr>
        <p:spPr bwMode="auto">
          <a:xfrm>
            <a:off x="1981200" y="2239963"/>
            <a:ext cx="58547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>
                <a:solidFill>
                  <a:srgbClr val="2D2DFF"/>
                </a:solidFill>
                <a:latin typeface="Arial Narrow" panose="020B0606020202030204" pitchFamily="34" charset="0"/>
              </a:rPr>
              <a:t>I </a:t>
            </a:r>
            <a:r>
              <a:rPr lang="en-US" altLang="zh-CN" sz="3200">
                <a:solidFill>
                  <a:srgbClr val="FF0066"/>
                </a:solidFill>
                <a:latin typeface="Arial Narrow" panose="020B0606020202030204" pitchFamily="34" charset="0"/>
              </a:rPr>
              <a:t>paid</a:t>
            </a:r>
            <a:r>
              <a:rPr lang="en-US" altLang="zh-CN" sz="3200">
                <a:solidFill>
                  <a:srgbClr val="2D2DFF"/>
                </a:solidFill>
                <a:latin typeface="Arial Narrow" panose="020B0606020202030204" pitchFamily="34" charset="0"/>
              </a:rPr>
              <a:t> ¥380 </a:t>
            </a:r>
            <a:r>
              <a:rPr lang="en-US" altLang="zh-CN" sz="3200">
                <a:solidFill>
                  <a:srgbClr val="FF0066"/>
                </a:solidFill>
                <a:latin typeface="Arial Narrow" panose="020B0606020202030204" pitchFamily="34" charset="0"/>
              </a:rPr>
              <a:t>for</a:t>
            </a:r>
            <a:r>
              <a:rPr lang="en-US" altLang="zh-CN" sz="3200">
                <a:solidFill>
                  <a:srgbClr val="2D2DFF"/>
                </a:solidFill>
                <a:latin typeface="Arial Narrow" panose="020B0606020202030204" pitchFamily="34" charset="0"/>
              </a:rPr>
              <a:t> a train ticket to Beijing. </a:t>
            </a:r>
          </a:p>
        </p:txBody>
      </p:sp>
      <p:sp>
        <p:nvSpPr>
          <p:cNvPr id="34821" name="WordArt 6"/>
          <p:cNvSpPr>
            <a:spLocks noChangeArrowheads="1" noChangeShapeType="1" noTextEdit="1"/>
          </p:cNvSpPr>
          <p:nvPr/>
        </p:nvSpPr>
        <p:spPr bwMode="auto">
          <a:xfrm>
            <a:off x="2743200" y="228600"/>
            <a:ext cx="32004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Sentences competition.</a:t>
            </a:r>
            <a:endParaRPr lang="zh-CN" altLang="en-US" sz="3600" b="1" kern="10" dirty="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23911" name="Text Box 7"/>
          <p:cNvSpPr txBox="1">
            <a:spLocks noChangeArrowheads="1"/>
          </p:cNvSpPr>
          <p:nvPr/>
        </p:nvSpPr>
        <p:spPr bwMode="auto">
          <a:xfrm>
            <a:off x="1905000" y="3382963"/>
            <a:ext cx="86788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>
                <a:solidFill>
                  <a:srgbClr val="2D2DFF"/>
                </a:solidFill>
                <a:latin typeface="Arial Narrow" panose="020B0606020202030204" pitchFamily="34" charset="0"/>
              </a:rPr>
              <a:t>It </a:t>
            </a:r>
            <a:r>
              <a:rPr lang="en-US" altLang="zh-CN" sz="3200">
                <a:solidFill>
                  <a:srgbClr val="FF0066"/>
                </a:solidFill>
                <a:latin typeface="Arial Narrow" panose="020B0606020202030204" pitchFamily="34" charset="0"/>
              </a:rPr>
              <a:t>cost</a:t>
            </a:r>
            <a:r>
              <a:rPr lang="en-US" altLang="zh-CN" sz="3200">
                <a:solidFill>
                  <a:srgbClr val="2D2DFF"/>
                </a:solidFill>
                <a:latin typeface="Arial Narrow" panose="020B0606020202030204" pitchFamily="34" charset="0"/>
              </a:rPr>
              <a:t> me  ¥380 </a:t>
            </a:r>
            <a:r>
              <a:rPr lang="en-US" altLang="zh-CN" sz="3200">
                <a:solidFill>
                  <a:srgbClr val="FF0066"/>
                </a:solidFill>
                <a:latin typeface="Arial Narrow" panose="020B0606020202030204" pitchFamily="34" charset="0"/>
              </a:rPr>
              <a:t>to buy</a:t>
            </a:r>
            <a:r>
              <a:rPr lang="en-US" altLang="zh-CN" sz="3200">
                <a:solidFill>
                  <a:srgbClr val="2D2DFF"/>
                </a:solidFill>
                <a:latin typeface="Arial Narrow" panose="020B0606020202030204" pitchFamily="34" charset="0"/>
              </a:rPr>
              <a:t> a train ticket to Beijing. </a:t>
            </a:r>
          </a:p>
        </p:txBody>
      </p:sp>
      <p:sp>
        <p:nvSpPr>
          <p:cNvPr id="123912" name="Text Box 8"/>
          <p:cNvSpPr txBox="1">
            <a:spLocks noChangeArrowheads="1"/>
          </p:cNvSpPr>
          <p:nvPr/>
        </p:nvSpPr>
        <p:spPr bwMode="auto">
          <a:xfrm>
            <a:off x="2209800" y="4648200"/>
            <a:ext cx="6172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>
                <a:solidFill>
                  <a:srgbClr val="2D2DFF"/>
                </a:solidFill>
                <a:latin typeface="Arial Narrow" panose="020B0606020202030204" pitchFamily="34" charset="0"/>
              </a:rPr>
              <a:t>I </a:t>
            </a:r>
            <a:r>
              <a:rPr lang="en-US" altLang="zh-CN" sz="3200">
                <a:solidFill>
                  <a:srgbClr val="FF0066"/>
                </a:solidFill>
                <a:latin typeface="Arial Narrow" panose="020B0606020202030204" pitchFamily="34" charset="0"/>
              </a:rPr>
              <a:t>spent</a:t>
            </a:r>
            <a:r>
              <a:rPr lang="en-US" altLang="zh-CN" sz="3200">
                <a:solidFill>
                  <a:srgbClr val="2D2DFF"/>
                </a:solidFill>
                <a:latin typeface="Arial Narrow" panose="020B0606020202030204" pitchFamily="34" charset="0"/>
              </a:rPr>
              <a:t>  ¥380 </a:t>
            </a:r>
            <a:r>
              <a:rPr lang="en-US" altLang="zh-CN" sz="3200">
                <a:solidFill>
                  <a:srgbClr val="FF0066"/>
                </a:solidFill>
                <a:latin typeface="Arial Narrow" panose="020B0606020202030204" pitchFamily="34" charset="0"/>
              </a:rPr>
              <a:t>buying / on</a:t>
            </a:r>
            <a:r>
              <a:rPr lang="en-US" altLang="zh-CN" sz="3200">
                <a:solidFill>
                  <a:srgbClr val="2D2DFF"/>
                </a:solidFill>
                <a:latin typeface="Arial Narrow" panose="020B0606020202030204" pitchFamily="34" charset="0"/>
              </a:rPr>
              <a:t>  a train ticket to Beijing.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39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3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1239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39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3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9" grpId="0"/>
      <p:bldP spid="123911" grpId="0"/>
      <p:bldP spid="1239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  <a:solidFill>
            <a:srgbClr val="FFEB97">
              <a:alpha val="79999"/>
            </a:srgbClr>
          </a:solidFill>
        </p:spPr>
        <p:txBody>
          <a:bodyPr/>
          <a:lstStyle/>
          <a:p>
            <a:pPr eaLnBrk="1" hangingPunct="1"/>
            <a:r>
              <a:rPr lang="en-US" altLang="zh-CN" sz="2400" dirty="0" smtClean="0"/>
              <a:t>Complete the sentences with the proper form of the given  words.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143000"/>
            <a:ext cx="8229600" cy="4953000"/>
          </a:xfrm>
          <a:solidFill>
            <a:srgbClr val="D6E09C">
              <a:alpha val="78038"/>
            </a:srgbClr>
          </a:solidFill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zh-CN" sz="2800" b="0" dirty="0" smtClean="0"/>
              <a:t>1. My task is__________ (clean) the classroom.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zh-CN" sz="2800" b="0" dirty="0" smtClean="0"/>
              <a:t>2. It</a:t>
            </a:r>
            <a:r>
              <a:rPr lang="en-US" altLang="zh-CN" sz="2800" b="0" dirty="0" smtClean="0">
                <a:latin typeface="Arial" panose="020B0604020202020204" pitchFamily="34" charset="0"/>
              </a:rPr>
              <a:t>’</a:t>
            </a:r>
            <a:r>
              <a:rPr lang="en-US" altLang="zh-CN" sz="2800" b="0" dirty="0" smtClean="0"/>
              <a:t>s dangerous__________ (cross) the street when the lights are red.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zh-CN" sz="2800" b="0" dirty="0" smtClean="0"/>
              <a:t>3. It takes me half an hour __________ (walk) to school every day.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zh-CN" sz="2800" b="0" dirty="0" smtClean="0"/>
              <a:t>4. I don't know how _______ ( stop ) these bad feelings.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zh-CN" sz="2800" b="0" dirty="0" smtClean="0"/>
              <a:t>5. The four children decided _________ (sell) newspapers  to raise money.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zh-CN" sz="2800" b="0" dirty="0" smtClean="0"/>
              <a:t>6. The policeman told us ___________( not play ) in the street.</a:t>
            </a:r>
          </a:p>
        </p:txBody>
      </p:sp>
      <p:sp>
        <p:nvSpPr>
          <p:cNvPr id="10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3F1E43D-27BE-4A0B-9650-3B033A7C2C7E}" type="slidenum">
              <a:rPr lang="en-US" altLang="zh-CN"/>
              <a:t>7</a:t>
            </a:fld>
            <a:endParaRPr lang="en-US"/>
          </a:p>
        </p:txBody>
      </p:sp>
      <p:sp>
        <p:nvSpPr>
          <p:cNvPr id="101380" name="Text Box 4"/>
          <p:cNvSpPr txBox="1">
            <a:spLocks noChangeArrowheads="1"/>
          </p:cNvSpPr>
          <p:nvPr/>
        </p:nvSpPr>
        <p:spPr bwMode="auto">
          <a:xfrm>
            <a:off x="2709863" y="1143000"/>
            <a:ext cx="1252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2D2DFF"/>
                </a:solidFill>
              </a:rPr>
              <a:t>to clean</a:t>
            </a:r>
          </a:p>
        </p:txBody>
      </p:sp>
      <p:sp>
        <p:nvSpPr>
          <p:cNvPr id="101381" name="Text Box 5"/>
          <p:cNvSpPr txBox="1">
            <a:spLocks noChangeArrowheads="1"/>
          </p:cNvSpPr>
          <p:nvPr/>
        </p:nvSpPr>
        <p:spPr bwMode="auto">
          <a:xfrm>
            <a:off x="3200400" y="1676400"/>
            <a:ext cx="1250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2D2DFF"/>
                </a:solidFill>
              </a:rPr>
              <a:t>to cross</a:t>
            </a:r>
          </a:p>
        </p:txBody>
      </p:sp>
      <p:sp>
        <p:nvSpPr>
          <p:cNvPr id="101382" name="Text Box 6"/>
          <p:cNvSpPr txBox="1">
            <a:spLocks noChangeArrowheads="1"/>
          </p:cNvSpPr>
          <p:nvPr/>
        </p:nvSpPr>
        <p:spPr bwMode="auto">
          <a:xfrm>
            <a:off x="4572000" y="2438400"/>
            <a:ext cx="1133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2D2DFF"/>
                </a:solidFill>
              </a:rPr>
              <a:t>to walk</a:t>
            </a:r>
          </a:p>
        </p:txBody>
      </p:sp>
      <p:sp>
        <p:nvSpPr>
          <p:cNvPr id="101383" name="Text Box 7"/>
          <p:cNvSpPr txBox="1">
            <a:spLocks noChangeArrowheads="1"/>
          </p:cNvSpPr>
          <p:nvPr/>
        </p:nvSpPr>
        <p:spPr bwMode="auto">
          <a:xfrm>
            <a:off x="3657600" y="3352800"/>
            <a:ext cx="109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2D2DFF"/>
                </a:solidFill>
              </a:rPr>
              <a:t>to stop</a:t>
            </a:r>
          </a:p>
        </p:txBody>
      </p:sp>
      <p:sp>
        <p:nvSpPr>
          <p:cNvPr id="101384" name="Text Box 8"/>
          <p:cNvSpPr txBox="1">
            <a:spLocks noChangeArrowheads="1"/>
          </p:cNvSpPr>
          <p:nvPr/>
        </p:nvSpPr>
        <p:spPr bwMode="auto">
          <a:xfrm>
            <a:off x="4800600" y="3810000"/>
            <a:ext cx="981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2D2DFF"/>
                </a:solidFill>
              </a:rPr>
              <a:t>to sell</a:t>
            </a:r>
          </a:p>
        </p:txBody>
      </p:sp>
      <p:sp>
        <p:nvSpPr>
          <p:cNvPr id="101385" name="Text Box 9"/>
          <p:cNvSpPr txBox="1">
            <a:spLocks noChangeArrowheads="1"/>
          </p:cNvSpPr>
          <p:nvPr/>
        </p:nvSpPr>
        <p:spPr bwMode="auto">
          <a:xfrm>
            <a:off x="4352925" y="4648200"/>
            <a:ext cx="159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2D2DFF"/>
                </a:solidFill>
              </a:rPr>
              <a:t>not to play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1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1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0" grpId="0"/>
      <p:bldP spid="101381" grpId="0"/>
      <p:bldP spid="101382" grpId="0"/>
      <p:bldP spid="101383" grpId="0"/>
      <p:bldP spid="101384" grpId="0"/>
      <p:bldP spid="10138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 bwMode="auto">
          <a:xfrm>
            <a:off x="381000" y="228600"/>
            <a:ext cx="1905000" cy="685800"/>
            <a:chOff x="864" y="240"/>
            <a:chExt cx="1200" cy="432"/>
          </a:xfrm>
        </p:grpSpPr>
        <p:sp>
          <p:nvSpPr>
            <p:cNvPr id="104451" name="AutoShape 3"/>
            <p:cNvSpPr>
              <a:spLocks noChangeArrowheads="1"/>
            </p:cNvSpPr>
            <p:nvPr/>
          </p:nvSpPr>
          <p:spPr bwMode="auto">
            <a:xfrm>
              <a:off x="864" y="240"/>
              <a:ext cx="1200" cy="43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folHlink">
                    <a:gamma/>
                    <a:shade val="86275"/>
                    <a:invGamma/>
                  </a:schemeClr>
                </a:gs>
                <a:gs pos="100000">
                  <a:schemeClr val="folHlink"/>
                </a:gs>
              </a:gsLst>
              <a:lin ang="5400000" scaled="1"/>
            </a:gradFill>
            <a:ln w="9525" algn="ctr">
              <a:noFill/>
              <a:rou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104452" name="AutoShape 4"/>
            <p:cNvSpPr>
              <a:spLocks noChangeArrowheads="1"/>
            </p:cNvSpPr>
            <p:nvPr/>
          </p:nvSpPr>
          <p:spPr bwMode="auto">
            <a:xfrm>
              <a:off x="893" y="259"/>
              <a:ext cx="1143" cy="393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2700000" scaled="1"/>
            </a:gradFill>
            <a:ln w="9525" algn="ctr">
              <a:noFill/>
              <a:rou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36889" name="AutoShape 5"/>
            <p:cNvSpPr>
              <a:spLocks noChangeArrowheads="1"/>
            </p:cNvSpPr>
            <p:nvPr/>
          </p:nvSpPr>
          <p:spPr bwMode="auto">
            <a:xfrm>
              <a:off x="893" y="259"/>
              <a:ext cx="1143" cy="393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76762F">
                    <a:alpha val="0"/>
                  </a:srgbClr>
                </a:gs>
                <a:gs pos="100000">
                  <a:srgbClr val="FFFF6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</p:grpSp>
      <p:sp>
        <p:nvSpPr>
          <p:cNvPr id="104454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1541463" cy="457200"/>
          </a:xfrm>
          <a:noFill/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2400" b="1" dirty="0" smtClean="0"/>
              <a:t>Grammar</a:t>
            </a:r>
          </a:p>
        </p:txBody>
      </p:sp>
      <p:graphicFrame>
        <p:nvGraphicFramePr>
          <p:cNvPr id="104514" name="Group 66"/>
          <p:cNvGraphicFramePr>
            <a:graphicFrameLocks noGrp="1"/>
          </p:cNvGraphicFramePr>
          <p:nvPr>
            <p:ph type="tbl" idx="1"/>
          </p:nvPr>
        </p:nvGraphicFramePr>
        <p:xfrm>
          <a:off x="381000" y="2057400"/>
          <a:ext cx="8458200" cy="4896727"/>
        </p:xfrm>
        <a:graphic>
          <a:graphicData uri="http://schemas.openxmlformats.org/drawingml/2006/table">
            <a:tbl>
              <a:tblPr/>
              <a:tblGrid>
                <a:gridCol w="845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166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宋体" panose="02010600030101010101" pitchFamily="2" charset="-122"/>
                        </a:rPr>
                        <a:t>I have some exciting news ____(tell/to tell/telling) you!</a:t>
                      </a:r>
                    </a:p>
                  </a:txBody>
                  <a:tcPr marL="90000" marR="90000" marT="50158" marB="5015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58C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39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宋体" panose="02010600030101010101" pitchFamily="2" charset="-122"/>
                        </a:rPr>
                        <a:t>But it will take us a few days ____(to get / get / getting) there by bike.</a:t>
                      </a:r>
                    </a:p>
                  </a:txBody>
                  <a:tcPr marL="90000" marR="90000" marT="50158" marB="5015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58C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522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宋体" panose="02010600030101010101" pitchFamily="2" charset="-122"/>
                        </a:rPr>
                        <a:t>Kangkang</a:t>
                      </a:r>
                      <a:r>
                        <a:rPr kumimoji="0" lang="en-US" altLang="zh-CN" sz="3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宋体" panose="02010600030101010101" pitchFamily="2" charset="-122"/>
                        </a:rPr>
                        <a:t> helped us ____ (book / booking) the train tickets.</a:t>
                      </a:r>
                    </a:p>
                  </a:txBody>
                  <a:tcPr marL="90000" marR="90000" marT="50158" marB="5015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58C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539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宋体" panose="02010600030101010101" pitchFamily="2" charset="-122"/>
                        </a:rPr>
                        <a:t>Why don’t we put on a show ____ (to raise / raising / raise) money?</a:t>
                      </a:r>
                    </a:p>
                  </a:txBody>
                  <a:tcPr marL="90000" marR="90000" marT="50158" marB="5015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58C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3" name="Group 7"/>
          <p:cNvGrpSpPr/>
          <p:nvPr/>
        </p:nvGrpSpPr>
        <p:grpSpPr bwMode="auto">
          <a:xfrm>
            <a:off x="381000" y="1447800"/>
            <a:ext cx="1828800" cy="1066800"/>
            <a:chOff x="336" y="1248"/>
            <a:chExt cx="3264" cy="672"/>
          </a:xfrm>
        </p:grpSpPr>
        <p:sp>
          <p:nvSpPr>
            <p:cNvPr id="36885" name="AutoShape 8"/>
            <p:cNvSpPr>
              <a:spLocks noChangeArrowheads="1"/>
            </p:cNvSpPr>
            <p:nvPr/>
          </p:nvSpPr>
          <p:spPr bwMode="auto">
            <a:xfrm>
              <a:off x="336" y="1248"/>
              <a:ext cx="3264" cy="672"/>
            </a:xfrm>
            <a:prstGeom prst="roundRect">
              <a:avLst>
                <a:gd name="adj" fmla="val 16667"/>
              </a:avLst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6886" name="Text Box 9"/>
            <p:cNvSpPr txBox="1">
              <a:spLocks noChangeArrowheads="1"/>
            </p:cNvSpPr>
            <p:nvPr/>
          </p:nvSpPr>
          <p:spPr bwMode="auto">
            <a:xfrm>
              <a:off x="336" y="1296"/>
              <a:ext cx="3168" cy="365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3200" b="1" dirty="0">
                  <a:solidFill>
                    <a:srgbClr val="2D2DFF"/>
                  </a:solidFill>
                  <a:latin typeface="Arial Narrow" panose="020B0606020202030204" pitchFamily="34" charset="0"/>
                </a:rPr>
                <a:t>Infinitives</a:t>
              </a:r>
            </a:p>
          </p:txBody>
        </p:sp>
      </p:grpSp>
      <p:sp>
        <p:nvSpPr>
          <p:cNvPr id="104515" name="Line 67"/>
          <p:cNvSpPr>
            <a:spLocks noChangeShapeType="1"/>
          </p:cNvSpPr>
          <p:nvPr/>
        </p:nvSpPr>
        <p:spPr bwMode="auto">
          <a:xfrm>
            <a:off x="5791200" y="2667000"/>
            <a:ext cx="838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4516" name="Line 68"/>
          <p:cNvSpPr>
            <a:spLocks noChangeShapeType="1"/>
          </p:cNvSpPr>
          <p:nvPr/>
        </p:nvSpPr>
        <p:spPr bwMode="auto">
          <a:xfrm>
            <a:off x="5638800" y="3505200"/>
            <a:ext cx="838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4517" name="Line 69"/>
          <p:cNvSpPr>
            <a:spLocks noChangeShapeType="1"/>
          </p:cNvSpPr>
          <p:nvPr/>
        </p:nvSpPr>
        <p:spPr bwMode="auto">
          <a:xfrm>
            <a:off x="4495800" y="4648200"/>
            <a:ext cx="838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4518" name="Line 70"/>
          <p:cNvSpPr>
            <a:spLocks noChangeShapeType="1"/>
          </p:cNvSpPr>
          <p:nvPr/>
        </p:nvSpPr>
        <p:spPr bwMode="auto">
          <a:xfrm>
            <a:off x="5791200" y="5867400"/>
            <a:ext cx="838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1000"/>
                                        <p:tgtEl>
                                          <p:spTgt spid="104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1000"/>
                                        <p:tgtEl>
                                          <p:spTgt spid="104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4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4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4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04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4" grpId="0"/>
      <p:bldP spid="104515" grpId="0" animBg="1"/>
      <p:bldP spid="104516" grpId="0" animBg="1"/>
      <p:bldP spid="104517" grpId="0" animBg="1"/>
      <p:bldP spid="1045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zh-CN" sz="3600" b="1" dirty="0" smtClean="0"/>
              <a:t>The use of the infinitive (</a:t>
            </a:r>
            <a:r>
              <a:rPr lang="zh-CN" altLang="en-US" sz="3600" b="1" dirty="0" smtClean="0"/>
              <a:t>动词不定式</a:t>
            </a:r>
            <a:r>
              <a:rPr lang="en-US" altLang="zh-CN" sz="3600" b="1" dirty="0" smtClean="0"/>
              <a:t>).</a:t>
            </a:r>
          </a:p>
        </p:txBody>
      </p:sp>
      <p:sp>
        <p:nvSpPr>
          <p:cNvPr id="113668" name="Text Box 4"/>
          <p:cNvSpPr txBox="1">
            <a:spLocks noChangeArrowheads="1"/>
          </p:cNvSpPr>
          <p:nvPr/>
        </p:nvSpPr>
        <p:spPr bwMode="auto">
          <a:xfrm>
            <a:off x="685800" y="1219200"/>
            <a:ext cx="8153400" cy="497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zh-CN" sz="3200" dirty="0">
                <a:ea typeface="楷体" panose="02010609060101010101" pitchFamily="49" charset="-122"/>
              </a:rPr>
              <a:t>	</a:t>
            </a:r>
            <a:r>
              <a:rPr lang="zh-CN" altLang="en-US" sz="3200" dirty="0">
                <a:ea typeface="楷体" panose="02010609060101010101" pitchFamily="49" charset="-122"/>
              </a:rPr>
              <a:t>跟动词不定式作宾语的动词</a:t>
            </a:r>
            <a:r>
              <a:rPr lang="en-US" altLang="zh-CN" sz="3200" dirty="0">
                <a:ea typeface="楷体" panose="02010609060101010101" pitchFamily="49" charset="-122"/>
              </a:rPr>
              <a:t>: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n-US" altLang="zh-CN" sz="3200" dirty="0">
                <a:ea typeface="楷体" panose="02010609060101010101" pitchFamily="49" charset="-122"/>
              </a:rPr>
              <a:t> </a:t>
            </a:r>
            <a:r>
              <a:rPr lang="zh-CN" altLang="en-US" sz="3200" dirty="0">
                <a:solidFill>
                  <a:srgbClr val="FF0066"/>
                </a:solidFill>
                <a:ea typeface="楷体" panose="02010609060101010101" pitchFamily="49" charset="-122"/>
              </a:rPr>
              <a:t>想</a:t>
            </a:r>
            <a:r>
              <a:rPr lang="zh-CN" altLang="en-US" sz="3200" dirty="0">
                <a:ea typeface="楷体" panose="02010609060101010101" pitchFamily="49" charset="-122"/>
              </a:rPr>
              <a:t>预订房间 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zh-CN" altLang="en-US" sz="3200" dirty="0">
                <a:ea typeface="楷体" panose="02010609060101010101" pitchFamily="49" charset="-122"/>
              </a:rPr>
              <a:t> </a:t>
            </a:r>
            <a:r>
              <a:rPr lang="zh-CN" altLang="en-US" sz="3200" dirty="0">
                <a:solidFill>
                  <a:srgbClr val="FF0066"/>
                </a:solidFill>
                <a:ea typeface="楷体" panose="02010609060101010101" pitchFamily="49" charset="-122"/>
              </a:rPr>
              <a:t>决定</a:t>
            </a:r>
            <a:r>
              <a:rPr lang="zh-CN" altLang="en-US" sz="3200" dirty="0">
                <a:ea typeface="楷体" panose="02010609060101010101" pitchFamily="49" charset="-122"/>
              </a:rPr>
              <a:t>去春游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zh-CN" altLang="en-US" sz="3200" dirty="0">
                <a:ea typeface="楷体" panose="02010609060101010101" pitchFamily="49" charset="-122"/>
              </a:rPr>
              <a:t> </a:t>
            </a:r>
            <a:r>
              <a:rPr lang="zh-CN" altLang="en-US" sz="3200" dirty="0">
                <a:solidFill>
                  <a:srgbClr val="FF0066"/>
                </a:solidFill>
                <a:ea typeface="楷体" panose="02010609060101010101" pitchFamily="49" charset="-122"/>
              </a:rPr>
              <a:t>计划</a:t>
            </a:r>
            <a:r>
              <a:rPr lang="zh-CN" altLang="en-US" sz="3200" dirty="0">
                <a:ea typeface="楷体" panose="02010609060101010101" pitchFamily="49" charset="-122"/>
              </a:rPr>
              <a:t>骑车去那儿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zh-CN" altLang="en-US" sz="3200" dirty="0">
                <a:ea typeface="楷体" panose="02010609060101010101" pitchFamily="49" charset="-122"/>
              </a:rPr>
              <a:t> </a:t>
            </a:r>
            <a:r>
              <a:rPr lang="zh-CN" altLang="en-US" sz="3200" dirty="0">
                <a:solidFill>
                  <a:srgbClr val="FF0066"/>
                </a:solidFill>
                <a:ea typeface="楷体" panose="02010609060101010101" pitchFamily="49" charset="-122"/>
              </a:rPr>
              <a:t>选择</a:t>
            </a:r>
            <a:r>
              <a:rPr lang="zh-CN" altLang="en-US" sz="3200" dirty="0">
                <a:ea typeface="楷体" panose="02010609060101010101" pitchFamily="49" charset="-122"/>
              </a:rPr>
              <a:t>乘火车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zh-CN" altLang="en-US" sz="3200" dirty="0">
                <a:ea typeface="楷体" panose="02010609060101010101" pitchFamily="49" charset="-122"/>
              </a:rPr>
              <a:t> </a:t>
            </a:r>
            <a:r>
              <a:rPr lang="zh-CN" altLang="en-US" sz="3200" dirty="0">
                <a:solidFill>
                  <a:srgbClr val="FF0066"/>
                </a:solidFill>
                <a:ea typeface="楷体" panose="02010609060101010101" pitchFamily="49" charset="-122"/>
              </a:rPr>
              <a:t>希望</a:t>
            </a:r>
            <a:r>
              <a:rPr lang="zh-CN" altLang="en-US" sz="3200" dirty="0">
                <a:ea typeface="楷体" panose="02010609060101010101" pitchFamily="49" charset="-122"/>
              </a:rPr>
              <a:t>玩得愉快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zh-CN" altLang="en-US" sz="3200" dirty="0">
                <a:ea typeface="楷体" panose="02010609060101010101" pitchFamily="49" charset="-122"/>
              </a:rPr>
              <a:t> </a:t>
            </a:r>
            <a:r>
              <a:rPr lang="zh-CN" altLang="en-US" sz="3200" dirty="0">
                <a:solidFill>
                  <a:srgbClr val="FF0066"/>
                </a:solidFill>
                <a:ea typeface="楷体" panose="02010609060101010101" pitchFamily="49" charset="-122"/>
              </a:rPr>
              <a:t>拒绝</a:t>
            </a:r>
            <a:r>
              <a:rPr lang="zh-CN" altLang="en-US" sz="3200" dirty="0">
                <a:ea typeface="楷体" panose="02010609060101010101" pitchFamily="49" charset="-122"/>
              </a:rPr>
              <a:t>与别人说话</a:t>
            </a:r>
          </a:p>
        </p:txBody>
      </p:sp>
      <p:sp>
        <p:nvSpPr>
          <p:cNvPr id="113669" name="Text Box 5"/>
          <p:cNvSpPr txBox="1">
            <a:spLocks noChangeArrowheads="1"/>
          </p:cNvSpPr>
          <p:nvPr/>
        </p:nvSpPr>
        <p:spPr bwMode="auto">
          <a:xfrm>
            <a:off x="5410200" y="1905000"/>
            <a:ext cx="34401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 dirty="0">
                <a:solidFill>
                  <a:srgbClr val="2D2DFF"/>
                </a:solidFill>
                <a:latin typeface="Arial Narrow" panose="020B0606020202030204" pitchFamily="34" charset="0"/>
              </a:rPr>
              <a:t>want to book a room</a:t>
            </a:r>
          </a:p>
        </p:txBody>
      </p:sp>
      <p:sp>
        <p:nvSpPr>
          <p:cNvPr id="113670" name="Text Box 6"/>
          <p:cNvSpPr txBox="1">
            <a:spLocks noChangeArrowheads="1"/>
          </p:cNvSpPr>
          <p:nvPr/>
        </p:nvSpPr>
        <p:spPr bwMode="auto">
          <a:xfrm>
            <a:off x="3441700" y="2620963"/>
            <a:ext cx="54356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 dirty="0">
                <a:solidFill>
                  <a:srgbClr val="2D2DFF"/>
                </a:solidFill>
                <a:latin typeface="Arial Narrow" panose="020B0606020202030204" pitchFamily="34" charset="0"/>
              </a:rPr>
              <a:t>decide to go on a spring field trip</a:t>
            </a:r>
          </a:p>
        </p:txBody>
      </p:sp>
      <p:sp>
        <p:nvSpPr>
          <p:cNvPr id="113671" name="Text Box 7"/>
          <p:cNvSpPr txBox="1">
            <a:spLocks noChangeArrowheads="1"/>
          </p:cNvSpPr>
          <p:nvPr/>
        </p:nvSpPr>
        <p:spPr bwMode="auto">
          <a:xfrm>
            <a:off x="5767388" y="3382963"/>
            <a:ext cx="310991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 dirty="0">
                <a:solidFill>
                  <a:srgbClr val="2D2DFF"/>
                </a:solidFill>
                <a:latin typeface="Arial Narrow" panose="020B0606020202030204" pitchFamily="34" charset="0"/>
              </a:rPr>
              <a:t>plan to cycle there</a:t>
            </a:r>
          </a:p>
        </p:txBody>
      </p:sp>
      <p:sp>
        <p:nvSpPr>
          <p:cNvPr id="113672" name="Text Box 8"/>
          <p:cNvSpPr txBox="1">
            <a:spLocks noChangeArrowheads="1"/>
          </p:cNvSpPr>
          <p:nvPr/>
        </p:nvSpPr>
        <p:spPr bwMode="auto">
          <a:xfrm>
            <a:off x="5267325" y="4144963"/>
            <a:ext cx="36099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 dirty="0">
                <a:solidFill>
                  <a:srgbClr val="2D2DFF"/>
                </a:solidFill>
                <a:latin typeface="Arial Narrow" panose="020B0606020202030204" pitchFamily="34" charset="0"/>
              </a:rPr>
              <a:t>choose to take a train</a:t>
            </a:r>
          </a:p>
        </p:txBody>
      </p:sp>
      <p:sp>
        <p:nvSpPr>
          <p:cNvPr id="113673" name="Text Box 9"/>
          <p:cNvSpPr txBox="1">
            <a:spLocks noChangeArrowheads="1"/>
          </p:cNvSpPr>
          <p:nvPr/>
        </p:nvSpPr>
        <p:spPr bwMode="auto">
          <a:xfrm>
            <a:off x="4678363" y="4816475"/>
            <a:ext cx="41989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 dirty="0">
                <a:solidFill>
                  <a:srgbClr val="2D2DFF"/>
                </a:solidFill>
                <a:latin typeface="Arial Narrow" panose="020B0606020202030204" pitchFamily="34" charset="0"/>
              </a:rPr>
              <a:t>hope to have a good time</a:t>
            </a:r>
          </a:p>
        </p:txBody>
      </p:sp>
      <p:sp>
        <p:nvSpPr>
          <p:cNvPr id="113674" name="Text Box 10"/>
          <p:cNvSpPr txBox="1">
            <a:spLocks noChangeArrowheads="1"/>
          </p:cNvSpPr>
          <p:nvPr/>
        </p:nvSpPr>
        <p:spPr bwMode="auto">
          <a:xfrm>
            <a:off x="4724400" y="5592763"/>
            <a:ext cx="41275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 dirty="0">
                <a:solidFill>
                  <a:srgbClr val="2D2DFF"/>
                </a:solidFill>
                <a:latin typeface="Arial Narrow" panose="020B0606020202030204" pitchFamily="34" charset="0"/>
              </a:rPr>
              <a:t>refuse to talk with others</a:t>
            </a:r>
          </a:p>
        </p:txBody>
      </p:sp>
      <p:sp>
        <p:nvSpPr>
          <p:cNvPr id="113675" name="Text Box 11"/>
          <p:cNvSpPr txBox="1">
            <a:spLocks noChangeArrowheads="1"/>
          </p:cNvSpPr>
          <p:nvPr/>
        </p:nvSpPr>
        <p:spPr bwMode="auto">
          <a:xfrm>
            <a:off x="2209800" y="2130425"/>
            <a:ext cx="5334000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600" dirty="0">
                <a:latin typeface="Arial Narrow" panose="020B0606020202030204" pitchFamily="34" charset="0"/>
              </a:rPr>
              <a:t>其它用法一样的动词：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3600" dirty="0">
                <a:latin typeface="Arial Narrow" panose="020B0606020202030204" pitchFamily="34" charset="0"/>
              </a:rPr>
              <a:t>try, learn, wish, need,  dare, agree, love, hate, promise,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36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136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113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1136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13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1136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13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1136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113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500"/>
                                        <p:tgtEl>
                                          <p:spTgt spid="1136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113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7" dur="500"/>
                                        <p:tgtEl>
                                          <p:spTgt spid="1136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0" dur="500"/>
                                        <p:tgtEl>
                                          <p:spTgt spid="1136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3" dur="500"/>
                                        <p:tgtEl>
                                          <p:spTgt spid="1136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6" dur="500"/>
                                        <p:tgtEl>
                                          <p:spTgt spid="1136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9" dur="500"/>
                                        <p:tgtEl>
                                          <p:spTgt spid="1136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2" dur="500"/>
                                        <p:tgtEl>
                                          <p:spTgt spid="1136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5" dur="500"/>
                                        <p:tgtEl>
                                          <p:spTgt spid="113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8" dur="500"/>
                                        <p:tgtEl>
                                          <p:spTgt spid="1136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6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1" dur="500"/>
                                        <p:tgtEl>
                                          <p:spTgt spid="1136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6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4" dur="500"/>
                                        <p:tgtEl>
                                          <p:spTgt spid="1136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6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7" dur="500"/>
                                        <p:tgtEl>
                                          <p:spTgt spid="1136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6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0" dur="500"/>
                                        <p:tgtEl>
                                          <p:spTgt spid="1136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6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3" dur="500"/>
                                        <p:tgtEl>
                                          <p:spTgt spid="1136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6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13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13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8" grpId="0" build="allAtOnce"/>
      <p:bldP spid="113669" grpId="0"/>
      <p:bldP spid="113669" grpId="1"/>
      <p:bldP spid="113670" grpId="0"/>
      <p:bldP spid="113670" grpId="1"/>
      <p:bldP spid="113671" grpId="0"/>
      <p:bldP spid="113671" grpId="1"/>
      <p:bldP spid="113672" grpId="0"/>
      <p:bldP spid="113672" grpId="1"/>
      <p:bldP spid="113673" grpId="0"/>
      <p:bldP spid="113673" grpId="1"/>
      <p:bldP spid="113674" grpId="0"/>
      <p:bldP spid="113674" grpId="1"/>
      <p:bldP spid="113675" grpId="0" build="allAtOnce"/>
    </p:bldLst>
  </p:timing>
</p:sld>
</file>

<file path=ppt/theme/theme1.xml><?xml version="1.0" encoding="utf-8"?>
<a:theme xmlns:a="http://schemas.openxmlformats.org/drawingml/2006/main" name="WWW.2PPT.COM&#10;">
  <a:themeElements>
    <a:clrScheme name="1_紫色-胶带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紫色-胶带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紫色-胶带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紫色-胶带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紫色-胶带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紫色-胶带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紫色-胶带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紫色-胶带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紫色-胶带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1142</Words>
  <Application>Microsoft Office PowerPoint</Application>
  <PresentationFormat>全屏显示(4:3)</PresentationFormat>
  <Paragraphs>201</Paragraphs>
  <Slides>21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4" baseType="lpstr">
      <vt:lpstr>GungsuhChe</vt:lpstr>
      <vt:lpstr>PMingLiU</vt:lpstr>
      <vt:lpstr>楷体</vt:lpstr>
      <vt:lpstr>宋体</vt:lpstr>
      <vt:lpstr>微软雅黑</vt:lpstr>
      <vt:lpstr>Arial</vt:lpstr>
      <vt:lpstr>Arial Narrow</vt:lpstr>
      <vt:lpstr>Ebrima</vt:lpstr>
      <vt:lpstr>Impact</vt:lpstr>
      <vt:lpstr>Times New Roman</vt:lpstr>
      <vt:lpstr>Verdana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Complete the sentences with the proper form of the given  words.</vt:lpstr>
      <vt:lpstr>Grammar</vt:lpstr>
      <vt:lpstr>The use of the infinitive (动词不定式).</vt:lpstr>
      <vt:lpstr>The use of the infinitive (动词不定式).</vt:lpstr>
      <vt:lpstr>PowerPoint 演示文稿</vt:lpstr>
      <vt:lpstr>The use of the infinitive (动词不定式).</vt:lpstr>
      <vt:lpstr>Number the sentences to form a passage about Sandy’s trip to Japan.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3</cp:revision>
  <cp:lastPrinted>2113-01-01T00:00:00Z</cp:lastPrinted>
  <dcterms:created xsi:type="dcterms:W3CDTF">2013-07-26T07:05:00Z</dcterms:created>
  <dcterms:modified xsi:type="dcterms:W3CDTF">2023-01-16T18:46:04Z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921D5E0A1581409B8AA67FA7983104E2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