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6" r:id="rId13"/>
    <p:sldId id="28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眉占位符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6147" name="日期占位符 61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8436" name="幻灯片图像占位符 614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文本占位符 614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页脚占位符 61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6151" name="灯片编号占位符 61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2B42FE4-E71E-4D66-B92D-2312C66BF1A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0641571-4CE5-4261-936F-69F18D462794}" type="slidenum">
              <a:rPr lang="zh-CN" altLang="en-US" sz="1200"/>
              <a:t>6</a:t>
            </a:fld>
            <a:endParaRPr lang="en-US" altLang="zh-CN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CDB715-FF14-467A-990A-7AC8EE890AD6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C08EACAE-B09F-4B1A-A35A-8529843B9F9F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37A6940B-7A49-4E59-8D18-B69BF23851C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ED087D1-1E79-415F-AEB3-6FA7A863F0B4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A9EACDD-90F7-4245-B7D5-59B6CE606C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D5B0B5A-0EEB-4FF5-988C-23E6C321F65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6C1D832-01A0-4ADE-B810-211A35FB48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F4996B7-D075-4739-BB3C-2447EFE0994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D8E72822-066B-4652-828A-F93226D8EEFB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697A9208-69F5-48C9-953D-B09B9C93EA1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33518CC-36F5-4014-AE80-702B6811DC9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733642F4-4B18-4346-B608-F7A11C8E206E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E27B7DE5-A112-4EE7-B60F-525AFF331B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99224D8F-E3B5-47AE-B967-E2CC82ECC7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7975" y="1484784"/>
            <a:ext cx="5661025" cy="3031850"/>
            <a:chOff x="2600" y="2222"/>
            <a:chExt cx="8914" cy="4770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600" y="3042"/>
              <a:ext cx="8914" cy="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4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5.2 </a:t>
              </a:r>
              <a:r>
                <a:rPr lang="zh-CN" altLang="en-US" sz="4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代数式</a:t>
              </a:r>
            </a:p>
            <a:p>
              <a:pPr algn="ctr">
                <a:lnSpc>
                  <a:spcPct val="200000"/>
                </a:lnSpc>
              </a:pP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3553" y="2222"/>
              <a:ext cx="707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章 代数式与函数的初步认识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237311"/>
            <a:ext cx="91471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3"/>
          <p:cNvSpPr>
            <a:spLocks noChangeArrowheads="1"/>
          </p:cNvSpPr>
          <p:nvPr/>
        </p:nvSpPr>
        <p:spPr bwMode="auto">
          <a:xfrm>
            <a:off x="1258888" y="1851025"/>
            <a:ext cx="72009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zh-CN" sz="28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···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用代数式表示这列数的第</a:t>
            </a:r>
            <a:r>
              <a:rPr lang="en-US" altLang="zh-CN" sz="2800" b="1" i="1">
                <a:latin typeface="宋体" panose="02010600030101010101" pitchFamily="2" charset="-122"/>
              </a:rPr>
              <a:t>n</a:t>
            </a:r>
            <a:r>
              <a:rPr lang="zh-CN" altLang="en-US" sz="2800" b="1">
                <a:latin typeface="宋体" panose="02010600030101010101" pitchFamily="2" charset="-122"/>
              </a:rPr>
              <a:t>个数为</a:t>
            </a:r>
            <a:r>
              <a:rPr lang="zh-CN" altLang="en-US" sz="2800" b="1" u="sng">
                <a:latin typeface="宋体" panose="02010600030101010101" pitchFamily="2" charset="-122"/>
              </a:rPr>
              <a:t>           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29698" name="Object 7"/>
          <p:cNvGraphicFramePr/>
          <p:nvPr/>
        </p:nvGraphicFramePr>
        <p:xfrm>
          <a:off x="2914650" y="2138363"/>
          <a:ext cx="3222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r:id="rId3" imgW="190500" imgH="520700" progId="Equation.DSMT4">
                  <p:embed/>
                </p:oleObj>
              </mc:Choice>
              <mc:Fallback>
                <p:oleObj r:id="rId3" imgW="190500" imgH="5207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138363"/>
                        <a:ext cx="32226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8"/>
          <p:cNvGraphicFramePr/>
          <p:nvPr/>
        </p:nvGraphicFramePr>
        <p:xfrm>
          <a:off x="1690688" y="2211388"/>
          <a:ext cx="2587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r:id="rId5" imgW="152400" imgH="520700" progId="Equation.DSMT4">
                  <p:embed/>
                </p:oleObj>
              </mc:Choice>
              <mc:Fallback>
                <p:oleObj r:id="rId5" imgW="152400" imgH="520700" progId="Equation.DSMT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2211388"/>
                        <a:ext cx="2587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9"/>
          <p:cNvGraphicFramePr/>
          <p:nvPr/>
        </p:nvGraphicFramePr>
        <p:xfrm>
          <a:off x="2266950" y="2138363"/>
          <a:ext cx="3429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r:id="rId7" imgW="203200" imgH="520700" progId="Equation.DSMT4">
                  <p:embed/>
                </p:oleObj>
              </mc:Choice>
              <mc:Fallback>
                <p:oleObj r:id="rId7" imgW="203200" imgH="520700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138363"/>
                        <a:ext cx="342900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0"/>
          <p:cNvGraphicFramePr/>
          <p:nvPr/>
        </p:nvGraphicFramePr>
        <p:xfrm>
          <a:off x="3635375" y="2138363"/>
          <a:ext cx="3429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r:id="rId9" imgW="203200" imgH="520700" progId="Equation.DSMT4">
                  <p:embed/>
                </p:oleObj>
              </mc:Choice>
              <mc:Fallback>
                <p:oleObj r:id="rId9" imgW="203200" imgH="520700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138363"/>
                        <a:ext cx="34290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11"/>
          <p:cNvGraphicFramePr/>
          <p:nvPr/>
        </p:nvGraphicFramePr>
        <p:xfrm>
          <a:off x="4410075" y="2138363"/>
          <a:ext cx="3222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r:id="rId11" imgW="190500" imgH="520700" progId="Equation.DSMT4">
                  <p:embed/>
                </p:oleObj>
              </mc:Choice>
              <mc:Fallback>
                <p:oleObj r:id="rId11" imgW="190500" imgH="52070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138363"/>
                        <a:ext cx="32226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8"/>
          <p:cNvGrpSpPr/>
          <p:nvPr/>
        </p:nvGrpSpPr>
        <p:grpSpPr bwMode="auto">
          <a:xfrm>
            <a:off x="1949450" y="4379913"/>
            <a:ext cx="1584325" cy="738187"/>
            <a:chOff x="2648" y="3249"/>
            <a:chExt cx="413" cy="340"/>
          </a:xfrm>
        </p:grpSpPr>
        <p:sp>
          <p:nvSpPr>
            <p:cNvPr id="29704" name="Line 20"/>
            <p:cNvSpPr>
              <a:spLocks noChangeShapeType="1"/>
            </p:cNvSpPr>
            <p:nvPr/>
          </p:nvSpPr>
          <p:spPr bwMode="auto">
            <a:xfrm>
              <a:off x="2648" y="3416"/>
              <a:ext cx="41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05" name="Group 27"/>
            <p:cNvGrpSpPr/>
            <p:nvPr/>
          </p:nvGrpSpPr>
          <p:grpSpPr bwMode="auto">
            <a:xfrm>
              <a:off x="2661" y="3249"/>
              <a:ext cx="355" cy="340"/>
              <a:chOff x="2661" y="3250"/>
              <a:chExt cx="355" cy="340"/>
            </a:xfrm>
          </p:grpSpPr>
          <p:grpSp>
            <p:nvGrpSpPr>
              <p:cNvPr id="29706" name="Group 26"/>
              <p:cNvGrpSpPr/>
              <p:nvPr/>
            </p:nvGrpSpPr>
            <p:grpSpPr bwMode="auto">
              <a:xfrm>
                <a:off x="2661" y="3250"/>
                <a:ext cx="355" cy="319"/>
                <a:chOff x="2661" y="3250"/>
                <a:chExt cx="355" cy="319"/>
              </a:xfrm>
            </p:grpSpPr>
            <p:sp>
              <p:nvSpPr>
                <p:cNvPr id="2970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61" y="3442"/>
                  <a:ext cx="30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2</a:t>
                  </a:r>
                  <a:endParaRPr lang="en-US" altLang="zh-CN" b="1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9708" name="Rectangle 22"/>
                <p:cNvSpPr>
                  <a:spLocks noChangeArrowheads="1"/>
                </p:cNvSpPr>
                <p:nvPr/>
              </p:nvSpPr>
              <p:spPr bwMode="auto">
                <a:xfrm>
                  <a:off x="2800" y="3250"/>
                  <a:ext cx="216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n</a:t>
                  </a:r>
                  <a:endParaRPr lang="en-US" altLang="zh-CN" b="1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9709" name="Rectangle 23"/>
                <p:cNvSpPr>
                  <a:spLocks noChangeArrowheads="1"/>
                </p:cNvSpPr>
                <p:nvPr/>
              </p:nvSpPr>
              <p:spPr bwMode="auto">
                <a:xfrm>
                  <a:off x="2744" y="3442"/>
                  <a:ext cx="33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CN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n</a:t>
                  </a:r>
                  <a:endParaRPr lang="en-US" altLang="zh-CN" b="1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9710" name="Rectangle 24"/>
                <p:cNvSpPr>
                  <a:spLocks noChangeArrowheads="1"/>
                </p:cNvSpPr>
                <p:nvPr/>
              </p:nvSpPr>
              <p:spPr bwMode="auto">
                <a:xfrm>
                  <a:off x="2835" y="3430"/>
                  <a:ext cx="171" cy="1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b="1">
                      <a:solidFill>
                        <a:srgbClr val="FF0000"/>
                      </a:solidFill>
                      <a:latin typeface="Symbol" panose="05050102010706020507" pitchFamily="18" charset="2"/>
                    </a:rPr>
                    <a:t>-</a:t>
                  </a:r>
                  <a:endParaRPr lang="en-US" altLang="zh-CN" b="1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29711" name="Text Box 25"/>
              <p:cNvSpPr txBox="1">
                <a:spLocks noChangeArrowheads="1"/>
              </p:cNvSpPr>
              <p:nvPr/>
            </p:nvSpPr>
            <p:spPr bwMode="auto">
              <a:xfrm>
                <a:off x="2857" y="3421"/>
                <a:ext cx="149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29712" name="TextBox 18"/>
          <p:cNvSpPr txBox="1">
            <a:spLocks noChangeArrowheads="1"/>
          </p:cNvSpPr>
          <p:nvPr/>
        </p:nvSpPr>
        <p:spPr bwMode="auto">
          <a:xfrm>
            <a:off x="1276350" y="1490663"/>
            <a:ext cx="3600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</a:rPr>
              <a:t>对于下列一组数据</a:t>
            </a:r>
          </a:p>
        </p:txBody>
      </p:sp>
      <p:sp>
        <p:nvSpPr>
          <p:cNvPr id="29713" name="TextBox 19"/>
          <p:cNvSpPr txBox="1">
            <a:spLocks noChangeArrowheads="1"/>
          </p:cNvSpPr>
          <p:nvPr/>
        </p:nvSpPr>
        <p:spPr bwMode="auto">
          <a:xfrm>
            <a:off x="827088" y="1490663"/>
            <a:ext cx="431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宋体" panose="02010600030101010101" pitchFamily="2" charset="-122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内容占位符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1.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注意代数式的书写格式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2.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列较复杂的数量关系的代数式的关键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）注意括号的运用，正确用代数式表达出题目中的数量关系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）要善于把复杂的数量关系分解成几个基本的数量关系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30722" name="Group 6"/>
          <p:cNvGrpSpPr/>
          <p:nvPr/>
        </p:nvGrpSpPr>
        <p:grpSpPr bwMode="auto">
          <a:xfrm>
            <a:off x="2771775" y="765175"/>
            <a:ext cx="3168650" cy="720725"/>
            <a:chOff x="1973" y="606"/>
            <a:chExt cx="1860" cy="420"/>
          </a:xfrm>
        </p:grpSpPr>
        <p:sp>
          <p:nvSpPr>
            <p:cNvPr id="30723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30724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5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1747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138363" y="2698750"/>
            <a:ext cx="5346700" cy="5561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完成教材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115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页练习第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1,2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5.2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3,4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</a:t>
            </a:r>
            <a:endParaRPr lang="zh-CN" altLang="en-US" sz="2400" b="1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 descr="下课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2348880"/>
            <a:ext cx="38052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323850" y="21336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1.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能解释简单的代数式的实际背景和几何意义，发展符号感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2.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通过列代数式，初步体会数学中抽象概括的思维方法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0482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88" y="765175"/>
            <a:ext cx="406241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2263" y="1196975"/>
            <a:ext cx="8497887" cy="3068638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          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设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EU-BX" pitchFamily="65" charset="-122"/>
              </a:rPr>
              <a:t>n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表示任意一个整数，用含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EU-BX" pitchFamily="65" charset="-122"/>
              </a:rPr>
              <a:t>n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的代数式表示：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）最小数是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EU-BX" pitchFamily="65" charset="-122"/>
              </a:rPr>
              <a:t>n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的三个连续的自然数；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）中间数是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n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的三个连续的自然数；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）任意偶数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）任意奇数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95538" y="5511800"/>
            <a:ext cx="4806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(4)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 2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或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63713" y="3789363"/>
            <a:ext cx="7921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555875" y="3860800"/>
            <a:ext cx="6105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zh-CN" sz="2800">
                <a:solidFill>
                  <a:srgbClr val="FF33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; 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;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endParaRPr lang="en-US" altLang="zh-CN" sz="28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627313" y="4397375"/>
            <a:ext cx="5159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(2) 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;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;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773363" y="4926013"/>
            <a:ext cx="1295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(3) 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  <a:sym typeface="Wingdings" panose="05000000000000000000" pitchFamily="2" charset="2"/>
              </a:rPr>
              <a:t>n</a:t>
            </a:r>
          </a:p>
        </p:txBody>
      </p:sp>
      <p:sp>
        <p:nvSpPr>
          <p:cNvPr id="8" name="矩形 7"/>
          <p:cNvSpPr/>
          <p:nvPr/>
        </p:nvSpPr>
        <p:spPr>
          <a:xfrm>
            <a:off x="3066325" y="488801"/>
            <a:ext cx="22685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zh-CN" altLang="en-US" sz="4000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复习巩固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0" grpId="0"/>
      <p:bldP spid="8201" grpId="0"/>
      <p:bldP spid="8202" grpId="0"/>
      <p:bldP spid="8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755650" y="1841500"/>
            <a:ext cx="7507288" cy="43275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4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将下列代数式用文字语言表示：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）（</a:t>
            </a:r>
            <a:r>
              <a:rPr lang="en-US" altLang="zh-CN" sz="2800" b="1" dirty="0" err="1" smtClean="0">
                <a:latin typeface="宋体" panose="02010600030101010101" pitchFamily="2" charset="-122"/>
              </a:rPr>
              <a:t>a+b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)²  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a²+b²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解：（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）（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）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²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用文字语言表示为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的和的平方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） 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²+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²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用文字语言表示为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两数的平方和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2530" name="Picture 2" descr="典例透析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765175"/>
            <a:ext cx="28257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806450" y="1949450"/>
            <a:ext cx="8229600" cy="1684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将下列代数式用文字语言表示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)²;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²-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².</a:t>
            </a:r>
          </a:p>
        </p:txBody>
      </p:sp>
      <p:pic>
        <p:nvPicPr>
          <p:cNvPr id="23554" name="Picture 4" descr="练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765175"/>
            <a:ext cx="28082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3933825"/>
            <a:ext cx="6985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）用文字语言表示为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的差的平方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）用文字语言表示为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的平方的差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charRg st="14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14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3850" y="1614488"/>
            <a:ext cx="80645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C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C00000"/>
                </a:solidFill>
                <a:latin typeface="宋体" panose="02010600030101010101" pitchFamily="2" charset="-122"/>
              </a:rPr>
              <a:t>5</a:t>
            </a:r>
            <a:r>
              <a:rPr lang="en-US" altLang="zh-CN" sz="2800" b="1"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latin typeface="宋体" panose="02010600030101010101" pitchFamily="2" charset="-122"/>
              </a:rPr>
              <a:t>结合两个不同的情境，解释代数式</a:t>
            </a:r>
            <a:r>
              <a:rPr lang="en-US" altLang="zh-CN" sz="2800" b="1">
                <a:latin typeface="宋体" panose="02010600030101010101" pitchFamily="2" charset="-122"/>
              </a:rPr>
              <a:t>a+2</a:t>
            </a:r>
            <a:r>
              <a:rPr lang="zh-CN" altLang="en-US" sz="2800" b="1">
                <a:latin typeface="宋体" panose="02010600030101010101" pitchFamily="2" charset="-122"/>
              </a:rPr>
              <a:t>的意义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5288" y="2268538"/>
            <a:ext cx="835342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        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）某班原有学生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人，本学期又转来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人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本学期这个班共有学生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+2)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人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95288" y="3573463"/>
            <a:ext cx="84867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）一个圆的半径为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厘米，将半径增加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厘米，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圆的半径为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+2)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厘米。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9061450" y="1484313"/>
            <a:ext cx="1414463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33CC"/>
                </a:solidFill>
              </a:rPr>
              <a:t>。</a:t>
            </a:r>
          </a:p>
          <a:p>
            <a:pPr>
              <a:spcBef>
                <a:spcPct val="50000"/>
              </a:spcBef>
            </a:pPr>
            <a:endParaRPr lang="zh-CN" altLang="en-US" sz="3200">
              <a:solidFill>
                <a:srgbClr val="0033CC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750" y="5084763"/>
            <a:ext cx="6769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你还能做出什么解释？组内交流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4582" name="Picture 2" descr="典例透析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476250"/>
            <a:ext cx="28241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  <p:bldP spid="63500" grpId="0"/>
      <p:bldP spid="63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0113" y="1989138"/>
            <a:ext cx="6913562" cy="1371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将下列代数式用自然语言表示：</a:t>
            </a:r>
            <a:endParaRPr lang="zh-CN" altLang="en-US" sz="2800" b="1" noProof="1">
              <a:effectLst>
                <a:outerShdw blurRad="38100" dist="38100" dir="2700000">
                  <a:srgbClr val="FFFFFF"/>
                </a:outerShdw>
              </a:effectLst>
              <a:latin typeface="宋体" panose="02010600030101010101" pitchFamily="2" charset="-122"/>
            </a:endParaRPr>
          </a:p>
          <a:p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（</a:t>
            </a:r>
            <a:r>
              <a:rPr lang="en-US" altLang="zh-CN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1</a:t>
            </a: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）</a:t>
            </a:r>
            <a:r>
              <a:rPr lang="en-US" altLang="zh-CN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5-4a ;           </a:t>
            </a:r>
            <a:endParaRPr lang="en-US" altLang="zh-CN" sz="2800" b="1" noProof="1">
              <a:effectLst>
                <a:outerShdw blurRad="38100" dist="38100" dir="2700000">
                  <a:srgbClr val="FFFFFF"/>
                </a:outerShdw>
              </a:effectLst>
              <a:latin typeface="宋体" panose="02010600030101010101" pitchFamily="2" charset="-122"/>
            </a:endParaRPr>
          </a:p>
          <a:p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（</a:t>
            </a:r>
            <a:r>
              <a:rPr lang="en-US" altLang="zh-CN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2</a:t>
            </a: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）</a:t>
            </a:r>
            <a:r>
              <a:rPr lang="en-US" altLang="zh-CN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panose="02010600030101010101" pitchFamily="2" charset="-122"/>
                <a:cs typeface="+mn-ea"/>
              </a:rPr>
              <a:t>(a+b)(a-b).</a:t>
            </a:r>
            <a:endParaRPr lang="en-US" altLang="zh-CN" sz="2800" b="1" noProof="1">
              <a:effectLst>
                <a:outerShdw blurRad="38100" dist="38100" dir="2700000">
                  <a:srgbClr val="FFFFFF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1042988" y="3716338"/>
            <a:ext cx="5616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1)5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倍的差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(2)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的和与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的差的积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6627" name="Picture 4" descr="练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50900"/>
            <a:ext cx="244951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684213" y="1484313"/>
            <a:ext cx="7415212" cy="45370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用代数式表示：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(1) 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的平方与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的平方的和</a:t>
            </a:r>
            <a:r>
              <a:rPr lang="zh-CN" altLang="en-US" sz="2800" b="1" u="sng" smtClean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和的平方</a:t>
            </a:r>
            <a:r>
              <a:rPr lang="zh-CN" altLang="en-US" sz="2800" b="1" u="sng" smtClean="0">
                <a:solidFill>
                  <a:srgbClr val="000000"/>
                </a:solidFill>
                <a:latin typeface="宋体" panose="02010600030101010101" pitchFamily="2" charset="-122"/>
              </a:rPr>
              <a:t>           </a:t>
            </a:r>
            <a:r>
              <a:rPr lang="en-US" altLang="zh-CN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若两个正方形的边长分别为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厘米和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厘米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28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），则它们的面积相差</a:t>
            </a:r>
            <a:r>
              <a:rPr lang="zh-CN" altLang="en-US" sz="2800" b="1" u="sng" smtClean="0">
                <a:solidFill>
                  <a:srgbClr val="000000"/>
                </a:solidFill>
                <a:latin typeface="宋体" panose="02010600030101010101" pitchFamily="2" charset="-122"/>
              </a:rPr>
              <a:t>            </a:t>
            </a:r>
            <a:r>
              <a:rPr lang="zh-CN" altLang="en-US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平方厘米</a:t>
            </a:r>
            <a:r>
              <a:rPr lang="en-US" altLang="zh-CN" sz="2800" b="1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800" b="1" u="sng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endParaRPr lang="en-US" altLang="zh-CN" sz="2800" b="1" smtClean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5003800" y="2276475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x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+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y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2195513" y="2995613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8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5795963" y="4437063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a</a:t>
            </a:r>
            <a:r>
              <a:rPr lang="en-US" altLang="zh-CN" sz="28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-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EU-BX" pitchFamily="65" charset="-122"/>
              </a:rPr>
              <a:t>b</a:t>
            </a:r>
            <a:r>
              <a:rPr lang="en-US" altLang="zh-CN" sz="28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27653" name="Text Box 29"/>
          <p:cNvSpPr txBox="1">
            <a:spLocks noChangeArrowheads="1"/>
          </p:cNvSpPr>
          <p:nvPr/>
        </p:nvSpPr>
        <p:spPr bwMode="auto">
          <a:xfrm>
            <a:off x="6659563" y="4148138"/>
            <a:ext cx="1747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latin typeface="Comic Sans MS" panose="030F0702030302020204" pitchFamily="66" charset="0"/>
            </a:endParaRPr>
          </a:p>
        </p:txBody>
      </p:sp>
      <p:pic>
        <p:nvPicPr>
          <p:cNvPr id="27654" name="Picture 4" descr="达标检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763588"/>
            <a:ext cx="31162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0" grpId="0"/>
      <p:bldP spid="126991" grpId="0"/>
      <p:bldP spid="126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smtClean="0">
                <a:latin typeface="宋体" panose="02010600030101010101" pitchFamily="2" charset="-122"/>
              </a:rPr>
              <a:t>2.</a:t>
            </a:r>
            <a:r>
              <a:rPr lang="zh-CN" altLang="en-US" sz="2800" b="1" smtClean="0">
                <a:latin typeface="宋体" panose="02010600030101010101" pitchFamily="2" charset="-122"/>
              </a:rPr>
              <a:t>已知代数式 </a:t>
            </a:r>
            <a:r>
              <a:rPr lang="en-US" altLang="zh-CN" sz="2800" b="1" smtClean="0">
                <a:latin typeface="宋体" panose="02010600030101010101" pitchFamily="2" charset="-122"/>
              </a:rPr>
              <a:t>2a+3b </a:t>
            </a:r>
            <a:r>
              <a:rPr lang="zh-CN" altLang="en-US" sz="2800" b="1" smtClean="0">
                <a:latin typeface="宋体" panose="02010600030101010101" pitchFamily="2" charset="-122"/>
              </a:rPr>
              <a:t>，用自然语言表示为：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smtClean="0">
                <a:solidFill>
                  <a:srgbClr val="0000FF"/>
                </a:solidFill>
              </a:rPr>
              <a:t>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 smtClean="0">
                <a:latin typeface="宋体" panose="02010600030101010101" pitchFamily="2" charset="-122"/>
              </a:rPr>
              <a:t>用它的实际意义可解释为：</a:t>
            </a:r>
            <a:r>
              <a:rPr lang="zh-CN" altLang="en-US" b="1" smtClean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</a:p>
          <a:p>
            <a:endParaRPr lang="zh-CN" altLang="en-US" smtClean="0">
              <a:latin typeface="宋体" panose="02010600030101010101" pitchFamily="2" charset="-122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 flipH="1">
            <a:off x="1979613" y="2708275"/>
            <a:ext cx="6408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倍与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倍的和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051050" y="4149725"/>
            <a:ext cx="3097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符合要求即可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第二节我们怎样学地理</Template>
  <TotalTime>0</TotalTime>
  <Words>580</Words>
  <Application>Microsoft Office PowerPoint</Application>
  <PresentationFormat>全屏显示(4:3)</PresentationFormat>
  <Paragraphs>80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EU-BX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Comic Sans MS</vt:lpstr>
      <vt:lpstr>Symbol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2015-09-18T08:07:00Z</dcterms:created>
  <dcterms:modified xsi:type="dcterms:W3CDTF">2023-01-16T18:46:09Z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072F7228D1EE4084AF28A3C903E49040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