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430" r:id="rId2"/>
    <p:sldId id="384" r:id="rId3"/>
    <p:sldId id="385" r:id="rId4"/>
    <p:sldId id="387" r:id="rId5"/>
    <p:sldId id="386" r:id="rId6"/>
    <p:sldId id="388" r:id="rId7"/>
    <p:sldId id="389" r:id="rId8"/>
    <p:sldId id="263" r:id="rId9"/>
    <p:sldId id="356" r:id="rId10"/>
    <p:sldId id="357" r:id="rId11"/>
    <p:sldId id="431" r:id="rId12"/>
    <p:sldId id="303" r:id="rId13"/>
    <p:sldId id="432" r:id="rId14"/>
    <p:sldId id="302" r:id="rId15"/>
    <p:sldId id="358" r:id="rId16"/>
    <p:sldId id="359" r:id="rId17"/>
    <p:sldId id="360" r:id="rId18"/>
    <p:sldId id="306" r:id="rId19"/>
    <p:sldId id="374" r:id="rId20"/>
    <p:sldId id="288" r:id="rId21"/>
    <p:sldId id="375" r:id="rId22"/>
    <p:sldId id="376" r:id="rId23"/>
    <p:sldId id="291" r:id="rId24"/>
    <p:sldId id="311" r:id="rId25"/>
    <p:sldId id="377" r:id="rId26"/>
    <p:sldId id="378" r:id="rId27"/>
    <p:sldId id="279" r:id="rId28"/>
    <p:sldId id="433" r:id="rId2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20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DF9"/>
    <a:srgbClr val="7F4810"/>
    <a:srgbClr val="2275C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9" d="100"/>
          <a:sy n="109" d="100"/>
        </p:scale>
        <p:origin x="-888" y="-90"/>
      </p:cViewPr>
      <p:guideLst>
        <p:guide orient="horz" pos="220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smtClean="0">
                <a:ea typeface="宋体" panose="02010600030101010101" pitchFamily="2" charset="-122"/>
                <a:cs typeface="+mn-ea"/>
              </a:defRPr>
            </a:lvl1pPr>
          </a:lstStyle>
          <a:p>
            <a:pPr>
              <a:defRPr/>
            </a:pPr>
            <a:fld id="{C4141C9C-202C-4B14-A94C-B2B03084793D}" type="datetimeFigureOut">
              <a:rPr lang="zh-CN" altLang="en-US"/>
              <a:t>2023-01-17</a:t>
            </a:fld>
            <a:endParaRPr lang="zh-CN" altLang="en-US"/>
          </a:p>
        </p:txBody>
      </p:sp>
      <p:sp>
        <p:nvSpPr>
          <p:cNvPr id="1028" name="幻灯片图像占位符 3"/>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5125"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ea typeface="宋体" panose="02010600030101010101" pitchFamily="2" charset="-122"/>
              </a:defRPr>
            </a:lvl1pPr>
          </a:lstStyle>
          <a:p>
            <a:fld id="{36BB1B9E-2E3F-4887-B39C-DE2FA4EE6A8E}" type="slidenum">
              <a:rPr altLang="en-US"/>
              <a:t>‹#›</a:t>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a:ln>
            <a:miter lim="800000"/>
          </a:ln>
        </p:spPr>
      </p:sp>
      <p:sp>
        <p:nvSpPr>
          <p:cNvPr id="24579" name="文本占位符 2"/>
          <p:cNvSpPr>
            <a:spLocks noGrp="1" noChangeArrowheads="1"/>
          </p:cNvSpPr>
          <p:nvPr>
            <p:ph type="body" idx="4294967295"/>
          </p:nvPr>
        </p:nvSpPr>
        <p:spPr/>
        <p:txBody>
          <a:bodyPr/>
          <a:lstStyle/>
          <a:p>
            <a:pPr eaLnBrk="1" hangingPunct="1"/>
            <a:endParaRPr lang="zh-CN" altLang="en-US" smtClean="0"/>
          </a:p>
        </p:txBody>
      </p:sp>
      <p:sp>
        <p:nvSpPr>
          <p:cNvPr id="28675"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fld id="{3FF4773A-DAFA-4A12-9849-1B50DCE319E8}" type="slidenum">
              <a:rPr altLang="en-US">
                <a:ea typeface="宋体" panose="02010600030101010101" pitchFamily="2" charset="-122"/>
              </a:rPr>
              <a:t>22</a:t>
            </a:fld>
            <a:endParaRPr lang="zh-CN" altLang="en-US">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a:ln>
            <a:miter lim="800000"/>
          </a:ln>
        </p:spPr>
      </p:sp>
      <p:sp>
        <p:nvSpPr>
          <p:cNvPr id="26627" name="文本占位符 2"/>
          <p:cNvSpPr>
            <a:spLocks noGrp="1" noChangeArrowheads="1"/>
          </p:cNvSpPr>
          <p:nvPr>
            <p:ph type="body" idx="4294967295"/>
          </p:nvPr>
        </p:nvSpPr>
        <p:spPr/>
        <p:txBody>
          <a:bodyPr/>
          <a:lstStyle/>
          <a:p>
            <a:pPr eaLnBrk="1" hangingPunct="1"/>
            <a:endParaRPr lang="zh-CN" altLang="en-US" smtClean="0"/>
          </a:p>
        </p:txBody>
      </p:sp>
      <p:sp>
        <p:nvSpPr>
          <p:cNvPr id="30723"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fld id="{5D14D565-AF0D-4E7C-8361-ACBF54895F95}" type="slidenum">
              <a:rPr altLang="en-US">
                <a:ea typeface="宋体" panose="02010600030101010101" pitchFamily="2" charset="-122"/>
              </a:rPr>
              <a:t>23</a:t>
            </a:fld>
            <a:endParaRPr lang="zh-CN"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ln>
            <a:miter lim="800000"/>
          </a:ln>
        </p:spPr>
      </p:sp>
      <p:sp>
        <p:nvSpPr>
          <p:cNvPr id="29699" name="文本占位符 2"/>
          <p:cNvSpPr>
            <a:spLocks noGrp="1" noChangeArrowheads="1"/>
          </p:cNvSpPr>
          <p:nvPr>
            <p:ph type="body" idx="4294967295"/>
          </p:nvPr>
        </p:nvSpPr>
        <p:spPr/>
        <p:txBody>
          <a:bodyPr/>
          <a:lstStyle/>
          <a:p>
            <a:pPr eaLnBrk="1" hangingPunct="1"/>
            <a:endParaRPr lang="zh-CN" altLang="en-US" smtClean="0"/>
          </a:p>
        </p:txBody>
      </p:sp>
      <p:sp>
        <p:nvSpPr>
          <p:cNvPr id="33795"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fld id="{6A0AB293-26E9-4DD5-ABB6-5D4DECE5F016}" type="slidenum">
              <a:rPr altLang="en-US">
                <a:ea typeface="宋体" panose="02010600030101010101" pitchFamily="2" charset="-122"/>
              </a:rPr>
              <a:t>25</a:t>
            </a:fld>
            <a:endParaRPr lang="zh-CN" altLang="en-US">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A8D9263F-D293-47DC-9E2E-C13F92185DC7}" type="slidenum">
              <a:rPr lang="zh-CN" altLang="en-US"/>
              <a:t>‹#›</a:t>
            </a:fld>
            <a:endParaRPr lang="fr-FR" alt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65814207-DA4F-4985-9B7C-A89E29383D4B}" type="slidenum">
              <a:rPr lang="zh-CN" altLang="en-US"/>
              <a:t>‹#›</a:t>
            </a:fld>
            <a:endParaRPr lang="fr-FR" alt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4454E350-8B48-4771-95D9-8FFE717277EA}" type="slidenum">
              <a:rPr lang="zh-CN" altLang="en-US"/>
              <a:t>‹#›</a:t>
            </a:fld>
            <a:endParaRPr lang="fr-FR" alt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95A60CCB-DCF0-4B8D-BE8C-6CC51C121FEE}" type="slidenum">
              <a:rPr lang="zh-CN" altLang="en-US"/>
              <a:t>‹#›</a:t>
            </a:fld>
            <a:endParaRPr lang="fr-FR" alt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p:txBody>
          <a:bodyPr/>
          <a:lstStyle>
            <a:lvl1pPr>
              <a:defRPr/>
            </a:lvl1pPr>
          </a:lstStyle>
          <a:p>
            <a:pPr>
              <a:defRPr/>
            </a:pPr>
            <a:fld id="{19D88672-DECB-489B-B1E3-DBCE1C0B7601}" type="slidenum">
              <a:rPr lang="zh-CN" altLang="en-US"/>
              <a:t>‹#›</a:t>
            </a:fld>
            <a:endParaRPr lang="fr-FR" alt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fr-FR" altLang="en-US"/>
          </a:p>
        </p:txBody>
      </p:sp>
      <p:sp>
        <p:nvSpPr>
          <p:cNvPr id="8" name="Rectangle 5"/>
          <p:cNvSpPr>
            <a:spLocks noGrp="1" noChangeArrowheads="1"/>
          </p:cNvSpPr>
          <p:nvPr>
            <p:ph type="ftr" sz="quarter" idx="11"/>
          </p:nvPr>
        </p:nvSpPr>
        <p:spPr/>
        <p:txBody>
          <a:bodyPr/>
          <a:lstStyle>
            <a:lvl1pPr>
              <a:defRPr/>
            </a:lvl1pPr>
          </a:lstStyle>
          <a:p>
            <a:pPr>
              <a:defRPr/>
            </a:pPr>
            <a:endParaRPr lang="fr-FR" altLang="en-US"/>
          </a:p>
        </p:txBody>
      </p:sp>
      <p:sp>
        <p:nvSpPr>
          <p:cNvPr id="9" name="Rectangle 6"/>
          <p:cNvSpPr>
            <a:spLocks noGrp="1" noChangeArrowheads="1"/>
          </p:cNvSpPr>
          <p:nvPr>
            <p:ph type="sldNum" sz="quarter" idx="12"/>
          </p:nvPr>
        </p:nvSpPr>
        <p:spPr/>
        <p:txBody>
          <a:bodyPr/>
          <a:lstStyle>
            <a:lvl1pPr>
              <a:defRPr/>
            </a:lvl1pPr>
          </a:lstStyle>
          <a:p>
            <a:pPr>
              <a:defRPr/>
            </a:pPr>
            <a:fld id="{DFBD21B6-1489-497B-B1E2-E4D59AF1C038}" type="slidenum">
              <a:rPr lang="zh-CN" altLang="en-US"/>
              <a:t>‹#›</a:t>
            </a:fld>
            <a:endParaRPr lang="fr-FR" alt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fr-FR" altLang="en-US"/>
          </a:p>
        </p:txBody>
      </p:sp>
      <p:sp>
        <p:nvSpPr>
          <p:cNvPr id="4" name="Rectangle 5"/>
          <p:cNvSpPr>
            <a:spLocks noGrp="1" noChangeArrowheads="1"/>
          </p:cNvSpPr>
          <p:nvPr>
            <p:ph type="ftr" sz="quarter" idx="11"/>
          </p:nvPr>
        </p:nvSpPr>
        <p:spPr/>
        <p:txBody>
          <a:bodyPr/>
          <a:lstStyle>
            <a:lvl1pPr>
              <a:defRPr/>
            </a:lvl1pPr>
          </a:lstStyle>
          <a:p>
            <a:pPr>
              <a:defRPr/>
            </a:pPr>
            <a:endParaRPr lang="fr-FR" altLang="en-US"/>
          </a:p>
        </p:txBody>
      </p:sp>
      <p:sp>
        <p:nvSpPr>
          <p:cNvPr id="5" name="Rectangle 6"/>
          <p:cNvSpPr>
            <a:spLocks noGrp="1" noChangeArrowheads="1"/>
          </p:cNvSpPr>
          <p:nvPr>
            <p:ph type="sldNum" sz="quarter" idx="12"/>
          </p:nvPr>
        </p:nvSpPr>
        <p:spPr/>
        <p:txBody>
          <a:bodyPr/>
          <a:lstStyle>
            <a:lvl1pPr>
              <a:defRPr/>
            </a:lvl1pPr>
          </a:lstStyle>
          <a:p>
            <a:pPr>
              <a:defRPr/>
            </a:pPr>
            <a:fld id="{78E695A2-D698-4D3D-94EF-EB1E5F78E78F}" type="slidenum">
              <a:rPr lang="zh-CN" altLang="en-US"/>
              <a:t>‹#›</a:t>
            </a:fld>
            <a:endParaRPr lang="fr-FR" alt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ltLang="en-US"/>
          </a:p>
        </p:txBody>
      </p:sp>
      <p:sp>
        <p:nvSpPr>
          <p:cNvPr id="3" name="Rectangle 5"/>
          <p:cNvSpPr>
            <a:spLocks noGrp="1" noChangeArrowheads="1"/>
          </p:cNvSpPr>
          <p:nvPr>
            <p:ph type="ftr" sz="quarter" idx="11"/>
          </p:nvPr>
        </p:nvSpPr>
        <p:spPr/>
        <p:txBody>
          <a:bodyPr/>
          <a:lstStyle>
            <a:lvl1pPr>
              <a:defRPr/>
            </a:lvl1pPr>
          </a:lstStyle>
          <a:p>
            <a:pPr>
              <a:defRPr/>
            </a:pPr>
            <a:endParaRPr lang="fr-FR" altLang="en-US"/>
          </a:p>
        </p:txBody>
      </p:sp>
      <p:sp>
        <p:nvSpPr>
          <p:cNvPr id="4" name="Rectangle 6"/>
          <p:cNvSpPr>
            <a:spLocks noGrp="1" noChangeArrowheads="1"/>
          </p:cNvSpPr>
          <p:nvPr>
            <p:ph type="sldNum" sz="quarter" idx="12"/>
          </p:nvPr>
        </p:nvSpPr>
        <p:spPr/>
        <p:txBody>
          <a:bodyPr/>
          <a:lstStyle>
            <a:lvl1pPr>
              <a:defRPr/>
            </a:lvl1pPr>
          </a:lstStyle>
          <a:p>
            <a:pPr>
              <a:defRPr/>
            </a:pPr>
            <a:fld id="{CE2EEF82-38F3-436B-BD66-6702DB721AC5}" type="slidenum">
              <a:rPr lang="zh-CN" altLang="en-US"/>
              <a:t>‹#›</a:t>
            </a:fld>
            <a:endParaRPr lang="fr-FR" altLang="en-US"/>
          </a:p>
        </p:txBody>
      </p:sp>
    </p:spTree>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p:txBody>
          <a:bodyPr/>
          <a:lstStyle>
            <a:lvl1pPr>
              <a:defRPr/>
            </a:lvl1pPr>
          </a:lstStyle>
          <a:p>
            <a:pPr>
              <a:defRPr/>
            </a:pPr>
            <a:fld id="{62B8DE28-6879-412D-853D-A5D331439A8D}" type="slidenum">
              <a:rPr lang="zh-CN" altLang="en-US"/>
              <a:t>‹#›</a:t>
            </a:fld>
            <a:endParaRPr lang="fr-FR" alt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p:txBody>
          <a:bodyPr/>
          <a:lstStyle>
            <a:lvl1pPr>
              <a:defRPr/>
            </a:lvl1pPr>
          </a:lstStyle>
          <a:p>
            <a:pPr>
              <a:defRPr/>
            </a:pPr>
            <a:fld id="{F2B5AE88-CA2B-453A-8345-30FFEB81A3C1}" type="slidenum">
              <a:rPr lang="zh-CN" altLang="en-US"/>
              <a:t>‹#›</a:t>
            </a:fld>
            <a:endParaRPr lang="fr-FR" alt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8"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fr-FR"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fr-FR"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fld id="{296FA8F0-AA03-4295-A76C-ECED1D5A9522}" type="slidenum">
              <a:rPr lang="zh-CN" altLang="en-US"/>
              <a:t>‹#›</a:t>
            </a:fld>
            <a:endParaRPr lang="fr-F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random/>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2pPr>
      <a:lvl3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3pPr>
      <a:lvl4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4pPr>
      <a:lvl5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3073"/>
          <p:cNvSpPr>
            <a:spLocks noGrp="1" noChangeArrowheads="1"/>
          </p:cNvSpPr>
          <p:nvPr>
            <p:ph type="ctrTitle" idx="4294967295"/>
          </p:nvPr>
        </p:nvSpPr>
        <p:spPr bwMode="auto">
          <a:xfrm>
            <a:off x="755576" y="1556792"/>
            <a:ext cx="7772400" cy="1709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150000"/>
              </a:lnSpc>
            </a:pPr>
            <a:r>
              <a:rPr lang="en-US" altLang="en-US" sz="4400" b="1" dirty="0" smtClean="0">
                <a:solidFill>
                  <a:srgbClr val="1F202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Unit 3</a:t>
            </a:r>
            <a:br>
              <a:rPr lang="en-US" altLang="en-US" sz="4400" b="1" dirty="0" smtClean="0">
                <a:solidFill>
                  <a:srgbClr val="1F202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br>
            <a:r>
              <a:rPr lang="en-US" altLang="en-US" sz="4400" b="1" dirty="0" smtClean="0">
                <a:solidFill>
                  <a:srgbClr val="1F202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Could you please tell me where the restrooms are?</a:t>
            </a:r>
            <a:br>
              <a:rPr lang="en-US" altLang="en-US" sz="4400" b="1" dirty="0" smtClean="0">
                <a:solidFill>
                  <a:srgbClr val="1F202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br>
            <a:r>
              <a:rPr lang="en-US" altLang="en-US" b="1" dirty="0" smtClean="0">
                <a:solidFill>
                  <a:srgbClr val="1F202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Section B  (</a:t>
            </a:r>
            <a:r>
              <a:rPr lang="zh-CN" altLang="en-US" b="1" dirty="0" smtClean="0">
                <a:solidFill>
                  <a:srgbClr val="1F202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第</a:t>
            </a:r>
            <a:r>
              <a:rPr lang="en-US" altLang="zh-CN" b="1" dirty="0" smtClean="0">
                <a:solidFill>
                  <a:srgbClr val="1F202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1</a:t>
            </a:r>
            <a:r>
              <a:rPr lang="zh-CN" altLang="en-US" b="1" dirty="0" smtClean="0">
                <a:solidFill>
                  <a:srgbClr val="1F202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课时</a:t>
            </a:r>
            <a:r>
              <a:rPr lang="en-US" altLang="en-US" b="1" dirty="0" smtClean="0">
                <a:solidFill>
                  <a:srgbClr val="1F202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a:t>
            </a:r>
          </a:p>
        </p:txBody>
      </p:sp>
      <p:sp>
        <p:nvSpPr>
          <p:cNvPr id="3" name="矩形 2"/>
          <p:cNvSpPr/>
          <p:nvPr/>
        </p:nvSpPr>
        <p:spPr>
          <a:xfrm>
            <a:off x="-906" y="5589240"/>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dissolve">
                                      <p:cBhvr>
                                        <p:cTn id="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6"/>
          <p:cNvSpPr txBox="1">
            <a:spLocks noChangeArrowheads="1"/>
          </p:cNvSpPr>
          <p:nvPr/>
        </p:nvSpPr>
        <p:spPr bwMode="auto">
          <a:xfrm>
            <a:off x="1393825" y="446088"/>
            <a:ext cx="738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dirty="0">
                <a:solidFill>
                  <a:srgbClr val="7030A0"/>
                </a:solidFill>
                <a:latin typeface="Times New Roman" panose="02020603050405020304" pitchFamily="18" charset="0"/>
                <a:ea typeface="宋体" panose="02010600030101010101" pitchFamily="2" charset="-122"/>
              </a:rPr>
              <a:t> Listen to the conversations and complete the sentences. </a:t>
            </a:r>
          </a:p>
        </p:txBody>
      </p:sp>
      <p:sp>
        <p:nvSpPr>
          <p:cNvPr id="17413" name="文本框 3"/>
          <p:cNvSpPr txBox="1"/>
          <p:nvPr/>
        </p:nvSpPr>
        <p:spPr>
          <a:xfrm>
            <a:off x="544513" y="1200150"/>
            <a:ext cx="8081962" cy="4892675"/>
          </a:xfrm>
          <a:prstGeom prst="rect">
            <a:avLst/>
          </a:prstGeom>
          <a:solidFill>
            <a:schemeClr val="accent6">
              <a:lumMod val="40000"/>
              <a:lumOff val="60000"/>
            </a:schemeClr>
          </a:solidFill>
          <a:ln w="12700" cap="flat" cmpd="sng">
            <a:solidFill>
              <a:srgbClr val="BA7417"/>
            </a:solidFill>
            <a:prstDash val="solid"/>
            <a:round/>
            <a:headEnd type="none" w="med" len="med"/>
            <a:tailEnd type="none" w="med" len="med"/>
          </a:ln>
        </p:spPr>
        <p:txBody>
          <a:bodyPr>
            <a:spAutoFit/>
          </a:bodyPr>
          <a:lstStyle/>
          <a:p>
            <a:pPr eaLnBrk="1" hangingPunct="1">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ea typeface="宋体" panose="02010600030101010101" pitchFamily="2" charset="-122"/>
              </a:rPr>
              <a:t>Conversation 1</a:t>
            </a:r>
          </a:p>
          <a:p>
            <a:pPr eaLnBrk="1" hangingPunct="1">
              <a:buFont typeface="Arial" panose="020B0604020202020204" pitchFamily="34" charset="0"/>
              <a:buNone/>
              <a:defRPr/>
            </a:pPr>
            <a:r>
              <a:rPr lang="en-US" altLang="zh-CN" sz="2400" noProof="1">
                <a:solidFill>
                  <a:schemeClr val="tx1">
                    <a:lumMod val="50000"/>
                  </a:schemeClr>
                </a:solidFill>
                <a:latin typeface="Times New Roman" panose="02020603050405020304" pitchFamily="18" charset="0"/>
                <a:ea typeface="宋体" panose="02010600030101010101" pitchFamily="2" charset="-122"/>
              </a:rPr>
              <a:t>The boy asks about________________,and the clerk tells him to go to Green Land.</a:t>
            </a:r>
          </a:p>
          <a:p>
            <a:pPr eaLnBrk="1" hangingPunct="1">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ea typeface="宋体" panose="02010600030101010101" pitchFamily="2" charset="-122"/>
              </a:rPr>
              <a:t>Conversation 2</a:t>
            </a:r>
          </a:p>
          <a:p>
            <a:pPr eaLnBrk="1" hangingPunct="1">
              <a:buFont typeface="Arial" panose="020B0604020202020204" pitchFamily="34" charset="0"/>
              <a:buNone/>
              <a:defRPr/>
            </a:pPr>
            <a:r>
              <a:rPr lang="en-US" altLang="zh-CN" sz="2400" noProof="1">
                <a:solidFill>
                  <a:schemeClr val="tx1">
                    <a:lumMod val="50000"/>
                  </a:schemeClr>
                </a:solidFill>
                <a:latin typeface="Times New Roman" panose="02020603050405020304" pitchFamily="18" charset="0"/>
                <a:ea typeface="宋体" panose="02010600030101010101" pitchFamily="2" charset="-122"/>
              </a:rPr>
              <a:t>The girl asks about_______________,and the clerk tells her to go to the corner of Market and Middle Streets.</a:t>
            </a:r>
          </a:p>
          <a:p>
            <a:pPr eaLnBrk="1" hangingPunct="1">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ea typeface="宋体" panose="02010600030101010101" pitchFamily="2" charset="-122"/>
              </a:rPr>
              <a:t>Conversation 3</a:t>
            </a:r>
          </a:p>
          <a:p>
            <a:pPr eaLnBrk="1" hangingPunct="1">
              <a:buFont typeface="Arial" panose="020B0604020202020204" pitchFamily="34" charset="0"/>
              <a:buNone/>
              <a:defRPr/>
            </a:pPr>
            <a:r>
              <a:rPr lang="en-US" altLang="zh-CN" sz="2400" noProof="1">
                <a:solidFill>
                  <a:schemeClr val="tx1">
                    <a:lumMod val="50000"/>
                  </a:schemeClr>
                </a:solidFill>
                <a:latin typeface="Times New Roman" panose="02020603050405020304" pitchFamily="18" charset="0"/>
                <a:ea typeface="宋体" panose="02010600030101010101" pitchFamily="2" charset="-122"/>
              </a:rPr>
              <a:t>The mother asks about_____________.The father wants to go to a____________museum.The younger girl wants to go to a ____________museum.The boy wants to go to a____________museum.The older girl wants to go to an___________ museum. The clerk suggests they go to the____________museum.</a:t>
            </a:r>
          </a:p>
        </p:txBody>
      </p:sp>
      <p:sp>
        <p:nvSpPr>
          <p:cNvPr id="5" name="文本框 4"/>
          <p:cNvSpPr txBox="1">
            <a:spLocks noChangeArrowheads="1"/>
          </p:cNvSpPr>
          <p:nvPr/>
        </p:nvSpPr>
        <p:spPr bwMode="auto">
          <a:xfrm>
            <a:off x="3009900" y="1573213"/>
            <a:ext cx="2581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a good place to eat</a:t>
            </a:r>
          </a:p>
        </p:txBody>
      </p:sp>
      <p:sp>
        <p:nvSpPr>
          <p:cNvPr id="7" name="文本框 6"/>
          <p:cNvSpPr txBox="1">
            <a:spLocks noChangeArrowheads="1"/>
          </p:cNvSpPr>
          <p:nvPr/>
        </p:nvSpPr>
        <p:spPr bwMode="auto">
          <a:xfrm>
            <a:off x="3009900" y="2609850"/>
            <a:ext cx="2351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public restrooms</a:t>
            </a:r>
          </a:p>
        </p:txBody>
      </p:sp>
      <p:sp>
        <p:nvSpPr>
          <p:cNvPr id="8" name="文本框 7"/>
          <p:cNvSpPr txBox="1">
            <a:spLocks noChangeArrowheads="1"/>
          </p:cNvSpPr>
          <p:nvPr/>
        </p:nvSpPr>
        <p:spPr bwMode="auto">
          <a:xfrm>
            <a:off x="3394075" y="3719513"/>
            <a:ext cx="2195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a good museum</a:t>
            </a:r>
          </a:p>
        </p:txBody>
      </p:sp>
      <p:sp>
        <p:nvSpPr>
          <p:cNvPr id="9" name="文本框 8"/>
          <p:cNvSpPr txBox="1">
            <a:spLocks noChangeArrowheads="1"/>
          </p:cNvSpPr>
          <p:nvPr/>
        </p:nvSpPr>
        <p:spPr bwMode="auto">
          <a:xfrm>
            <a:off x="1133475" y="4124325"/>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history</a:t>
            </a:r>
          </a:p>
        </p:txBody>
      </p:sp>
      <p:sp>
        <p:nvSpPr>
          <p:cNvPr id="10" name="文本框 9"/>
          <p:cNvSpPr txBox="1">
            <a:spLocks noChangeArrowheads="1"/>
          </p:cNvSpPr>
          <p:nvPr/>
        </p:nvSpPr>
        <p:spPr bwMode="auto">
          <a:xfrm>
            <a:off x="1047750" y="44831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science</a:t>
            </a:r>
          </a:p>
        </p:txBody>
      </p:sp>
      <p:sp>
        <p:nvSpPr>
          <p:cNvPr id="11" name="文本框 10"/>
          <p:cNvSpPr txBox="1">
            <a:spLocks noChangeArrowheads="1"/>
          </p:cNvSpPr>
          <p:nvPr/>
        </p:nvSpPr>
        <p:spPr bwMode="auto">
          <a:xfrm>
            <a:off x="962025" y="4868863"/>
            <a:ext cx="1695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children's</a:t>
            </a:r>
          </a:p>
        </p:txBody>
      </p:sp>
      <p:sp>
        <p:nvSpPr>
          <p:cNvPr id="12" name="文本框 11"/>
          <p:cNvSpPr txBox="1">
            <a:spLocks noChangeArrowheads="1"/>
          </p:cNvSpPr>
          <p:nvPr/>
        </p:nvSpPr>
        <p:spPr bwMode="auto">
          <a:xfrm>
            <a:off x="1262063" y="5591175"/>
            <a:ext cx="1554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computer</a:t>
            </a:r>
          </a:p>
        </p:txBody>
      </p:sp>
      <p:sp>
        <p:nvSpPr>
          <p:cNvPr id="2" name="文本框 1"/>
          <p:cNvSpPr txBox="1">
            <a:spLocks noChangeArrowheads="1"/>
          </p:cNvSpPr>
          <p:nvPr/>
        </p:nvSpPr>
        <p:spPr bwMode="auto">
          <a:xfrm>
            <a:off x="1547813" y="5229225"/>
            <a:ext cx="822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art</a:t>
            </a:r>
          </a:p>
        </p:txBody>
      </p:sp>
      <p:sp>
        <p:nvSpPr>
          <p:cNvPr id="183" name=" 183"/>
          <p:cNvSpPr/>
          <p:nvPr/>
        </p:nvSpPr>
        <p:spPr>
          <a:xfrm>
            <a:off x="817879" y="446405"/>
            <a:ext cx="647700" cy="575945"/>
          </a:xfrm>
          <a:prstGeom prst="roundRect">
            <a:avLst>
              <a:gd name="adj" fmla="val 343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rPr>
              <a:t>1c</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8"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8"/>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from="(-#ppt_w/2)" to="(#ppt_x)" calcmode="lin" valueType="num">
                                      <p:cBhvr>
                                        <p:cTn id="25" dur="600" fill="hold">
                                          <p:stCondLst>
                                            <p:cond delay="0"/>
                                          </p:stCondLst>
                                        </p:cTn>
                                        <p:tgtEl>
                                          <p:spTgt spid="7"/>
                                        </p:tgtEl>
                                        <p:attrNameLst>
                                          <p:attrName>ppt_x</p:attrName>
                                        </p:attrNameLst>
                                      </p:cBhvr>
                                    </p:anim>
                                    <p:anim from="0" to="-1.0" calcmode="lin" valueType="num">
                                      <p:cBhvr>
                                        <p:cTn id="26" dur="200" decel="50000" autoRev="1" fill="hold">
                                          <p:stCondLst>
                                            <p:cond delay="600"/>
                                          </p:stCondLst>
                                        </p:cTn>
                                        <p:tgtEl>
                                          <p:spTgt spid="7"/>
                                        </p:tgtEl>
                                        <p:attrNameLst>
                                          <p:attrName>xshear</p:attrName>
                                        </p:attrNameLst>
                                      </p:cBhvr>
                                    </p:anim>
                                    <p:animScale>
                                      <p:cBhvr>
                                        <p:cTn id="27" dur="200" decel="100000" autoRev="1" fill="hold">
                                          <p:stCondLst>
                                            <p:cond delay="600"/>
                                          </p:stCondLst>
                                        </p:cTn>
                                        <p:tgtEl>
                                          <p:spTgt spid="7"/>
                                        </p:tgtEl>
                                      </p:cBhvr>
                                      <p:from x="100000" y="100000"/>
                                      <p:to x="80000" y="100000"/>
                                    </p:animScale>
                                    <p:anim by="(#ppt_h/3+#ppt_w*0.1)" calcmode="lin" valueType="num">
                                      <p:cBhvr additive="sum">
                                        <p:cTn id="28" dur="200" decel="100000" autoRev="1" fill="hold">
                                          <p:stCondLst>
                                            <p:cond delay="600"/>
                                          </p:stCondLst>
                                        </p:cTn>
                                        <p:tgtEl>
                                          <p:spTgt spid="7"/>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from="(-#ppt_w/2)" to="(#ppt_x)" calcmode="lin" valueType="num">
                                      <p:cBhvr>
                                        <p:cTn id="33" dur="600" fill="hold">
                                          <p:stCondLst>
                                            <p:cond delay="0"/>
                                          </p:stCondLst>
                                        </p:cTn>
                                        <p:tgtEl>
                                          <p:spTgt spid="8"/>
                                        </p:tgtEl>
                                        <p:attrNameLst>
                                          <p:attrName>ppt_x</p:attrName>
                                        </p:attrNameLst>
                                      </p:cBhvr>
                                    </p:anim>
                                    <p:anim from="0" to="-1.0" calcmode="lin" valueType="num">
                                      <p:cBhvr>
                                        <p:cTn id="34" dur="200" decel="50000" autoRev="1" fill="hold">
                                          <p:stCondLst>
                                            <p:cond delay="600"/>
                                          </p:stCondLst>
                                        </p:cTn>
                                        <p:tgtEl>
                                          <p:spTgt spid="8"/>
                                        </p:tgtEl>
                                        <p:attrNameLst>
                                          <p:attrName>xshear</p:attrName>
                                        </p:attrNameLst>
                                      </p:cBhvr>
                                    </p:anim>
                                    <p:animScale>
                                      <p:cBhvr>
                                        <p:cTn id="35" dur="200" decel="100000" autoRev="1" fill="hold">
                                          <p:stCondLst>
                                            <p:cond delay="600"/>
                                          </p:stCondLst>
                                        </p:cTn>
                                        <p:tgtEl>
                                          <p:spTgt spid="8"/>
                                        </p:tgtEl>
                                      </p:cBhvr>
                                      <p:from x="100000" y="100000"/>
                                      <p:to x="80000" y="100000"/>
                                    </p:animScale>
                                    <p:anim by="(#ppt_h/3+#ppt_w*0.1)" calcmode="lin" valueType="num">
                                      <p:cBhvr additive="sum">
                                        <p:cTn id="36" dur="200" decel="100000" autoRev="1" fill="hold">
                                          <p:stCondLst>
                                            <p:cond delay="600"/>
                                          </p:stCondLst>
                                        </p:cTn>
                                        <p:tgtEl>
                                          <p:spTgt spid="8"/>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from="(-#ppt_w/2)" to="(#ppt_x)" calcmode="lin" valueType="num">
                                      <p:cBhvr>
                                        <p:cTn id="41" dur="600" fill="hold">
                                          <p:stCondLst>
                                            <p:cond delay="0"/>
                                          </p:stCondLst>
                                        </p:cTn>
                                        <p:tgtEl>
                                          <p:spTgt spid="9"/>
                                        </p:tgtEl>
                                        <p:attrNameLst>
                                          <p:attrName>ppt_x</p:attrName>
                                        </p:attrNameLst>
                                      </p:cBhvr>
                                    </p:anim>
                                    <p:anim from="0" to="-1.0" calcmode="lin" valueType="num">
                                      <p:cBhvr>
                                        <p:cTn id="42" dur="200" decel="50000" autoRev="1" fill="hold">
                                          <p:stCondLst>
                                            <p:cond delay="600"/>
                                          </p:stCondLst>
                                        </p:cTn>
                                        <p:tgtEl>
                                          <p:spTgt spid="9"/>
                                        </p:tgtEl>
                                        <p:attrNameLst>
                                          <p:attrName>xshear</p:attrName>
                                        </p:attrNameLst>
                                      </p:cBhvr>
                                    </p:anim>
                                    <p:animScale>
                                      <p:cBhvr>
                                        <p:cTn id="43" dur="200" decel="100000" autoRev="1" fill="hold">
                                          <p:stCondLst>
                                            <p:cond delay="600"/>
                                          </p:stCondLst>
                                        </p:cTn>
                                        <p:tgtEl>
                                          <p:spTgt spid="9"/>
                                        </p:tgtEl>
                                      </p:cBhvr>
                                      <p:from x="100000" y="100000"/>
                                      <p:to x="80000" y="100000"/>
                                    </p:animScale>
                                    <p:anim by="(#ppt_h/3+#ppt_w*0.1)" calcmode="lin" valueType="num">
                                      <p:cBhvr additive="sum">
                                        <p:cTn id="44" dur="200" decel="100000" autoRev="1" fill="hold">
                                          <p:stCondLst>
                                            <p:cond delay="600"/>
                                          </p:stCondLst>
                                        </p:cTn>
                                        <p:tgtEl>
                                          <p:spTgt spid="9"/>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from="(-#ppt_w/2)" to="(#ppt_x)" calcmode="lin" valueType="num">
                                      <p:cBhvr>
                                        <p:cTn id="49" dur="600" fill="hold">
                                          <p:stCondLst>
                                            <p:cond delay="0"/>
                                          </p:stCondLst>
                                        </p:cTn>
                                        <p:tgtEl>
                                          <p:spTgt spid="10"/>
                                        </p:tgtEl>
                                        <p:attrNameLst>
                                          <p:attrName>ppt_x</p:attrName>
                                        </p:attrNameLst>
                                      </p:cBhvr>
                                    </p:anim>
                                    <p:anim from="0" to="-1.0" calcmode="lin" valueType="num">
                                      <p:cBhvr>
                                        <p:cTn id="50" dur="200" decel="50000" autoRev="1" fill="hold">
                                          <p:stCondLst>
                                            <p:cond delay="600"/>
                                          </p:stCondLst>
                                        </p:cTn>
                                        <p:tgtEl>
                                          <p:spTgt spid="10"/>
                                        </p:tgtEl>
                                        <p:attrNameLst>
                                          <p:attrName>xshear</p:attrName>
                                        </p:attrNameLst>
                                      </p:cBhvr>
                                    </p:anim>
                                    <p:animScale>
                                      <p:cBhvr>
                                        <p:cTn id="51" dur="200" decel="100000" autoRev="1" fill="hold">
                                          <p:stCondLst>
                                            <p:cond delay="600"/>
                                          </p:stCondLst>
                                        </p:cTn>
                                        <p:tgtEl>
                                          <p:spTgt spid="10"/>
                                        </p:tgtEl>
                                      </p:cBhvr>
                                      <p:from x="100000" y="100000"/>
                                      <p:to x="80000" y="100000"/>
                                    </p:animScale>
                                    <p:anim by="(#ppt_h/3+#ppt_w*0.1)" calcmode="lin" valueType="num">
                                      <p:cBhvr additive="sum">
                                        <p:cTn id="52" dur="200" decel="100000" autoRev="1" fill="hold">
                                          <p:stCondLst>
                                            <p:cond delay="600"/>
                                          </p:stCondLst>
                                        </p:cTn>
                                        <p:tgtEl>
                                          <p:spTgt spid="10"/>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600" fill="hold">
                                          <p:stCondLst>
                                            <p:cond delay="0"/>
                                          </p:stCondLst>
                                        </p:cTn>
                                        <p:tgtEl>
                                          <p:spTgt spid="11"/>
                                        </p:tgtEl>
                                        <p:attrNameLst>
                                          <p:attrName>ppt_x</p:attrName>
                                        </p:attrNameLst>
                                      </p:cBhvr>
                                    </p:anim>
                                    <p:anim from="0" to="-1.0" calcmode="lin" valueType="num">
                                      <p:cBhvr>
                                        <p:cTn id="58" dur="200" decel="50000" autoRev="1" fill="hold">
                                          <p:stCondLst>
                                            <p:cond delay="600"/>
                                          </p:stCondLst>
                                        </p:cTn>
                                        <p:tgtEl>
                                          <p:spTgt spid="11"/>
                                        </p:tgtEl>
                                        <p:attrNameLst>
                                          <p:attrName>xshear</p:attrName>
                                        </p:attrNameLst>
                                      </p:cBhvr>
                                    </p:anim>
                                    <p:animScale>
                                      <p:cBhvr>
                                        <p:cTn id="59" dur="200" decel="100000" autoRev="1" fill="hold">
                                          <p:stCondLst>
                                            <p:cond delay="600"/>
                                          </p:stCondLst>
                                        </p:cTn>
                                        <p:tgtEl>
                                          <p:spTgt spid="11"/>
                                        </p:tgtEl>
                                      </p:cBhvr>
                                      <p:from x="100000" y="100000"/>
                                      <p:to x="80000" y="100000"/>
                                    </p:animScale>
                                    <p:anim by="(#ppt_h/3+#ppt_w*0.1)" calcmode="lin" valueType="num">
                                      <p:cBhvr additive="sum">
                                        <p:cTn id="60" dur="200" decel="100000" autoRev="1" fill="hold">
                                          <p:stCondLst>
                                            <p:cond delay="600"/>
                                          </p:stCondLst>
                                        </p:cTn>
                                        <p:tgtEl>
                                          <p:spTgt spid="11"/>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145">
                                          <p:stCondLst>
                                            <p:cond delay="0"/>
                                          </p:stCondLst>
                                        </p:cTn>
                                        <p:tgtEl>
                                          <p:spTgt spid="12"/>
                                        </p:tgtEl>
                                      </p:cBhvr>
                                    </p:animEffect>
                                    <p:anim calcmode="lin" valueType="num">
                                      <p:cBhvr>
                                        <p:cTn id="72"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3"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4"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75"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76"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77" dur="7">
                                          <p:stCondLst>
                                            <p:cond delay="162"/>
                                          </p:stCondLst>
                                        </p:cTn>
                                        <p:tgtEl>
                                          <p:spTgt spid="12"/>
                                        </p:tgtEl>
                                      </p:cBhvr>
                                      <p:to x="100000" y="60000"/>
                                    </p:animScale>
                                    <p:animScale>
                                      <p:cBhvr>
                                        <p:cTn id="78" dur="41" decel="50000">
                                          <p:stCondLst>
                                            <p:cond delay="169"/>
                                          </p:stCondLst>
                                        </p:cTn>
                                        <p:tgtEl>
                                          <p:spTgt spid="12"/>
                                        </p:tgtEl>
                                      </p:cBhvr>
                                      <p:to x="100000" y="100000"/>
                                    </p:animScale>
                                    <p:animScale>
                                      <p:cBhvr>
                                        <p:cTn id="79" dur="7">
                                          <p:stCondLst>
                                            <p:cond delay="328"/>
                                          </p:stCondLst>
                                        </p:cTn>
                                        <p:tgtEl>
                                          <p:spTgt spid="12"/>
                                        </p:tgtEl>
                                      </p:cBhvr>
                                      <p:to x="100000" y="80000"/>
                                    </p:animScale>
                                    <p:animScale>
                                      <p:cBhvr>
                                        <p:cTn id="80" dur="41" decel="50000">
                                          <p:stCondLst>
                                            <p:cond delay="335"/>
                                          </p:stCondLst>
                                        </p:cTn>
                                        <p:tgtEl>
                                          <p:spTgt spid="12"/>
                                        </p:tgtEl>
                                      </p:cBhvr>
                                      <p:to x="100000" y="100000"/>
                                    </p:animScale>
                                    <p:animScale>
                                      <p:cBhvr>
                                        <p:cTn id="81" dur="7">
                                          <p:stCondLst>
                                            <p:cond delay="410"/>
                                          </p:stCondLst>
                                        </p:cTn>
                                        <p:tgtEl>
                                          <p:spTgt spid="12"/>
                                        </p:tgtEl>
                                      </p:cBhvr>
                                      <p:to x="100000" y="90000"/>
                                    </p:animScale>
                                    <p:animScale>
                                      <p:cBhvr>
                                        <p:cTn id="82" dur="41" decel="50000">
                                          <p:stCondLst>
                                            <p:cond delay="417"/>
                                          </p:stCondLst>
                                        </p:cTn>
                                        <p:tgtEl>
                                          <p:spTgt spid="12"/>
                                        </p:tgtEl>
                                      </p:cBhvr>
                                      <p:to x="100000" y="100000"/>
                                    </p:animScale>
                                    <p:animScale>
                                      <p:cBhvr>
                                        <p:cTn id="83" dur="7">
                                          <p:stCondLst>
                                            <p:cond delay="452"/>
                                          </p:stCondLst>
                                        </p:cTn>
                                        <p:tgtEl>
                                          <p:spTgt spid="12"/>
                                        </p:tgtEl>
                                      </p:cBhvr>
                                      <p:to x="100000" y="95000"/>
                                    </p:animScale>
                                    <p:animScale>
                                      <p:cBhvr>
                                        <p:cTn id="84" dur="41" decel="50000">
                                          <p:stCondLst>
                                            <p:cond delay="458"/>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6"/>
      <p:bldP spid="5" grpId="7"/>
      <p:bldP spid="5" grpId="8"/>
      <p:bldP spid="5" grpId="9"/>
      <p:bldP spid="5" grpId="10"/>
      <p:bldP spid="5" grpId="11"/>
      <p:bldP spid="5" grpId="12"/>
      <p:bldP spid="5" grpId="13"/>
      <p:bldP spid="5" grpId="14"/>
      <p:bldP spid="5" grpId="15"/>
      <p:bldP spid="5" grpId="16"/>
      <p:bldP spid="5" grpId="17"/>
      <p:bldP spid="5" grpId="18"/>
      <p:bldP spid="7" grpId="0"/>
      <p:bldP spid="8" grpId="0"/>
      <p:bldP spid="9" grpId="0"/>
      <p:bldP spid="10" grpId="0"/>
      <p:bldP spid="11"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1452563" y="1168400"/>
            <a:ext cx="6924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dirty="0">
                <a:solidFill>
                  <a:srgbClr val="7030A0"/>
                </a:solidFill>
                <a:latin typeface="Times New Roman" panose="02020603050405020304" pitchFamily="18" charset="0"/>
                <a:ea typeface="宋体" panose="02010600030101010101" pitchFamily="2" charset="-122"/>
              </a:rPr>
              <a:t> Listen again. Check your answers in 1c.</a:t>
            </a:r>
          </a:p>
        </p:txBody>
      </p:sp>
      <p:sp>
        <p:nvSpPr>
          <p:cNvPr id="183" name=" 183"/>
          <p:cNvSpPr/>
          <p:nvPr/>
        </p:nvSpPr>
        <p:spPr>
          <a:xfrm>
            <a:off x="804544" y="1053465"/>
            <a:ext cx="647700" cy="575945"/>
          </a:xfrm>
          <a:prstGeom prst="roundRect">
            <a:avLst>
              <a:gd name="adj" fmla="val 343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rPr>
              <a:t>1d</a:t>
            </a:r>
          </a:p>
        </p:txBody>
      </p:sp>
      <p:pic>
        <p:nvPicPr>
          <p:cNvPr id="12292" name="图片 2"/>
          <p:cNvPicPr>
            <a:picLocks noChangeAspect="1" noChangeArrowheads="1"/>
          </p:cNvPicPr>
          <p:nvPr/>
        </p:nvPicPr>
        <p:blipFill>
          <a:blip r:embed="rId3"/>
          <a:srcRect/>
          <a:stretch>
            <a:fillRect/>
          </a:stretch>
        </p:blipFill>
        <p:spPr bwMode="auto">
          <a:xfrm>
            <a:off x="2915816" y="2636912"/>
            <a:ext cx="348456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文本框 6"/>
          <p:cNvSpPr txBox="1">
            <a:spLocks noChangeArrowheads="1"/>
          </p:cNvSpPr>
          <p:nvPr/>
        </p:nvSpPr>
        <p:spPr bwMode="auto">
          <a:xfrm>
            <a:off x="1465263" y="446088"/>
            <a:ext cx="4986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dirty="0">
                <a:solidFill>
                  <a:srgbClr val="7030A0"/>
                </a:solidFill>
                <a:latin typeface="Times New Roman" panose="02020603050405020304" pitchFamily="18" charset="0"/>
                <a:ea typeface="宋体" panose="02010600030101010101" pitchFamily="2" charset="-122"/>
              </a:rPr>
              <a:t> Role-play the conversations between the clerk and the tourists. </a:t>
            </a:r>
          </a:p>
        </p:txBody>
      </p:sp>
      <p:sp>
        <p:nvSpPr>
          <p:cNvPr id="13316" name="文本框 4"/>
          <p:cNvSpPr txBox="1">
            <a:spLocks noChangeArrowheads="1"/>
          </p:cNvSpPr>
          <p:nvPr/>
        </p:nvSpPr>
        <p:spPr bwMode="auto">
          <a:xfrm>
            <a:off x="1939925" y="2338388"/>
            <a:ext cx="5080000" cy="255905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a:p>
            <a:pPr eaLnBrk="1" hangingPunct="1"/>
            <a:endParaRPr lang="zh-CN" altLang="en-US">
              <a:latin typeface="Times New Roman" panose="02020603050405020304" pitchFamily="18" charset="0"/>
              <a:ea typeface="宋体" panose="02010600030101010101" pitchFamily="2" charset="-122"/>
            </a:endParaRPr>
          </a:p>
          <a:p>
            <a:pPr eaLnBrk="1" hangingPunct="1"/>
            <a:endParaRPr lang="zh-CN" altLang="en-US">
              <a:latin typeface="Times New Roman" panose="02020603050405020304" pitchFamily="18" charset="0"/>
              <a:ea typeface="宋体" panose="02010600030101010101" pitchFamily="2" charset="-122"/>
            </a:endParaRPr>
          </a:p>
          <a:p>
            <a:pPr eaLnBrk="1" hangingPunct="1"/>
            <a:endParaRPr lang="zh-CN" altLang="en-US">
              <a:latin typeface="Times New Roman" panose="02020603050405020304" pitchFamily="18" charset="0"/>
              <a:ea typeface="宋体" panose="02010600030101010101" pitchFamily="2" charset="-122"/>
            </a:endParaRPr>
          </a:p>
          <a:p>
            <a:pPr eaLnBrk="1" hangingPunct="1"/>
            <a:endParaRPr lang="zh-CN" altLang="en-US">
              <a:latin typeface="Times New Roman" panose="02020603050405020304" pitchFamily="18" charset="0"/>
              <a:ea typeface="宋体" panose="02010600030101010101" pitchFamily="2" charset="-122"/>
            </a:endParaRPr>
          </a:p>
          <a:p>
            <a:pPr eaLnBrk="1" hangingPunct="1"/>
            <a:endParaRPr lang="zh-CN" altLang="en-US">
              <a:latin typeface="Times New Roman" panose="02020603050405020304" pitchFamily="18" charset="0"/>
              <a:ea typeface="宋体" panose="02010600030101010101" pitchFamily="2" charset="-122"/>
            </a:endParaRPr>
          </a:p>
          <a:p>
            <a:pPr eaLnBrk="1" hangingPunct="1"/>
            <a:endParaRPr lang="zh-CN" altLang="en-US">
              <a:latin typeface="Times New Roman" panose="02020603050405020304" pitchFamily="18" charset="0"/>
              <a:ea typeface="宋体" panose="02010600030101010101" pitchFamily="2" charset="-122"/>
            </a:endParaRPr>
          </a:p>
          <a:p>
            <a:pPr eaLnBrk="1" hangingPunct="1"/>
            <a:endParaRPr lang="zh-CN" altLang="en-US">
              <a:latin typeface="Times New Roman" panose="02020603050405020304" pitchFamily="18" charset="0"/>
              <a:ea typeface="宋体" panose="02010600030101010101" pitchFamily="2" charset="-122"/>
            </a:endParaRPr>
          </a:p>
          <a:p>
            <a:pPr eaLnBrk="1" hangingPunct="1"/>
            <a:endParaRPr lang="zh-CN" altLang="en-US">
              <a:latin typeface="Times New Roman" panose="02020603050405020304" pitchFamily="18" charset="0"/>
              <a:ea typeface="宋体" panose="02010600030101010101" pitchFamily="2" charset="-122"/>
            </a:endParaRPr>
          </a:p>
        </p:txBody>
      </p:sp>
      <p:sp>
        <p:nvSpPr>
          <p:cNvPr id="13317" name="文本框 5"/>
          <p:cNvSpPr txBox="1">
            <a:spLocks noChangeArrowheads="1"/>
          </p:cNvSpPr>
          <p:nvPr/>
        </p:nvSpPr>
        <p:spPr bwMode="auto">
          <a:xfrm>
            <a:off x="1619250" y="2276475"/>
            <a:ext cx="5270500" cy="2466975"/>
          </a:xfrm>
          <a:prstGeom prst="rect">
            <a:avLst/>
          </a:prstGeom>
          <a:solidFill>
            <a:srgbClr val="CCECFF"/>
          </a:solidFill>
          <a:ln w="9525">
            <a:solidFill>
              <a:srgbClr val="CCECFF"/>
            </a:solidFill>
            <a:round/>
          </a:ln>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lnSpc>
                <a:spcPct val="130000"/>
              </a:lnSpc>
            </a:pPr>
            <a:r>
              <a:rPr lang="zh-CN" altLang="en-US" sz="2400" dirty="0">
                <a:solidFill>
                  <a:srgbClr val="1F2021"/>
                </a:solidFill>
                <a:latin typeface="Times New Roman" panose="02020603050405020304" pitchFamily="18" charset="0"/>
                <a:ea typeface="宋体" panose="02010600030101010101" pitchFamily="2" charset="-122"/>
              </a:rPr>
              <a:t>A:Can you tell me where there</a:t>
            </a:r>
            <a:r>
              <a:rPr lang="en-US" altLang="zh-CN" sz="2400" dirty="0">
                <a:solidFill>
                  <a:srgbClr val="1F2021"/>
                </a:solidFill>
                <a:latin typeface="Times New Roman" panose="02020603050405020304" pitchFamily="18" charset="0"/>
                <a:ea typeface="宋体" panose="02010600030101010101" pitchFamily="2" charset="-122"/>
              </a:rPr>
              <a:t>'</a:t>
            </a:r>
            <a:r>
              <a:rPr lang="zh-CN" altLang="en-US" sz="2400" dirty="0">
                <a:solidFill>
                  <a:srgbClr val="1F2021"/>
                </a:solidFill>
                <a:latin typeface="Times New Roman" panose="02020603050405020304" pitchFamily="18" charset="0"/>
                <a:ea typeface="宋体" panose="02010600030101010101" pitchFamily="2" charset="-122"/>
              </a:rPr>
              <a:t>s a </a:t>
            </a:r>
          </a:p>
          <a:p>
            <a:pPr eaLnBrk="1" hangingPunct="1">
              <a:lnSpc>
                <a:spcPct val="130000"/>
              </a:lnSpc>
            </a:pPr>
            <a:r>
              <a:rPr lang="zh-CN" altLang="en-US" sz="2400" dirty="0">
                <a:solidFill>
                  <a:srgbClr val="1F2021"/>
                </a:solidFill>
                <a:latin typeface="Times New Roman" panose="02020603050405020304" pitchFamily="18" charset="0"/>
                <a:ea typeface="宋体" panose="02010600030101010101" pitchFamily="2" charset="-122"/>
              </a:rPr>
              <a:t>    good place to eat?</a:t>
            </a:r>
          </a:p>
          <a:p>
            <a:pPr eaLnBrk="1" hangingPunct="1">
              <a:lnSpc>
                <a:spcPct val="130000"/>
              </a:lnSpc>
            </a:pPr>
            <a:r>
              <a:rPr lang="zh-CN" altLang="en-US" sz="2400" dirty="0">
                <a:solidFill>
                  <a:srgbClr val="1F2021"/>
                </a:solidFill>
                <a:latin typeface="Times New Roman" panose="02020603050405020304" pitchFamily="18" charset="0"/>
                <a:ea typeface="宋体" panose="02010600030101010101" pitchFamily="2" charset="-122"/>
              </a:rPr>
              <a:t>B:Of course.What kind of food do you </a:t>
            </a:r>
          </a:p>
          <a:p>
            <a:pPr eaLnBrk="1" hangingPunct="1">
              <a:lnSpc>
                <a:spcPct val="130000"/>
              </a:lnSpc>
            </a:pPr>
            <a:r>
              <a:rPr lang="zh-CN" altLang="en-US" sz="2400" dirty="0">
                <a:solidFill>
                  <a:srgbClr val="1F2021"/>
                </a:solidFill>
                <a:latin typeface="Times New Roman" panose="02020603050405020304" pitchFamily="18" charset="0"/>
                <a:ea typeface="宋体" panose="02010600030101010101" pitchFamily="2" charset="-122"/>
              </a:rPr>
              <a:t>    like? </a:t>
            </a:r>
          </a:p>
          <a:p>
            <a:pPr eaLnBrk="1" hangingPunct="1">
              <a:lnSpc>
                <a:spcPct val="130000"/>
              </a:lnSpc>
            </a:pPr>
            <a:r>
              <a:rPr lang="zh-CN" altLang="en-US" sz="2400" dirty="0">
                <a:solidFill>
                  <a:srgbClr val="1F2021"/>
                </a:solidFill>
                <a:latin typeface="Times New Roman" panose="02020603050405020304" pitchFamily="18" charset="0"/>
                <a:ea typeface="宋体" panose="02010600030101010101" pitchFamily="2" charset="-122"/>
              </a:rPr>
              <a:t>A:...</a:t>
            </a:r>
          </a:p>
        </p:txBody>
      </p:sp>
      <p:sp>
        <p:nvSpPr>
          <p:cNvPr id="183" name=" 183"/>
          <p:cNvSpPr/>
          <p:nvPr/>
        </p:nvSpPr>
        <p:spPr>
          <a:xfrm>
            <a:off x="817879" y="446405"/>
            <a:ext cx="647700" cy="575945"/>
          </a:xfrm>
          <a:prstGeom prst="roundRect">
            <a:avLst>
              <a:gd name="adj" fmla="val 343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rPr>
              <a:t>1e</a:t>
            </a:r>
          </a:p>
        </p:txBody>
      </p:sp>
    </p:spTree>
    <p:custDataLst>
      <p:tags r:id="rId1"/>
    </p:custData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文本框 6"/>
          <p:cNvSpPr txBox="1">
            <a:spLocks noChangeArrowheads="1"/>
          </p:cNvSpPr>
          <p:nvPr/>
        </p:nvSpPr>
        <p:spPr bwMode="auto">
          <a:xfrm>
            <a:off x="1312863" y="1709738"/>
            <a:ext cx="5872162"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dirty="0">
                <a:solidFill>
                  <a:srgbClr val="7030A0"/>
                </a:solidFill>
                <a:latin typeface="Times New Roman" panose="02020603050405020304" pitchFamily="18" charset="0"/>
                <a:ea typeface="宋体" panose="02010600030101010101" pitchFamily="2" charset="-122"/>
              </a:rPr>
              <a:t>Where do you need to make polite requests? Think of some possible situations. Discuss them with your partner.</a:t>
            </a:r>
          </a:p>
        </p:txBody>
      </p:sp>
      <p:sp>
        <p:nvSpPr>
          <p:cNvPr id="183" name=" 183"/>
          <p:cNvSpPr/>
          <p:nvPr/>
        </p:nvSpPr>
        <p:spPr>
          <a:xfrm>
            <a:off x="915035" y="1134110"/>
            <a:ext cx="647700" cy="575944"/>
          </a:xfrm>
          <a:prstGeom prst="roundRect">
            <a:avLst>
              <a:gd name="adj" fmla="val 343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rPr>
              <a:t>2a</a:t>
            </a:r>
          </a:p>
        </p:txBody>
      </p:sp>
    </p:spTree>
    <p:custDataLst>
      <p:tags r:id="rId1"/>
    </p:custData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文本框 6"/>
          <p:cNvSpPr txBox="1">
            <a:spLocks noChangeArrowheads="1"/>
          </p:cNvSpPr>
          <p:nvPr/>
        </p:nvSpPr>
        <p:spPr bwMode="auto">
          <a:xfrm>
            <a:off x="1536700" y="446088"/>
            <a:ext cx="4972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dirty="0">
                <a:solidFill>
                  <a:srgbClr val="7030A0"/>
                </a:solidFill>
                <a:latin typeface="Times New Roman" panose="02020603050405020304" pitchFamily="18" charset="0"/>
                <a:ea typeface="宋体" panose="02010600030101010101" pitchFamily="2" charset="-122"/>
              </a:rPr>
              <a:t>Read the article and </a:t>
            </a:r>
            <a:r>
              <a:rPr lang="en-US" altLang="zh-CN" sz="2400" b="1" u="sng" dirty="0">
                <a:solidFill>
                  <a:srgbClr val="7030A0"/>
                </a:solidFill>
                <a:latin typeface="Times New Roman" panose="02020603050405020304" pitchFamily="18" charset="0"/>
                <a:ea typeface="宋体" panose="02010600030101010101" pitchFamily="2" charset="-122"/>
              </a:rPr>
              <a:t>underline</a:t>
            </a:r>
            <a:r>
              <a:rPr lang="en-US" altLang="zh-CN" sz="2400" b="1" dirty="0">
                <a:solidFill>
                  <a:srgbClr val="7030A0"/>
                </a:solidFill>
                <a:latin typeface="Times New Roman" panose="02020603050405020304" pitchFamily="18" charset="0"/>
                <a:ea typeface="宋体" panose="02010600030101010101" pitchFamily="2" charset="-122"/>
              </a:rPr>
              <a:t> the</a:t>
            </a:r>
          </a:p>
          <a:p>
            <a:pPr eaLnBrk="1" hangingPunct="1"/>
            <a:r>
              <a:rPr lang="en-US" altLang="zh-CN" sz="2400" b="1" dirty="0">
                <a:solidFill>
                  <a:srgbClr val="7030A0"/>
                </a:solidFill>
                <a:latin typeface="Times New Roman" panose="02020603050405020304" pitchFamily="18" charset="0"/>
                <a:ea typeface="宋体" panose="02010600030101010101" pitchFamily="2" charset="-122"/>
              </a:rPr>
              <a:t>topic sentence for each paragraph.</a:t>
            </a:r>
          </a:p>
        </p:txBody>
      </p:sp>
      <p:sp>
        <p:nvSpPr>
          <p:cNvPr id="15364" name="文本框 1"/>
          <p:cNvSpPr txBox="1">
            <a:spLocks noChangeArrowheads="1"/>
          </p:cNvSpPr>
          <p:nvPr/>
        </p:nvSpPr>
        <p:spPr bwMode="auto">
          <a:xfrm>
            <a:off x="523875" y="1641475"/>
            <a:ext cx="6756400" cy="3784600"/>
          </a:xfrm>
          <a:prstGeom prst="rect">
            <a:avLst/>
          </a:prstGeom>
          <a:noFill/>
          <a:ln w="25400">
            <a:solidFill>
              <a:srgbClr val="7F481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a:solidFill>
                  <a:srgbClr val="1F2021"/>
                </a:solidFill>
                <a:latin typeface="Times New Roman" panose="02020603050405020304" pitchFamily="18" charset="0"/>
                <a:ea typeface="宋体" panose="02010600030101010101" pitchFamily="2" charset="-122"/>
              </a:rPr>
              <a:t>Could You Please...?</a:t>
            </a:r>
          </a:p>
          <a:p>
            <a:pPr eaLnBrk="1" hangingPunct="1"/>
            <a:r>
              <a:rPr lang="zh-CN" altLang="en-US" sz="2400" dirty="0">
                <a:solidFill>
                  <a:srgbClr val="1F2021"/>
                </a:solidFill>
                <a:latin typeface="Times New Roman" panose="02020603050405020304" pitchFamily="18" charset="0"/>
                <a:ea typeface="宋体" panose="02010600030101010101" pitchFamily="2" charset="-122"/>
              </a:rPr>
              <a:t>When you visit a foreign country,it is important to know how to ask for help politely.For example, </a:t>
            </a:r>
            <a:r>
              <a:rPr lang="en-US" altLang="zh-CN" sz="2400" dirty="0">
                <a:solidFill>
                  <a:srgbClr val="1F2021"/>
                </a:solidFill>
                <a:latin typeface="Times New Roman" panose="02020603050405020304" pitchFamily="18" charset="0"/>
                <a:ea typeface="宋体" panose="02010600030101010101" pitchFamily="2" charset="-122"/>
              </a:rPr>
              <a:t>"</a:t>
            </a:r>
            <a:r>
              <a:rPr lang="zh-CN" altLang="en-US" sz="2400" dirty="0">
                <a:solidFill>
                  <a:srgbClr val="1F2021"/>
                </a:solidFill>
                <a:latin typeface="Times New Roman" panose="02020603050405020304" pitchFamily="18" charset="0"/>
                <a:ea typeface="宋体" panose="02010600030101010101" pitchFamily="2" charset="-122"/>
              </a:rPr>
              <a:t>Where are the restrooms?</a:t>
            </a:r>
            <a:r>
              <a:rPr lang="en-US" altLang="zh-CN" sz="2400" dirty="0">
                <a:solidFill>
                  <a:srgbClr val="1F2021"/>
                </a:solidFill>
                <a:latin typeface="Times New Roman" panose="02020603050405020304" pitchFamily="18" charset="0"/>
                <a:ea typeface="宋体" panose="02010600030101010101" pitchFamily="2" charset="-122"/>
              </a:rPr>
              <a:t>"</a:t>
            </a:r>
            <a:r>
              <a:rPr lang="zh-CN" altLang="en-US" sz="2400" dirty="0">
                <a:solidFill>
                  <a:srgbClr val="1F2021"/>
                </a:solidFill>
                <a:latin typeface="Times New Roman" panose="02020603050405020304" pitchFamily="18" charset="0"/>
                <a:ea typeface="宋体" panose="02010600030101010101" pitchFamily="2" charset="-122"/>
              </a:rPr>
              <a:t>or</a:t>
            </a:r>
            <a:r>
              <a:rPr lang="en-US" altLang="zh-CN" sz="2400" dirty="0">
                <a:solidFill>
                  <a:srgbClr val="1F2021"/>
                </a:solidFill>
                <a:latin typeface="Times New Roman" panose="02020603050405020304" pitchFamily="18" charset="0"/>
                <a:ea typeface="宋体" panose="02010600030101010101" pitchFamily="2" charset="-122"/>
              </a:rPr>
              <a:t>"</a:t>
            </a:r>
            <a:r>
              <a:rPr lang="zh-CN" altLang="en-US" sz="2400" dirty="0">
                <a:solidFill>
                  <a:srgbClr val="1F2021"/>
                </a:solidFill>
                <a:latin typeface="Times New Roman" panose="02020603050405020304" pitchFamily="18" charset="0"/>
                <a:ea typeface="宋体" panose="02010600030101010101" pitchFamily="2" charset="-122"/>
              </a:rPr>
              <a:t>Could you please tell me where the restrooms are?</a:t>
            </a:r>
            <a:r>
              <a:rPr lang="en-US" altLang="zh-CN" sz="2400" dirty="0">
                <a:solidFill>
                  <a:srgbClr val="1F2021"/>
                </a:solidFill>
                <a:latin typeface="Times New Roman" panose="02020603050405020304" pitchFamily="18" charset="0"/>
                <a:ea typeface="宋体" panose="02010600030101010101" pitchFamily="2" charset="-122"/>
              </a:rPr>
              <a:t>" There </a:t>
            </a:r>
            <a:r>
              <a:rPr lang="zh-CN" altLang="en-US" sz="2400" dirty="0">
                <a:solidFill>
                  <a:srgbClr val="1F2021"/>
                </a:solidFill>
                <a:latin typeface="Times New Roman" panose="02020603050405020304" pitchFamily="18" charset="0"/>
                <a:ea typeface="宋体" panose="02010600030101010101" pitchFamily="2" charset="-122"/>
              </a:rPr>
              <a:t>are similar requests for directions. Both are correct,but the first one sounds less polite.That is because it is a very direct question. It is not enough to just ask a question correctly. We also need to learn how to be polite when we ask for help. </a:t>
            </a:r>
          </a:p>
        </p:txBody>
      </p:sp>
      <p:sp>
        <p:nvSpPr>
          <p:cNvPr id="183" name=" 183"/>
          <p:cNvSpPr/>
          <p:nvPr/>
        </p:nvSpPr>
        <p:spPr>
          <a:xfrm>
            <a:off x="817879" y="446405"/>
            <a:ext cx="647700" cy="575945"/>
          </a:xfrm>
          <a:prstGeom prst="roundRect">
            <a:avLst>
              <a:gd name="adj" fmla="val 343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rPr>
              <a:t>2b</a:t>
            </a:r>
          </a:p>
        </p:txBody>
      </p:sp>
    </p:spTree>
    <p:custDataLst>
      <p:tags r:id="rId1"/>
    </p:custData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文本框 1"/>
          <p:cNvSpPr txBox="1">
            <a:spLocks noChangeArrowheads="1"/>
          </p:cNvSpPr>
          <p:nvPr/>
        </p:nvSpPr>
        <p:spPr bwMode="auto">
          <a:xfrm>
            <a:off x="390525" y="1073150"/>
            <a:ext cx="6756400" cy="4152900"/>
          </a:xfrm>
          <a:prstGeom prst="rect">
            <a:avLst/>
          </a:prstGeom>
          <a:noFill/>
          <a:ln w="25400">
            <a:solidFill>
              <a:srgbClr val="7F481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1F2021"/>
                </a:solidFill>
                <a:latin typeface="Times New Roman" panose="02020603050405020304" pitchFamily="18" charset="0"/>
                <a:ea typeface="宋体" panose="02010600030101010101" pitchFamily="2" charset="-122"/>
              </a:rPr>
              <a:t>Good speakers change the way they speak in different situations.The expressions they use might depend on whom they are speaking to or how well they know them well.However, if you say to your teacher,"</a:t>
            </a:r>
            <a:r>
              <a:rPr lang="zh-CN" altLang="en-US" sz="2400">
                <a:solidFill>
                  <a:srgbClr val="1F2021"/>
                </a:solidFill>
                <a:latin typeface="Times New Roman" panose="02020603050405020304" pitchFamily="18" charset="0"/>
                <a:ea typeface="宋体" panose="02010600030101010101" pitchFamily="2" charset="-122"/>
              </a:rPr>
              <a:t>When is the school trip?</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 this might sound impolite.But if you say,</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Excuse me,Mr. West. Do you know when the school trip is?”, this will sound much more polite.</a:t>
            </a:r>
          </a:p>
          <a:p>
            <a:pPr eaLnBrk="1" hangingPunct="1"/>
            <a:endParaRPr lang="zh-CN" altLang="en-US" sz="2400">
              <a:solidFill>
                <a:srgbClr val="1F2021"/>
              </a:solidFill>
              <a:latin typeface="Times New Roman" panose="02020603050405020304" pitchFamily="18" charset="0"/>
              <a:ea typeface="宋体" panose="02010600030101010101" pitchFamily="2" charset="-122"/>
            </a:endParaRPr>
          </a:p>
          <a:p>
            <a:pPr eaLnBrk="1" hangingPunct="1"/>
            <a:r>
              <a:rPr lang="zh-CN" altLang="en-US" sz="2400">
                <a:solidFill>
                  <a:srgbClr val="1F2021"/>
                </a:solidFill>
                <a:latin typeface="Times New Roman" panose="02020603050405020304" pitchFamily="18" charset="0"/>
                <a:ea typeface="宋体" panose="02010600030101010101" pitchFamily="2" charset="-122"/>
              </a:rPr>
              <a:t>Usually polite questions are longe</a:t>
            </a:r>
            <a:r>
              <a:rPr lang="en-US" altLang="zh-CN" sz="2400">
                <a:solidFill>
                  <a:srgbClr val="1F2021"/>
                </a:solidFill>
                <a:latin typeface="Times New Roman" panose="02020603050405020304" pitchFamily="18" charset="0"/>
                <a:ea typeface="宋体" panose="02010600030101010101" pitchFamily="2" charset="-122"/>
              </a:rPr>
              <a:t>r.They include expressions such as"</a:t>
            </a:r>
            <a:r>
              <a:rPr lang="zh-CN" altLang="en-US" sz="2400">
                <a:solidFill>
                  <a:srgbClr val="1F2021"/>
                </a:solidFill>
                <a:latin typeface="Times New Roman" panose="02020603050405020304" pitchFamily="18" charset="0"/>
                <a:ea typeface="宋体" panose="02010600030101010101" pitchFamily="2" charset="-122"/>
              </a:rPr>
              <a:t>Could you please...?</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or </a:t>
            </a:r>
            <a:r>
              <a:rPr lang="en-US" altLang="zh-CN" sz="2400">
                <a:solidFill>
                  <a:srgbClr val="1F2021"/>
                </a:solidFill>
                <a:latin typeface="Times New Roman" panose="02020603050405020304" pitchFamily="18" charset="0"/>
                <a:ea typeface="宋体" panose="02010600030101010101" pitchFamily="2" charset="-122"/>
              </a:rPr>
              <a:t>"May</a:t>
            </a:r>
            <a:r>
              <a:rPr lang="zh-CN" altLang="en-US" sz="2400">
                <a:solidFill>
                  <a:srgbClr val="1F2021"/>
                </a:solidFill>
                <a:latin typeface="Times New Roman" panose="02020603050405020304" pitchFamily="18" charset="0"/>
                <a:ea typeface="宋体" panose="02010600030101010101" pitchFamily="2" charset="-122"/>
              </a:rPr>
              <a:t> </a:t>
            </a:r>
          </a:p>
        </p:txBody>
      </p:sp>
    </p:spTree>
    <p:custDataLst>
      <p:tags r:id="rId1"/>
    </p:custData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文本框 1"/>
          <p:cNvSpPr txBox="1">
            <a:spLocks noChangeArrowheads="1"/>
          </p:cNvSpPr>
          <p:nvPr/>
        </p:nvSpPr>
        <p:spPr bwMode="auto">
          <a:xfrm>
            <a:off x="361950" y="1252538"/>
            <a:ext cx="6756400" cy="3784600"/>
          </a:xfrm>
          <a:prstGeom prst="rect">
            <a:avLst/>
          </a:prstGeom>
          <a:noFill/>
          <a:ln w="25400">
            <a:solidFill>
              <a:srgbClr val="7F481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a:solidFill>
                  <a:srgbClr val="1F2021"/>
                </a:solidFill>
                <a:latin typeface="Times New Roman" panose="02020603050405020304" pitchFamily="18" charset="0"/>
                <a:ea typeface="宋体" panose="02010600030101010101" pitchFamily="2" charset="-122"/>
              </a:rPr>
              <a:t>I ask...?</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It sounds more polite to say,</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Peter, could you please tell me your e-mail address?</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 than </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Peter,tell me your e-mail address.</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 Sometimes we even need to spend time leading into a request.For example</a:t>
            </a:r>
            <a:r>
              <a:rPr lang="en-US" altLang="zh-CN" sz="2400">
                <a:solidFill>
                  <a:srgbClr val="1F2021"/>
                </a:solidFill>
                <a:latin typeface="Times New Roman" panose="02020603050405020304" pitchFamily="18" charset="0"/>
                <a:ea typeface="宋体" panose="02010600030101010101" pitchFamily="2" charset="-122"/>
              </a:rPr>
              <a:t>,we might first say to </a:t>
            </a:r>
            <a:r>
              <a:rPr lang="zh-CN" altLang="en-US" sz="2400">
                <a:solidFill>
                  <a:srgbClr val="1F2021"/>
                </a:solidFill>
                <a:latin typeface="Times New Roman" panose="02020603050405020304" pitchFamily="18" charset="0"/>
                <a:ea typeface="宋体" panose="02010600030101010101" pitchFamily="2" charset="-122"/>
              </a:rPr>
              <a:t>a stranger</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Excuse me,I wonder if you can help me</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or</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I</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m sorry to trouble you,but...</a:t>
            </a:r>
            <a:r>
              <a:rPr lang="en-US" altLang="zh-CN" sz="2400">
                <a:solidFill>
                  <a:srgbClr val="1F2021"/>
                </a:solidFill>
                <a:latin typeface="Times New Roman" panose="02020603050405020304" pitchFamily="18" charset="0"/>
                <a:ea typeface="宋体" panose="02010600030101010101" pitchFamily="2" charset="-122"/>
              </a:rPr>
              <a:t>"</a:t>
            </a:r>
            <a:r>
              <a:rPr lang="zh-CN" altLang="en-US" sz="2400">
                <a:solidFill>
                  <a:srgbClr val="1F2021"/>
                </a:solidFill>
                <a:latin typeface="Times New Roman" panose="02020603050405020304" pitchFamily="18" charset="0"/>
                <a:ea typeface="宋体" panose="02010600030101010101" pitchFamily="2" charset="-122"/>
              </a:rPr>
              <a:t>before asking for help.</a:t>
            </a:r>
          </a:p>
          <a:p>
            <a:pPr eaLnBrk="1" hangingPunct="1"/>
            <a:endParaRPr lang="zh-CN" altLang="en-US" sz="2400">
              <a:solidFill>
                <a:srgbClr val="1F2021"/>
              </a:solidFill>
              <a:latin typeface="Times New Roman" panose="02020603050405020304" pitchFamily="18" charset="0"/>
              <a:ea typeface="宋体" panose="02010600030101010101" pitchFamily="2" charset="-122"/>
            </a:endParaRPr>
          </a:p>
          <a:p>
            <a:pPr eaLnBrk="1" hangingPunct="1"/>
            <a:r>
              <a:rPr lang="zh-CN" altLang="en-US" sz="2400">
                <a:solidFill>
                  <a:srgbClr val="1F2021"/>
                </a:solidFill>
                <a:latin typeface="Times New Roman" panose="02020603050405020304" pitchFamily="18" charset="0"/>
                <a:ea typeface="宋体" panose="02010600030101010101" pitchFamily="2" charset="-122"/>
              </a:rPr>
              <a:t>It might seem more difficult to speak politely than direct</a:t>
            </a:r>
            <a:r>
              <a:rPr lang="en-US" altLang="zh-CN" sz="2400">
                <a:solidFill>
                  <a:srgbClr val="1F2021"/>
                </a:solidFill>
                <a:latin typeface="Times New Roman" panose="02020603050405020304" pitchFamily="18" charset="0"/>
                <a:ea typeface="宋体" panose="02010600030101010101" pitchFamily="2" charset="-122"/>
              </a:rPr>
              <a:t>ly</a:t>
            </a:r>
            <a:r>
              <a:rPr lang="zh-CN" altLang="en-US" sz="2400">
                <a:solidFill>
                  <a:srgbClr val="1F2021"/>
                </a:solidFill>
                <a:latin typeface="Times New Roman" panose="02020603050405020304" pitchFamily="18" charset="0"/>
                <a:ea typeface="宋体" panose="02010600030101010101" pitchFamily="2" charset="-122"/>
              </a:rPr>
              <a:t>.However,it is important to learn how </a:t>
            </a:r>
          </a:p>
        </p:txBody>
      </p:sp>
    </p:spTree>
    <p:custDataLst>
      <p:tags r:id="rId1"/>
    </p:custData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文本框 1"/>
          <p:cNvSpPr txBox="1">
            <a:spLocks noChangeArrowheads="1"/>
          </p:cNvSpPr>
          <p:nvPr/>
        </p:nvSpPr>
        <p:spPr bwMode="auto">
          <a:xfrm>
            <a:off x="528638" y="1811338"/>
            <a:ext cx="6756400" cy="2676525"/>
          </a:xfrm>
          <a:prstGeom prst="rect">
            <a:avLst/>
          </a:prstGeom>
          <a:noFill/>
          <a:ln w="25400">
            <a:solidFill>
              <a:srgbClr val="7F481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a:solidFill>
                  <a:srgbClr val="1F2021"/>
                </a:solidFill>
                <a:latin typeface="Times New Roman" panose="02020603050405020304" pitchFamily="18" charset="0"/>
                <a:ea typeface="宋体" panose="02010600030101010101" pitchFamily="2" charset="-122"/>
              </a:rPr>
              <a:t>to use </a:t>
            </a:r>
            <a:r>
              <a:rPr lang="en-US" altLang="zh-CN" sz="2400">
                <a:solidFill>
                  <a:srgbClr val="1F2021"/>
                </a:solidFill>
                <a:latin typeface="Times New Roman" panose="02020603050405020304" pitchFamily="18" charset="0"/>
                <a:ea typeface="宋体" panose="02010600030101010101" pitchFamily="2" charset="-122"/>
              </a:rPr>
              <a:t>the right </a:t>
            </a:r>
            <a:r>
              <a:rPr lang="zh-CN" altLang="en-US" sz="2400">
                <a:solidFill>
                  <a:srgbClr val="1F2021"/>
                </a:solidFill>
                <a:latin typeface="Times New Roman" panose="02020603050405020304" pitchFamily="18" charset="0"/>
                <a:ea typeface="宋体" panose="02010600030101010101" pitchFamily="2" charset="-122"/>
              </a:rPr>
              <a:t>language </a:t>
            </a:r>
            <a:r>
              <a:rPr lang="en-US" altLang="zh-CN" sz="2400">
                <a:solidFill>
                  <a:srgbClr val="1F2021"/>
                </a:solidFill>
                <a:latin typeface="Times New Roman" panose="02020603050405020304" pitchFamily="18" charset="0"/>
                <a:ea typeface="宋体" panose="02010600030101010101" pitchFamily="2" charset="-122"/>
              </a:rPr>
              <a:t>in different situations</a:t>
            </a:r>
            <a:r>
              <a:rPr lang="zh-CN" altLang="en-US" sz="2400">
                <a:solidFill>
                  <a:srgbClr val="1F2021"/>
                </a:solidFill>
                <a:latin typeface="Times New Roman" panose="02020603050405020304" pitchFamily="18" charset="0"/>
                <a:ea typeface="宋体" panose="02010600030101010101" pitchFamily="2" charset="-122"/>
              </a:rPr>
              <a:t>.This will help you </a:t>
            </a:r>
            <a:r>
              <a:rPr lang="en-US" altLang="zh-CN" sz="2400">
                <a:solidFill>
                  <a:srgbClr val="1F2021"/>
                </a:solidFill>
                <a:latin typeface="Times New Roman" panose="02020603050405020304" pitchFamily="18" charset="0"/>
                <a:ea typeface="宋体" panose="02010600030101010101" pitchFamily="2" charset="-122"/>
              </a:rPr>
              <a:t>communicate better with other people.</a:t>
            </a:r>
          </a:p>
          <a:p>
            <a:pPr eaLnBrk="1" hangingPunct="1"/>
            <a:endParaRPr lang="en-US" altLang="zh-CN" sz="2400">
              <a:solidFill>
                <a:srgbClr val="1F2021"/>
              </a:solidFill>
              <a:latin typeface="Times New Roman" panose="02020603050405020304" pitchFamily="18" charset="0"/>
              <a:ea typeface="宋体" panose="02010600030101010101" pitchFamily="2" charset="-122"/>
            </a:endParaRPr>
          </a:p>
          <a:p>
            <a:pPr eaLnBrk="1" hangingPunct="1"/>
            <a:endParaRPr lang="en-US" altLang="zh-CN" sz="2400">
              <a:solidFill>
                <a:srgbClr val="1F2021"/>
              </a:solidFill>
              <a:latin typeface="Times New Roman" panose="02020603050405020304" pitchFamily="18" charset="0"/>
              <a:ea typeface="宋体" panose="02010600030101010101" pitchFamily="2" charset="-122"/>
            </a:endParaRPr>
          </a:p>
          <a:p>
            <a:pPr eaLnBrk="1" hangingPunct="1"/>
            <a:endParaRPr lang="en-US" altLang="zh-CN" sz="2400">
              <a:solidFill>
                <a:srgbClr val="1F2021"/>
              </a:solidFill>
              <a:latin typeface="Times New Roman" panose="02020603050405020304" pitchFamily="18" charset="0"/>
              <a:ea typeface="宋体" panose="02010600030101010101" pitchFamily="2" charset="-122"/>
            </a:endParaRPr>
          </a:p>
          <a:p>
            <a:pPr eaLnBrk="1" hangingPunct="1"/>
            <a:endParaRPr lang="en-US" altLang="zh-CN" sz="2400">
              <a:solidFill>
                <a:srgbClr val="1F2021"/>
              </a:solidFill>
              <a:latin typeface="Times New Roman" panose="02020603050405020304" pitchFamily="18" charset="0"/>
              <a:ea typeface="宋体" panose="02010600030101010101" pitchFamily="2" charset="-122"/>
            </a:endParaRPr>
          </a:p>
          <a:p>
            <a:pPr eaLnBrk="1" hangingPunct="1"/>
            <a:endParaRPr lang="en-US" altLang="zh-CN" sz="2400">
              <a:solidFill>
                <a:srgbClr val="1F2021"/>
              </a:solidFill>
              <a:latin typeface="Times New Roman" panose="02020603050405020304" pitchFamily="18" charset="0"/>
              <a:ea typeface="宋体" panose="02010600030101010101" pitchFamily="2" charset="-122"/>
            </a:endParaRPr>
          </a:p>
        </p:txBody>
      </p:sp>
      <p:pic>
        <p:nvPicPr>
          <p:cNvPr id="18436" name="图片 3"/>
          <p:cNvPicPr>
            <a:picLocks noChangeAspect="1" noChangeArrowheads="1"/>
          </p:cNvPicPr>
          <p:nvPr/>
        </p:nvPicPr>
        <p:blipFill>
          <a:blip r:embed="rId4" cstate="email"/>
          <a:srcRect l="3694" r="4811"/>
          <a:stretch>
            <a:fillRect/>
          </a:stretch>
        </p:blipFill>
        <p:spPr bwMode="auto">
          <a:xfrm>
            <a:off x="839788" y="2990850"/>
            <a:ext cx="61341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文本框 4"/>
          <p:cNvSpPr txBox="1">
            <a:spLocks noChangeArrowheads="1"/>
          </p:cNvSpPr>
          <p:nvPr/>
        </p:nvSpPr>
        <p:spPr bwMode="auto">
          <a:xfrm>
            <a:off x="1595438" y="446088"/>
            <a:ext cx="4845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a:solidFill>
                  <a:srgbClr val="7030A0"/>
                </a:solidFill>
                <a:latin typeface="Times New Roman" panose="02020603050405020304" pitchFamily="18" charset="0"/>
                <a:ea typeface="宋体" panose="02010600030101010101" pitchFamily="2" charset="-122"/>
              </a:rPr>
              <a:t> </a:t>
            </a:r>
            <a:r>
              <a:rPr lang="en-US" altLang="zh-CN" sz="2400" b="1" dirty="0">
                <a:solidFill>
                  <a:srgbClr val="7030A0"/>
                </a:solidFill>
                <a:latin typeface="Times New Roman" panose="02020603050405020304" pitchFamily="18" charset="0"/>
                <a:ea typeface="宋体" panose="02010600030101010101" pitchFamily="2" charset="-122"/>
              </a:rPr>
              <a:t>Find the direct questions and </a:t>
            </a:r>
          </a:p>
          <a:p>
            <a:pPr eaLnBrk="1" hangingPunct="1"/>
            <a:r>
              <a:rPr lang="en-US" altLang="zh-CN" sz="2400" b="1" dirty="0">
                <a:solidFill>
                  <a:srgbClr val="7030A0"/>
                </a:solidFill>
                <a:latin typeface="Times New Roman" panose="02020603050405020304" pitchFamily="18" charset="0"/>
                <a:ea typeface="宋体" panose="02010600030101010101" pitchFamily="2" charset="-122"/>
              </a:rPr>
              <a:t> polite requests from the passage.</a:t>
            </a:r>
          </a:p>
        </p:txBody>
      </p:sp>
      <p:graphicFrame>
        <p:nvGraphicFramePr>
          <p:cNvPr id="2" name="表格 1"/>
          <p:cNvGraphicFramePr/>
          <p:nvPr/>
        </p:nvGraphicFramePr>
        <p:xfrm>
          <a:off x="915988" y="1558925"/>
          <a:ext cx="6745288" cy="3875088"/>
        </p:xfrm>
        <a:graphic>
          <a:graphicData uri="http://schemas.openxmlformats.org/drawingml/2006/table">
            <a:tbl>
              <a:tblPr firstRow="1" bandRow="1">
                <a:tableStyleId>{5C22544A-7EE6-4342-B048-85BDC9FD1C3A}</a:tableStyleId>
              </a:tblPr>
              <a:tblGrid>
                <a:gridCol w="3372644">
                  <a:extLst>
                    <a:ext uri="{9D8B030D-6E8A-4147-A177-3AD203B41FA5}">
                      <a16:colId xmlns:a16="http://schemas.microsoft.com/office/drawing/2014/main" val="20000"/>
                    </a:ext>
                  </a:extLst>
                </a:gridCol>
                <a:gridCol w="3372644">
                  <a:extLst>
                    <a:ext uri="{9D8B030D-6E8A-4147-A177-3AD203B41FA5}">
                      <a16:colId xmlns:a16="http://schemas.microsoft.com/office/drawing/2014/main" val="20001"/>
                    </a:ext>
                  </a:extLst>
                </a:gridCol>
              </a:tblGrid>
              <a:tr h="491530">
                <a:tc>
                  <a:txBody>
                    <a:bodyPr/>
                    <a:lstStyle/>
                    <a:p>
                      <a:pPr algn="ctr">
                        <a:lnSpc>
                          <a:spcPts val="3000"/>
                        </a:lnSpc>
                        <a:buNone/>
                      </a:pPr>
                      <a:r>
                        <a:rPr lang="en-US" sz="2400" b="1" dirty="0">
                          <a:solidFill>
                            <a:srgbClr val="7030A0"/>
                          </a:solidFill>
                          <a:latin typeface="Times New Roman" panose="02020603050405020304" pitchFamily="18" charset="0"/>
                        </a:rPr>
                        <a:t>Direct questions</a:t>
                      </a:r>
                    </a:p>
                  </a:txBody>
                  <a:tcPr marL="91444" marR="91444" marT="45724" marB="45724">
                    <a:solidFill>
                      <a:srgbClr val="CCECFF"/>
                    </a:solidFill>
                  </a:tcPr>
                </a:tc>
                <a:tc>
                  <a:txBody>
                    <a:bodyPr/>
                    <a:lstStyle/>
                    <a:p>
                      <a:pPr algn="ctr">
                        <a:lnSpc>
                          <a:spcPts val="3000"/>
                        </a:lnSpc>
                        <a:buNone/>
                      </a:pPr>
                      <a:r>
                        <a:rPr lang="en-US" sz="2400" b="1">
                          <a:solidFill>
                            <a:srgbClr val="7030A0"/>
                          </a:solidFill>
                          <a:latin typeface="Times New Roman" panose="02020603050405020304" pitchFamily="18" charset="0"/>
                        </a:rPr>
                        <a:t>Polite requests</a:t>
                      </a:r>
                    </a:p>
                  </a:txBody>
                  <a:tcPr marL="91444" marR="91444" marT="45724" marB="45724">
                    <a:solidFill>
                      <a:srgbClr val="CCECFF"/>
                    </a:solidFill>
                  </a:tcPr>
                </a:tc>
                <a:extLst>
                  <a:ext uri="{0D108BD9-81ED-4DB2-BD59-A6C34878D82A}">
                    <a16:rowId xmlns:a16="http://schemas.microsoft.com/office/drawing/2014/main" val="10000"/>
                  </a:ext>
                </a:extLst>
              </a:tr>
              <a:tr h="3383558">
                <a:tc>
                  <a:txBody>
                    <a:bodyPr/>
                    <a:lstStyle/>
                    <a:p>
                      <a:pPr>
                        <a:buNone/>
                      </a:pPr>
                      <a:r>
                        <a:rPr lang="en-US" sz="2400">
                          <a:solidFill>
                            <a:srgbClr val="7030A0"/>
                          </a:solidFill>
                          <a:latin typeface="Times New Roman" panose="02020603050405020304" pitchFamily="18" charset="0"/>
                        </a:rPr>
                        <a:t>1.</a:t>
                      </a:r>
                      <a:r>
                        <a:rPr lang="zh-CN" altLang="en-US" sz="2400">
                          <a:solidFill>
                            <a:srgbClr val="7030A0"/>
                          </a:solidFill>
                          <a:latin typeface="Times New Roman" panose="02020603050405020304" pitchFamily="18" charset="0"/>
                          <a:ea typeface="宋体" panose="02010600030101010101" pitchFamily="2" charset="-122"/>
                          <a:sym typeface="+mn-ea"/>
                        </a:rPr>
                        <a:t>Where are the </a:t>
                      </a:r>
                    </a:p>
                    <a:p>
                      <a:pPr>
                        <a:buNone/>
                      </a:pPr>
                      <a:r>
                        <a:rPr lang="zh-CN" altLang="en-US" sz="2400">
                          <a:solidFill>
                            <a:srgbClr val="7030A0"/>
                          </a:solidFill>
                          <a:latin typeface="Times New Roman" panose="02020603050405020304" pitchFamily="18" charset="0"/>
                          <a:ea typeface="宋体" panose="02010600030101010101" pitchFamily="2" charset="-122"/>
                          <a:sym typeface="+mn-ea"/>
                        </a:rPr>
                        <a:t>   restrooms?</a:t>
                      </a:r>
                    </a:p>
                    <a:p>
                      <a:pPr>
                        <a:buNone/>
                      </a:pPr>
                      <a:endParaRPr lang="en-US" sz="2400">
                        <a:solidFill>
                          <a:srgbClr val="7030A0"/>
                        </a:solidFill>
                        <a:latin typeface="Times New Roman" panose="02020603050405020304" pitchFamily="18" charset="0"/>
                      </a:endParaRPr>
                    </a:p>
                    <a:p>
                      <a:pPr>
                        <a:buNone/>
                      </a:pPr>
                      <a:r>
                        <a:rPr lang="en-US" sz="2400">
                          <a:solidFill>
                            <a:srgbClr val="7030A0"/>
                          </a:solidFill>
                          <a:latin typeface="Times New Roman" panose="02020603050405020304" pitchFamily="18" charset="0"/>
                        </a:rPr>
                        <a:t>2.</a:t>
                      </a:r>
                      <a:r>
                        <a:rPr lang="zh-CN" altLang="en-US" sz="2400">
                          <a:solidFill>
                            <a:srgbClr val="7030A0"/>
                          </a:solidFill>
                          <a:latin typeface="Times New Roman" panose="02020603050405020304" pitchFamily="18" charset="0"/>
                          <a:ea typeface="宋体" panose="02010600030101010101" pitchFamily="2" charset="-122"/>
                          <a:sym typeface="+mn-ea"/>
                        </a:rPr>
                        <a:t>When is the school </a:t>
                      </a:r>
                    </a:p>
                    <a:p>
                      <a:pPr>
                        <a:buNone/>
                      </a:pPr>
                      <a:r>
                        <a:rPr lang="zh-CN" altLang="en-US" sz="2400">
                          <a:solidFill>
                            <a:srgbClr val="7030A0"/>
                          </a:solidFill>
                          <a:latin typeface="Times New Roman" panose="02020603050405020304" pitchFamily="18" charset="0"/>
                          <a:ea typeface="宋体" panose="02010600030101010101" pitchFamily="2" charset="-122"/>
                          <a:sym typeface="+mn-ea"/>
                        </a:rPr>
                        <a:t>   trip?</a:t>
                      </a:r>
                    </a:p>
                    <a:p>
                      <a:pPr>
                        <a:buNone/>
                      </a:pPr>
                      <a:endParaRPr lang="en-US" sz="2400">
                        <a:solidFill>
                          <a:srgbClr val="7030A0"/>
                        </a:solidFill>
                        <a:latin typeface="Times New Roman" panose="02020603050405020304" pitchFamily="18" charset="0"/>
                      </a:endParaRPr>
                    </a:p>
                    <a:p>
                      <a:pPr>
                        <a:buNone/>
                      </a:pPr>
                      <a:r>
                        <a:rPr lang="en-US" sz="2400">
                          <a:solidFill>
                            <a:srgbClr val="7030A0"/>
                          </a:solidFill>
                          <a:latin typeface="Times New Roman" panose="02020603050405020304" pitchFamily="18" charset="0"/>
                        </a:rPr>
                        <a:t>3.</a:t>
                      </a:r>
                      <a:r>
                        <a:rPr lang="zh-CN" altLang="en-US" sz="2400">
                          <a:solidFill>
                            <a:srgbClr val="7030A0"/>
                          </a:solidFill>
                          <a:latin typeface="Times New Roman" panose="02020603050405020304" pitchFamily="18" charset="0"/>
                          <a:ea typeface="宋体" panose="02010600030101010101" pitchFamily="2" charset="-122"/>
                          <a:sym typeface="+mn-ea"/>
                        </a:rPr>
                        <a:t>Peter,tell me your </a:t>
                      </a:r>
                    </a:p>
                    <a:p>
                      <a:pPr>
                        <a:buNone/>
                      </a:pPr>
                      <a:r>
                        <a:rPr lang="zh-CN" altLang="en-US" sz="2400">
                          <a:solidFill>
                            <a:srgbClr val="7030A0"/>
                          </a:solidFill>
                          <a:latin typeface="Times New Roman" panose="02020603050405020304" pitchFamily="18" charset="0"/>
                          <a:ea typeface="宋体" panose="02010600030101010101" pitchFamily="2" charset="-122"/>
                          <a:sym typeface="+mn-ea"/>
                        </a:rPr>
                        <a:t>   e-mail address.</a:t>
                      </a:r>
                    </a:p>
                  </a:txBody>
                  <a:tcPr marL="91444" marR="91444" marT="45724" marB="45724">
                    <a:solidFill>
                      <a:srgbClr val="D2EDF9"/>
                    </a:solidFill>
                  </a:tcPr>
                </a:tc>
                <a:tc>
                  <a:txBody>
                    <a:bodyPr/>
                    <a:lstStyle/>
                    <a:p>
                      <a:pPr lvl="0"/>
                      <a:r>
                        <a:rPr lang="en-US" sz="2400">
                          <a:solidFill>
                            <a:srgbClr val="FF0000"/>
                          </a:solidFill>
                          <a:latin typeface="Times New Roman" panose="02020603050405020304" pitchFamily="18" charset="0"/>
                        </a:rPr>
                        <a:t>1.</a:t>
                      </a:r>
                      <a:r>
                        <a:rPr lang="zh-CN" altLang="en-US" sz="2400">
                          <a:solidFill>
                            <a:srgbClr val="FF0000"/>
                          </a:solidFill>
                          <a:latin typeface="Times New Roman" panose="02020603050405020304" pitchFamily="18" charset="0"/>
                          <a:ea typeface="宋体" panose="02010600030101010101" pitchFamily="2" charset="-122"/>
                          <a:sym typeface="+mn-ea"/>
                        </a:rPr>
                        <a:t>Could you please tell </a:t>
                      </a:r>
                    </a:p>
                    <a:p>
                      <a:pPr lvl="0"/>
                      <a:r>
                        <a:rPr lang="zh-CN" altLang="en-US" sz="2400">
                          <a:solidFill>
                            <a:srgbClr val="FF0000"/>
                          </a:solidFill>
                          <a:latin typeface="Times New Roman" panose="02020603050405020304" pitchFamily="18" charset="0"/>
                          <a:ea typeface="宋体" panose="02010600030101010101" pitchFamily="2" charset="-122"/>
                          <a:sym typeface="+mn-ea"/>
                        </a:rPr>
                        <a:t>   me where the   </a:t>
                      </a:r>
                    </a:p>
                    <a:p>
                      <a:pPr lvl="0"/>
                      <a:r>
                        <a:rPr lang="zh-CN" altLang="en-US" sz="2400">
                          <a:solidFill>
                            <a:srgbClr val="FF0000"/>
                          </a:solidFill>
                          <a:latin typeface="Times New Roman" panose="02020603050405020304" pitchFamily="18" charset="0"/>
                          <a:ea typeface="宋体" panose="02010600030101010101" pitchFamily="2" charset="-122"/>
                          <a:sym typeface="+mn-ea"/>
                        </a:rPr>
                        <a:t>   restrooms are?</a:t>
                      </a:r>
                    </a:p>
                    <a:p>
                      <a:pPr lvl="0"/>
                      <a:r>
                        <a:rPr lang="en-US" sz="2400">
                          <a:solidFill>
                            <a:srgbClr val="FF0000"/>
                          </a:solidFill>
                          <a:latin typeface="Times New Roman" panose="02020603050405020304" pitchFamily="18" charset="0"/>
                        </a:rPr>
                        <a:t>2.</a:t>
                      </a:r>
                      <a:r>
                        <a:rPr lang="zh-CN" altLang="en-US" sz="2400">
                          <a:solidFill>
                            <a:srgbClr val="FF0000"/>
                          </a:solidFill>
                          <a:latin typeface="Times New Roman" panose="02020603050405020304" pitchFamily="18" charset="0"/>
                          <a:ea typeface="宋体" panose="02010600030101010101" pitchFamily="2" charset="-122"/>
                          <a:sym typeface="+mn-ea"/>
                        </a:rPr>
                        <a:t>Excuse me,Mr. West. </a:t>
                      </a:r>
                    </a:p>
                    <a:p>
                      <a:pPr lvl="0"/>
                      <a:r>
                        <a:rPr lang="zh-CN" altLang="en-US" sz="2400">
                          <a:solidFill>
                            <a:srgbClr val="FF0000"/>
                          </a:solidFill>
                          <a:latin typeface="Times New Roman" panose="02020603050405020304" pitchFamily="18" charset="0"/>
                          <a:ea typeface="宋体" panose="02010600030101010101" pitchFamily="2" charset="-122"/>
                          <a:sym typeface="+mn-ea"/>
                        </a:rPr>
                        <a:t>   Do you know when </a:t>
                      </a:r>
                    </a:p>
                    <a:p>
                      <a:pPr lvl="0"/>
                      <a:r>
                        <a:rPr lang="zh-CN" altLang="en-US" sz="2400">
                          <a:solidFill>
                            <a:srgbClr val="FF0000"/>
                          </a:solidFill>
                          <a:latin typeface="Times New Roman" panose="02020603050405020304" pitchFamily="18" charset="0"/>
                          <a:ea typeface="宋体" panose="02010600030101010101" pitchFamily="2" charset="-122"/>
                          <a:sym typeface="+mn-ea"/>
                        </a:rPr>
                        <a:t>   the school trip is?</a:t>
                      </a:r>
                    </a:p>
                    <a:p>
                      <a:pPr lvl="0"/>
                      <a:r>
                        <a:rPr lang="en-US" sz="2400">
                          <a:solidFill>
                            <a:srgbClr val="FF0000"/>
                          </a:solidFill>
                          <a:latin typeface="Times New Roman" panose="02020603050405020304" pitchFamily="18" charset="0"/>
                        </a:rPr>
                        <a:t>3.</a:t>
                      </a:r>
                      <a:r>
                        <a:rPr lang="zh-CN" altLang="en-US" sz="2400">
                          <a:solidFill>
                            <a:srgbClr val="FF0000"/>
                          </a:solidFill>
                          <a:latin typeface="Times New Roman" panose="02020603050405020304" pitchFamily="18" charset="0"/>
                          <a:ea typeface="宋体" panose="02010600030101010101" pitchFamily="2" charset="-122"/>
                          <a:sym typeface="+mn-ea"/>
                        </a:rPr>
                        <a:t>Peter, could you </a:t>
                      </a:r>
                    </a:p>
                    <a:p>
                      <a:pPr lvl="0"/>
                      <a:r>
                        <a:rPr lang="zh-CN" altLang="en-US" sz="2400">
                          <a:solidFill>
                            <a:srgbClr val="FF0000"/>
                          </a:solidFill>
                          <a:latin typeface="Times New Roman" panose="02020603050405020304" pitchFamily="18" charset="0"/>
                          <a:ea typeface="宋体" panose="02010600030101010101" pitchFamily="2" charset="-122"/>
                          <a:sym typeface="+mn-ea"/>
                        </a:rPr>
                        <a:t>   please tell me your </a:t>
                      </a:r>
                    </a:p>
                    <a:p>
                      <a:pPr lvl="0"/>
                      <a:r>
                        <a:rPr lang="zh-CN" altLang="en-US" sz="2400">
                          <a:solidFill>
                            <a:srgbClr val="FF0000"/>
                          </a:solidFill>
                          <a:latin typeface="Times New Roman" panose="02020603050405020304" pitchFamily="18" charset="0"/>
                          <a:ea typeface="宋体" panose="02010600030101010101" pitchFamily="2" charset="-122"/>
                          <a:sym typeface="+mn-ea"/>
                        </a:rPr>
                        <a:t>   e-mail address?</a:t>
                      </a:r>
                    </a:p>
                  </a:txBody>
                  <a:tcPr marL="91444" marR="91444" marT="45724" marB="45724">
                    <a:solidFill>
                      <a:srgbClr val="D2EDF9"/>
                    </a:solidFill>
                  </a:tcPr>
                </a:tc>
                <a:extLst>
                  <a:ext uri="{0D108BD9-81ED-4DB2-BD59-A6C34878D82A}">
                    <a16:rowId xmlns:a16="http://schemas.microsoft.com/office/drawing/2014/main" val="10001"/>
                  </a:ext>
                </a:extLst>
              </a:tr>
            </a:tbl>
          </a:graphicData>
        </a:graphic>
      </p:graphicFrame>
      <p:sp>
        <p:nvSpPr>
          <p:cNvPr id="183" name=" 183"/>
          <p:cNvSpPr/>
          <p:nvPr/>
        </p:nvSpPr>
        <p:spPr>
          <a:xfrm>
            <a:off x="817879" y="446405"/>
            <a:ext cx="647700" cy="575945"/>
          </a:xfrm>
          <a:prstGeom prst="roundRect">
            <a:avLst>
              <a:gd name="adj" fmla="val 343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rPr>
              <a:t>2c</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文本框 4"/>
          <p:cNvSpPr txBox="1">
            <a:spLocks noChangeArrowheads="1"/>
          </p:cNvSpPr>
          <p:nvPr/>
        </p:nvSpPr>
        <p:spPr bwMode="auto">
          <a:xfrm>
            <a:off x="1508125" y="361950"/>
            <a:ext cx="7124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a:solidFill>
                  <a:srgbClr val="7030A0"/>
                </a:solidFill>
                <a:latin typeface="Times New Roman" panose="02020603050405020304" pitchFamily="18" charset="0"/>
                <a:ea typeface="宋体" panose="02010600030101010101" pitchFamily="2" charset="-122"/>
              </a:rPr>
              <a:t> </a:t>
            </a:r>
            <a:r>
              <a:rPr lang="en-US" altLang="zh-CN" sz="2400" b="1">
                <a:solidFill>
                  <a:srgbClr val="7030A0"/>
                </a:solidFill>
                <a:latin typeface="Times New Roman" panose="02020603050405020304" pitchFamily="18" charset="0"/>
                <a:ea typeface="宋体" panose="02010600030101010101" pitchFamily="2" charset="-122"/>
              </a:rPr>
              <a:t>Read the requests below. In the second column,write A if you would say it to someone you know and B if you would say it to a stranger. In the last column,</a:t>
            </a:r>
          </a:p>
          <a:p>
            <a:pPr eaLnBrk="1" hangingPunct="1"/>
            <a:r>
              <a:rPr lang="en-US" altLang="zh-CN" sz="2400" b="1">
                <a:solidFill>
                  <a:srgbClr val="7030A0"/>
                </a:solidFill>
                <a:latin typeface="Times New Roman" panose="02020603050405020304" pitchFamily="18" charset="0"/>
                <a:ea typeface="宋体" panose="02010600030101010101" pitchFamily="2" charset="-122"/>
              </a:rPr>
              <a:t>write where you think these people are. </a:t>
            </a:r>
          </a:p>
        </p:txBody>
      </p:sp>
      <p:sp>
        <p:nvSpPr>
          <p:cNvPr id="183" name=" 183"/>
          <p:cNvSpPr/>
          <p:nvPr/>
        </p:nvSpPr>
        <p:spPr>
          <a:xfrm>
            <a:off x="817879" y="446405"/>
            <a:ext cx="647700" cy="575945"/>
          </a:xfrm>
          <a:prstGeom prst="roundRect">
            <a:avLst>
              <a:gd name="adj" fmla="val 343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rPr>
              <a:t>2d</a:t>
            </a:r>
          </a:p>
        </p:txBody>
      </p:sp>
      <p:graphicFrame>
        <p:nvGraphicFramePr>
          <p:cNvPr id="4" name="表格 3"/>
          <p:cNvGraphicFramePr/>
          <p:nvPr/>
        </p:nvGraphicFramePr>
        <p:xfrm>
          <a:off x="388938" y="1930400"/>
          <a:ext cx="8242300" cy="3706812"/>
        </p:xfrm>
        <a:graphic>
          <a:graphicData uri="http://schemas.openxmlformats.org/drawingml/2006/table">
            <a:tbl>
              <a:tblPr firstRow="1" bandRow="1">
                <a:tableStyleId>{5C22544A-7EE6-4342-B048-85BDC9FD1C3A}</a:tableStyleId>
              </a:tblPr>
              <a:tblGrid>
                <a:gridCol w="6162835">
                  <a:extLst>
                    <a:ext uri="{9D8B030D-6E8A-4147-A177-3AD203B41FA5}">
                      <a16:colId xmlns:a16="http://schemas.microsoft.com/office/drawing/2014/main" val="20000"/>
                    </a:ext>
                  </a:extLst>
                </a:gridCol>
                <a:gridCol w="1120054">
                  <a:extLst>
                    <a:ext uri="{9D8B030D-6E8A-4147-A177-3AD203B41FA5}">
                      <a16:colId xmlns:a16="http://schemas.microsoft.com/office/drawing/2014/main" val="20001"/>
                    </a:ext>
                  </a:extLst>
                </a:gridCol>
                <a:gridCol w="959411">
                  <a:extLst>
                    <a:ext uri="{9D8B030D-6E8A-4147-A177-3AD203B41FA5}">
                      <a16:colId xmlns:a16="http://schemas.microsoft.com/office/drawing/2014/main" val="20002"/>
                    </a:ext>
                  </a:extLst>
                </a:gridCol>
              </a:tblGrid>
              <a:tr h="464780">
                <a:tc>
                  <a:txBody>
                    <a:bodyPr/>
                    <a:lstStyle/>
                    <a:p>
                      <a:pPr algn="ctr">
                        <a:buNone/>
                      </a:pPr>
                      <a:r>
                        <a:rPr lang="en-US" altLang="zh-CN" sz="2400">
                          <a:solidFill>
                            <a:schemeClr val="tx1">
                              <a:lumMod val="50000"/>
                            </a:schemeClr>
                          </a:solidFill>
                          <a:latin typeface="Times New Roman" panose="02020603050405020304" pitchFamily="18" charset="0"/>
                        </a:rPr>
                        <a:t>Request</a:t>
                      </a:r>
                    </a:p>
                  </a:txBody>
                  <a:tcPr marL="91433" marR="91433" marT="45716" marB="45716">
                    <a:solidFill>
                      <a:schemeClr val="bg2">
                        <a:lumMod val="90000"/>
                      </a:schemeClr>
                    </a:solidFill>
                  </a:tcPr>
                </a:tc>
                <a:tc>
                  <a:txBody>
                    <a:bodyPr/>
                    <a:lstStyle/>
                    <a:p>
                      <a:pPr algn="ctr">
                        <a:buNone/>
                      </a:pPr>
                      <a:r>
                        <a:rPr lang="en-US" altLang="zh-CN" sz="2400">
                          <a:solidFill>
                            <a:schemeClr val="tx1">
                              <a:lumMod val="50000"/>
                            </a:schemeClr>
                          </a:solidFill>
                          <a:latin typeface="Times New Roman" panose="02020603050405020304" pitchFamily="18" charset="0"/>
                        </a:rPr>
                        <a:t>Person</a:t>
                      </a:r>
                    </a:p>
                  </a:txBody>
                  <a:tcPr marL="91433" marR="91433" marT="45716" marB="45716">
                    <a:solidFill>
                      <a:schemeClr val="bg2">
                        <a:lumMod val="90000"/>
                      </a:schemeClr>
                    </a:solidFill>
                  </a:tcPr>
                </a:tc>
                <a:tc>
                  <a:txBody>
                    <a:bodyPr/>
                    <a:lstStyle/>
                    <a:p>
                      <a:pPr algn="ctr">
                        <a:buNone/>
                      </a:pPr>
                      <a:r>
                        <a:rPr lang="en-US" altLang="zh-CN" sz="2400">
                          <a:solidFill>
                            <a:schemeClr val="tx1">
                              <a:lumMod val="50000"/>
                            </a:schemeClr>
                          </a:solidFill>
                          <a:latin typeface="Times New Roman" panose="02020603050405020304" pitchFamily="18" charset="0"/>
                        </a:rPr>
                        <a:t>Place</a:t>
                      </a:r>
                    </a:p>
                  </a:txBody>
                  <a:tcPr marL="91433" marR="91433" marT="45716" marB="45716">
                    <a:solidFill>
                      <a:schemeClr val="bg2">
                        <a:lumMod val="90000"/>
                      </a:schemeClr>
                    </a:solidFill>
                  </a:tcPr>
                </a:tc>
                <a:extLst>
                  <a:ext uri="{0D108BD9-81ED-4DB2-BD59-A6C34878D82A}">
                    <a16:rowId xmlns:a16="http://schemas.microsoft.com/office/drawing/2014/main" val="10000"/>
                  </a:ext>
                </a:extLst>
              </a:tr>
              <a:tr h="443192">
                <a:tc>
                  <a:txBody>
                    <a:bodyPr/>
                    <a:lstStyle/>
                    <a:p>
                      <a:pPr>
                        <a:buNone/>
                      </a:pPr>
                      <a:r>
                        <a:rPr lang="en-US" altLang="zh-CN" sz="2000">
                          <a:solidFill>
                            <a:schemeClr val="tx1">
                              <a:lumMod val="50000"/>
                            </a:schemeClr>
                          </a:solidFill>
                          <a:latin typeface="Times New Roman" panose="02020603050405020304" pitchFamily="18" charset="0"/>
                        </a:rPr>
                        <a:t>1.Will you pass the salt?</a:t>
                      </a: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extLst>
                  <a:ext uri="{0D108BD9-81ED-4DB2-BD59-A6C34878D82A}">
                    <a16:rowId xmlns:a16="http://schemas.microsoft.com/office/drawing/2014/main" val="10001"/>
                  </a:ext>
                </a:extLst>
              </a:tr>
              <a:tr h="442557">
                <a:tc>
                  <a:txBody>
                    <a:bodyPr/>
                    <a:lstStyle/>
                    <a:p>
                      <a:pPr>
                        <a:buNone/>
                      </a:pPr>
                      <a:r>
                        <a:rPr lang="en-US" altLang="zh-CN" sz="2000">
                          <a:solidFill>
                            <a:schemeClr val="tx1">
                              <a:lumMod val="50000"/>
                            </a:schemeClr>
                          </a:solidFill>
                          <a:latin typeface="Times New Roman" panose="02020603050405020304" pitchFamily="18" charset="0"/>
                        </a:rPr>
                        <a:t>2.Do you know where I can change some money,please?</a:t>
                      </a: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extLst>
                  <a:ext uri="{0D108BD9-81ED-4DB2-BD59-A6C34878D82A}">
                    <a16:rowId xmlns:a16="http://schemas.microsoft.com/office/drawing/2014/main" val="10002"/>
                  </a:ext>
                </a:extLst>
              </a:tr>
              <a:tr h="443192">
                <a:tc>
                  <a:txBody>
                    <a:bodyPr/>
                    <a:lstStyle/>
                    <a:p>
                      <a:pPr>
                        <a:buNone/>
                      </a:pPr>
                      <a:r>
                        <a:rPr lang="en-US" altLang="zh-CN" sz="2000">
                          <a:solidFill>
                            <a:schemeClr val="tx1">
                              <a:lumMod val="50000"/>
                            </a:schemeClr>
                          </a:solidFill>
                          <a:latin typeface="Times New Roman" panose="02020603050405020304" pitchFamily="18" charset="0"/>
                        </a:rPr>
                        <a:t>3.Could you tell me what just happened?</a:t>
                      </a: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extLst>
                  <a:ext uri="{0D108BD9-81ED-4DB2-BD59-A6C34878D82A}">
                    <a16:rowId xmlns:a16="http://schemas.microsoft.com/office/drawing/2014/main" val="10003"/>
                  </a:ext>
                </a:extLst>
              </a:tr>
              <a:tr h="443192">
                <a:tc>
                  <a:txBody>
                    <a:bodyPr/>
                    <a:lstStyle/>
                    <a:p>
                      <a:pPr>
                        <a:buNone/>
                      </a:pPr>
                      <a:r>
                        <a:rPr lang="en-US" altLang="zh-CN" sz="2000">
                          <a:solidFill>
                            <a:schemeClr val="tx1">
                              <a:lumMod val="50000"/>
                            </a:schemeClr>
                          </a:solidFill>
                          <a:latin typeface="Times New Roman" panose="02020603050405020304" pitchFamily="18" charset="0"/>
                        </a:rPr>
                        <a:t>4.Can you please tell me where the nearest station is?</a:t>
                      </a: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extLst>
                  <a:ext uri="{0D108BD9-81ED-4DB2-BD59-A6C34878D82A}">
                    <a16:rowId xmlns:a16="http://schemas.microsoft.com/office/drawing/2014/main" val="10004"/>
                  </a:ext>
                </a:extLst>
              </a:tr>
              <a:tr h="442557">
                <a:tc>
                  <a:txBody>
                    <a:bodyPr/>
                    <a:lstStyle/>
                    <a:p>
                      <a:pPr>
                        <a:buNone/>
                      </a:pPr>
                      <a:r>
                        <a:rPr lang="en-US" altLang="zh-CN" sz="2000">
                          <a:solidFill>
                            <a:schemeClr val="tx1">
                              <a:lumMod val="50000"/>
                            </a:schemeClr>
                          </a:solidFill>
                          <a:latin typeface="Times New Roman" panose="02020603050405020304" pitchFamily="18" charset="0"/>
                        </a:rPr>
                        <a:t>5.Excuse me, do you know what time it begins, please?</a:t>
                      </a: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extLst>
                  <a:ext uri="{0D108BD9-81ED-4DB2-BD59-A6C34878D82A}">
                    <a16:rowId xmlns:a16="http://schemas.microsoft.com/office/drawing/2014/main" val="10005"/>
                  </a:ext>
                </a:extLst>
              </a:tr>
              <a:tr h="443192">
                <a:tc>
                  <a:txBody>
                    <a:bodyPr/>
                    <a:lstStyle/>
                    <a:p>
                      <a:pPr>
                        <a:buNone/>
                      </a:pPr>
                      <a:r>
                        <a:rPr lang="en-US" altLang="zh-CN" sz="2000">
                          <a:solidFill>
                            <a:schemeClr val="tx1">
                              <a:lumMod val="50000"/>
                            </a:schemeClr>
                          </a:solidFill>
                          <a:latin typeface="Times New Roman" panose="02020603050405020304" pitchFamily="18" charset="0"/>
                        </a:rPr>
                        <a:t>6.Let me know when you're ready, OK?</a:t>
                      </a: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extLst>
                  <a:ext uri="{0D108BD9-81ED-4DB2-BD59-A6C34878D82A}">
                    <a16:rowId xmlns:a16="http://schemas.microsoft.com/office/drawing/2014/main" val="10006"/>
                  </a:ext>
                </a:extLst>
              </a:tr>
              <a:tr h="584150">
                <a:tc>
                  <a:txBody>
                    <a:bodyPr/>
                    <a:lstStyle/>
                    <a:p>
                      <a:pPr>
                        <a:buNone/>
                      </a:pPr>
                      <a:r>
                        <a:rPr lang="en-US" altLang="zh-CN" sz="2000">
                          <a:solidFill>
                            <a:schemeClr val="tx1">
                              <a:lumMod val="50000"/>
                            </a:schemeClr>
                          </a:solidFill>
                          <a:latin typeface="Times New Roman" panose="02020603050405020304" pitchFamily="18" charset="0"/>
                        </a:rPr>
                        <a:t>7.Could you possibly tell me the way to the village school?</a:t>
                      </a: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tc>
                  <a:txBody>
                    <a:bodyPr/>
                    <a:lstStyle/>
                    <a:p>
                      <a:pPr>
                        <a:buNone/>
                      </a:pPr>
                      <a:endParaRPr lang="zh-CN" altLang="en-US" sz="2000">
                        <a:solidFill>
                          <a:schemeClr val="tx1">
                            <a:lumMod val="50000"/>
                          </a:schemeClr>
                        </a:solidFill>
                        <a:latin typeface="Times New Roman" panose="02020603050405020304" pitchFamily="18" charset="0"/>
                      </a:endParaRPr>
                    </a:p>
                  </a:txBody>
                  <a:tcPr marL="91433" marR="91433" marT="45716" marB="45716">
                    <a:solidFill>
                      <a:schemeClr val="bg2">
                        <a:lumMod val="90000"/>
                      </a:schemeClr>
                    </a:solidFill>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15" y="725400"/>
            <a:ext cx="7705969" cy="5407200"/>
          </a:xfrm>
          <a:prstGeom prst="rect">
            <a:avLst/>
          </a:prstGeom>
        </p:spPr>
      </p:pic>
    </p:spTree>
    <p:custDataLst>
      <p:tags r:id="rId1"/>
    </p:custData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文本框 3"/>
          <p:cNvSpPr txBox="1">
            <a:spLocks noChangeArrowheads="1"/>
          </p:cNvSpPr>
          <p:nvPr/>
        </p:nvSpPr>
        <p:spPr bwMode="auto">
          <a:xfrm>
            <a:off x="276225" y="1338263"/>
            <a:ext cx="751998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dirty="0">
                <a:solidFill>
                  <a:srgbClr val="1F2021"/>
                </a:solidFill>
                <a:latin typeface="Times New Roman" panose="02020603050405020304" pitchFamily="18" charset="0"/>
                <a:ea typeface="宋体" panose="02010600030101010101" pitchFamily="2" charset="-122"/>
              </a:rPr>
              <a:t>1.fascinating </a:t>
            </a:r>
            <a:r>
              <a:rPr lang="en-US" altLang="zh-CN" sz="2400" b="1" dirty="0" err="1">
                <a:solidFill>
                  <a:srgbClr val="1F2021"/>
                </a:solidFill>
                <a:latin typeface="Times New Roman" panose="02020603050405020304" pitchFamily="18" charset="0"/>
                <a:ea typeface="宋体" panose="02010600030101010101" pitchFamily="2" charset="-122"/>
              </a:rPr>
              <a:t>迷人的；极有吸引力的</a:t>
            </a:r>
            <a:endParaRPr lang="zh-CN" altLang="en-US" sz="2400" b="1" dirty="0">
              <a:solidFill>
                <a:srgbClr val="1F2021"/>
              </a:solidFill>
              <a:latin typeface="Times New Roman" panose="02020603050405020304" pitchFamily="18" charset="0"/>
              <a:ea typeface="宋体" panose="02010600030101010101" pitchFamily="2" charset="-122"/>
            </a:endParaRPr>
          </a:p>
          <a:p>
            <a:pPr eaLnBrk="1" hangingPunct="1"/>
            <a:r>
              <a:rPr lang="en-US" altLang="zh-CN" sz="2400" dirty="0">
                <a:solidFill>
                  <a:srgbClr val="1F2021"/>
                </a:solidFill>
                <a:latin typeface="Times New Roman" panose="02020603050405020304" pitchFamily="18" charset="0"/>
                <a:ea typeface="宋体" panose="02010600030101010101" pitchFamily="2" charset="-122"/>
              </a:rPr>
              <a:t>   fascinating </a:t>
            </a:r>
            <a:r>
              <a:rPr lang="en-US" altLang="zh-CN" sz="2400" dirty="0" err="1">
                <a:solidFill>
                  <a:srgbClr val="1F2021"/>
                </a:solidFill>
                <a:latin typeface="Times New Roman" panose="02020603050405020304" pitchFamily="18" charset="0"/>
                <a:ea typeface="宋体" panose="02010600030101010101" pitchFamily="2" charset="-122"/>
              </a:rPr>
              <a:t>形容词，意为“迷人的；极有吸引力的</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通常用来作表语和定语。作表语时，主语通常是物</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e.g.:Your</a:t>
            </a:r>
            <a:r>
              <a:rPr lang="en-US" altLang="zh-CN" sz="2400" dirty="0">
                <a:solidFill>
                  <a:srgbClr val="1F2021"/>
                </a:solidFill>
                <a:latin typeface="Times New Roman" panose="02020603050405020304" pitchFamily="18" charset="0"/>
                <a:ea typeface="宋体" panose="02010600030101010101" pitchFamily="2" charset="-122"/>
              </a:rPr>
              <a:t> ideas are fascinating.</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拓展</a:t>
            </a:r>
            <a:r>
              <a:rPr lang="en-US" altLang="zh-CN" sz="2400" dirty="0">
                <a:solidFill>
                  <a:srgbClr val="1F2021"/>
                </a:solidFill>
                <a:latin typeface="Times New Roman" panose="02020603050405020304" pitchFamily="18" charset="0"/>
                <a:ea typeface="宋体" panose="02010600030101010101" pitchFamily="2" charset="-122"/>
              </a:rPr>
              <a:t>】①fascinate </a:t>
            </a:r>
            <a:r>
              <a:rPr lang="en-US" altLang="zh-CN" sz="2400" dirty="0" err="1">
                <a:solidFill>
                  <a:srgbClr val="1F2021"/>
                </a:solidFill>
                <a:latin typeface="Times New Roman" panose="02020603050405020304" pitchFamily="18" charset="0"/>
                <a:ea typeface="宋体" panose="02010600030101010101" pitchFamily="2" charset="-122"/>
              </a:rPr>
              <a:t>及物动词，意为“使</a:t>
            </a:r>
            <a:r>
              <a:rPr lang="en-US" altLang="zh-CN" sz="2400" dirty="0">
                <a:solidFill>
                  <a:srgbClr val="1F2021"/>
                </a:solidFill>
                <a:latin typeface="Times New Roman" panose="02020603050405020304" pitchFamily="18" charset="0"/>
                <a:ea typeface="宋体" panose="02010600030101010101" pitchFamily="2" charset="-122"/>
              </a:rPr>
              <a:t>……</a:t>
            </a:r>
            <a:r>
              <a:rPr lang="en-US" altLang="zh-CN" sz="2400" dirty="0" err="1">
                <a:solidFill>
                  <a:srgbClr val="1F2021"/>
                </a:solidFill>
                <a:latin typeface="Times New Roman" panose="02020603050405020304" pitchFamily="18" charset="0"/>
                <a:ea typeface="宋体" panose="02010600030101010101" pitchFamily="2" charset="-122"/>
              </a:rPr>
              <a:t>着迷</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使……</a:t>
            </a:r>
            <a:r>
              <a:rPr lang="en-US" altLang="zh-CN" sz="2400" dirty="0" err="1">
                <a:solidFill>
                  <a:srgbClr val="1F2021"/>
                </a:solidFill>
                <a:latin typeface="Times New Roman" panose="02020603050405020304" pitchFamily="18" charset="0"/>
                <a:ea typeface="宋体" panose="02010600030101010101" pitchFamily="2" charset="-122"/>
              </a:rPr>
              <a:t>极感兴趣</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e.g.:The</a:t>
            </a:r>
            <a:r>
              <a:rPr lang="en-US" altLang="zh-CN" sz="2400" dirty="0">
                <a:solidFill>
                  <a:srgbClr val="1F2021"/>
                </a:solidFill>
                <a:latin typeface="Times New Roman" panose="02020603050405020304" pitchFamily="18" charset="0"/>
                <a:ea typeface="宋体" panose="02010600030101010101" pitchFamily="2" charset="-122"/>
              </a:rPr>
              <a:t> toys in the shop window fascinated the children.</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②fascination </a:t>
            </a:r>
            <a:r>
              <a:rPr lang="en-US" altLang="zh-CN" sz="2400" dirty="0" err="1">
                <a:solidFill>
                  <a:srgbClr val="1F2021"/>
                </a:solidFill>
                <a:latin typeface="Times New Roman" panose="02020603050405020304" pitchFamily="18" charset="0"/>
                <a:ea typeface="宋体" panose="02010600030101010101" pitchFamily="2" charset="-122"/>
              </a:rPr>
              <a:t>既可作可数名词，又可作不可数名词</a:t>
            </a:r>
            <a:r>
              <a:rPr lang="en-US" altLang="zh-CN" sz="2400" dirty="0">
                <a:solidFill>
                  <a:srgbClr val="1F2021"/>
                </a:solidFill>
                <a:latin typeface="Times New Roman" panose="02020603050405020304" pitchFamily="18" charset="0"/>
                <a:ea typeface="宋体" panose="02010600030101010101" pitchFamily="2" charset="-122"/>
              </a:rPr>
              <a:t>，   </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意为“魅力，极大的吸引力</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e.g.:Chinese</a:t>
            </a:r>
            <a:r>
              <a:rPr lang="en-US" altLang="zh-CN" sz="2400" dirty="0">
                <a:solidFill>
                  <a:srgbClr val="1F2021"/>
                </a:solidFill>
                <a:latin typeface="Times New Roman" panose="02020603050405020304" pitchFamily="18" charset="0"/>
                <a:ea typeface="宋体" panose="02010600030101010101" pitchFamily="2" charset="-122"/>
              </a:rPr>
              <a:t> art has a great fascination for me.</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③fascinated 形容词，意为“</a:t>
            </a:r>
            <a:r>
              <a:rPr lang="en-US" altLang="zh-CN" sz="2400" dirty="0" err="1">
                <a:solidFill>
                  <a:srgbClr val="1F2021"/>
                </a:solidFill>
                <a:latin typeface="Times New Roman" panose="02020603050405020304" pitchFamily="18" charset="0"/>
                <a:ea typeface="宋体" panose="02010600030101010101" pitchFamily="2" charset="-122"/>
              </a:rPr>
              <a:t>着迷的</a:t>
            </a:r>
            <a:r>
              <a:rPr lang="en-US" altLang="zh-CN" sz="2400" dirty="0">
                <a:solidFill>
                  <a:srgbClr val="1F2021"/>
                </a:solidFill>
                <a:latin typeface="Times New Roman" panose="02020603050405020304" pitchFamily="18" charset="0"/>
                <a:ea typeface="宋体" panose="02010600030101010101" pitchFamily="2" charset="-122"/>
              </a:rPr>
              <a:t>”，</a:t>
            </a:r>
            <a:r>
              <a:rPr lang="en-US" altLang="zh-CN" sz="2400" dirty="0" err="1">
                <a:solidFill>
                  <a:srgbClr val="1F2021"/>
                </a:solidFill>
                <a:latin typeface="Times New Roman" panose="02020603050405020304" pitchFamily="18" charset="0"/>
                <a:ea typeface="宋体" panose="02010600030101010101" pitchFamily="2" charset="-122"/>
              </a:rPr>
              <a:t>主语通常是人</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e.g.:I</a:t>
            </a:r>
            <a:r>
              <a:rPr lang="en-US" altLang="zh-CN" sz="2400" dirty="0">
                <a:solidFill>
                  <a:srgbClr val="1F2021"/>
                </a:solidFill>
                <a:latin typeface="Times New Roman" panose="02020603050405020304" pitchFamily="18" charset="0"/>
                <a:ea typeface="宋体" panose="02010600030101010101" pitchFamily="2" charset="-122"/>
              </a:rPr>
              <a:t> used to be fascinated with dinosaurs.</a:t>
            </a:r>
          </a:p>
        </p:txBody>
      </p:sp>
      <p:sp>
        <p:nvSpPr>
          <p:cNvPr id="5" name="矩形 4"/>
          <p:cNvSpPr/>
          <p:nvPr/>
        </p:nvSpPr>
        <p:spPr>
          <a:xfrm>
            <a:off x="1457554" y="323850"/>
            <a:ext cx="4581703" cy="830997"/>
          </a:xfrm>
          <a:prstGeom prst="rect">
            <a:avLst/>
          </a:prstGeom>
          <a:noFill/>
          <a:ln>
            <a:noFill/>
          </a:ln>
        </p:spPr>
        <p:txBody>
          <a:bodyPr wrap="none">
            <a:spAutoFit/>
            <a:scene3d>
              <a:camera prst="orthographicFront"/>
              <a:lightRig rig="threePt" dir="t">
                <a:rot lat="0" lon="0" rev="0"/>
              </a:lightRig>
            </a:scene3d>
            <a:sp3d extrusionH="120650" prstMaterial="matte"/>
          </a:bodyPr>
          <a:lstStyle/>
          <a:p>
            <a:pPr algn="ctr" eaLnBrk="1" hangingPunct="1">
              <a:buFont typeface="Arial" panose="020B0604020202020204" pitchFamily="34" charset="0"/>
              <a:buNone/>
              <a:defRPr/>
            </a:pPr>
            <a:r>
              <a:rPr lang="en-US" altLang="zh-CN" sz="4800" b="1" noProof="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latin typeface="Times New Roman" panose="02020603050405020304" pitchFamily="18" charset="0"/>
              </a:rPr>
              <a:t>Language Points</a:t>
            </a:r>
          </a:p>
        </p:txBody>
      </p:sp>
    </p:spTree>
    <p:custDataLst>
      <p:tags r:id="rId1"/>
    </p:custData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文本框 3"/>
          <p:cNvSpPr txBox="1">
            <a:spLocks noChangeArrowheads="1"/>
          </p:cNvSpPr>
          <p:nvPr/>
        </p:nvSpPr>
        <p:spPr bwMode="auto">
          <a:xfrm>
            <a:off x="865188" y="1577975"/>
            <a:ext cx="751998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dirty="0">
                <a:solidFill>
                  <a:srgbClr val="1F2021"/>
                </a:solidFill>
                <a:latin typeface="Times New Roman" panose="02020603050405020304" pitchFamily="18" charset="0"/>
                <a:ea typeface="宋体" panose="02010600030101010101" pitchFamily="2" charset="-122"/>
              </a:rPr>
              <a:t>2.inexpensive </a:t>
            </a:r>
            <a:r>
              <a:rPr lang="en-US" altLang="zh-CN" sz="2400" b="1" dirty="0" err="1">
                <a:solidFill>
                  <a:srgbClr val="1F2021"/>
                </a:solidFill>
                <a:latin typeface="Times New Roman" panose="02020603050405020304" pitchFamily="18" charset="0"/>
                <a:ea typeface="宋体" panose="02010600030101010101" pitchFamily="2" charset="-122"/>
              </a:rPr>
              <a:t>不昂贵的</a:t>
            </a:r>
            <a:r>
              <a:rPr lang="en-US" altLang="zh-CN" sz="2400" b="1" dirty="0">
                <a:solidFill>
                  <a:srgbClr val="1F2021"/>
                </a:solidFill>
                <a:latin typeface="Times New Roman" panose="02020603050405020304" pitchFamily="18" charset="0"/>
                <a:ea typeface="宋体" panose="02010600030101010101" pitchFamily="2" charset="-122"/>
              </a:rPr>
              <a:t> </a:t>
            </a:r>
            <a:endParaRPr lang="zh-CN" altLang="en-US" sz="2400" b="1" dirty="0">
              <a:solidFill>
                <a:srgbClr val="1F2021"/>
              </a:solidFill>
              <a:latin typeface="Times New Roman" panose="02020603050405020304" pitchFamily="18" charset="0"/>
              <a:ea typeface="宋体" panose="02010600030101010101" pitchFamily="2" charset="-122"/>
            </a:endParaRPr>
          </a:p>
          <a:p>
            <a:pPr eaLnBrk="1" hangingPunct="1"/>
            <a:r>
              <a:rPr lang="en-US" altLang="zh-CN" sz="2400" dirty="0">
                <a:solidFill>
                  <a:srgbClr val="1F2021"/>
                </a:solidFill>
                <a:latin typeface="Times New Roman" panose="02020603050405020304" pitchFamily="18" charset="0"/>
                <a:ea typeface="宋体" panose="02010600030101010101" pitchFamily="2" charset="-122"/>
              </a:rPr>
              <a:t>   inexpensive 形容词，意为“</a:t>
            </a:r>
            <a:r>
              <a:rPr lang="en-US" altLang="zh-CN" sz="2400" dirty="0" err="1">
                <a:solidFill>
                  <a:srgbClr val="1F2021"/>
                </a:solidFill>
                <a:latin typeface="Times New Roman" panose="02020603050405020304" pitchFamily="18" charset="0"/>
                <a:ea typeface="宋体" panose="02010600030101010101" pitchFamily="2" charset="-122"/>
              </a:rPr>
              <a:t>不昂贵的</a:t>
            </a:r>
            <a:r>
              <a:rPr lang="en-US" altLang="zh-CN" sz="2400" dirty="0">
                <a:solidFill>
                  <a:srgbClr val="1F2021"/>
                </a:solidFill>
                <a:latin typeface="Times New Roman" panose="02020603050405020304" pitchFamily="18" charset="0"/>
                <a:ea typeface="宋体" panose="02010600030101010101" pitchFamily="2" charset="-122"/>
              </a:rPr>
              <a:t>”，</a:t>
            </a:r>
            <a:r>
              <a:rPr lang="en-US" altLang="zh-CN" sz="2400" dirty="0" err="1">
                <a:solidFill>
                  <a:srgbClr val="1F2021"/>
                </a:solidFill>
                <a:latin typeface="Times New Roman" panose="02020603050405020304" pitchFamily="18" charset="0"/>
                <a:ea typeface="宋体" panose="02010600030101010101" pitchFamily="2" charset="-122"/>
              </a:rPr>
              <a:t>其同义词为</a:t>
            </a:r>
            <a:endParaRPr lang="en-US" altLang="zh-CN" sz="2400" dirty="0">
              <a:solidFill>
                <a:srgbClr val="1F2021"/>
              </a:solidFill>
              <a:latin typeface="Times New Roman" panose="02020603050405020304" pitchFamily="18" charset="0"/>
              <a:ea typeface="宋体" panose="02010600030101010101" pitchFamily="2" charset="-122"/>
            </a:endParaRP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cheap，反义词为expensive</a:t>
            </a:r>
            <a:r>
              <a:rPr lang="en-US" altLang="zh-CN" sz="2400" dirty="0">
                <a:solidFill>
                  <a:srgbClr val="1F2021"/>
                </a:solidFill>
                <a:latin typeface="Times New Roman" panose="02020603050405020304" pitchFamily="18" charset="0"/>
                <a:ea typeface="宋体" panose="02010600030101010101" pitchFamily="2" charset="-122"/>
              </a:rPr>
              <a:t>/dear。</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inexpensive是由词根expensive加上前缀in-构成的</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e.g.:The</a:t>
            </a:r>
            <a:r>
              <a:rPr lang="en-US" altLang="zh-CN" sz="2400" dirty="0">
                <a:solidFill>
                  <a:srgbClr val="1F2021"/>
                </a:solidFill>
                <a:latin typeface="Times New Roman" panose="02020603050405020304" pitchFamily="18" charset="0"/>
                <a:ea typeface="宋体" panose="02010600030101010101" pitchFamily="2" charset="-122"/>
              </a:rPr>
              <a:t> sweater is inexpensive.</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拓展</a:t>
            </a:r>
            <a:r>
              <a:rPr lang="en-US" altLang="zh-CN" sz="2400" dirty="0">
                <a:solidFill>
                  <a:srgbClr val="1F2021"/>
                </a:solidFill>
                <a:latin typeface="Times New Roman" panose="02020603050405020304" pitchFamily="18" charset="0"/>
                <a:ea typeface="宋体" panose="02010600030101010101" pitchFamily="2" charset="-122"/>
              </a:rPr>
              <a:t>】(1)</a:t>
            </a:r>
            <a:r>
              <a:rPr lang="en-US" altLang="zh-CN" sz="2400" dirty="0" err="1">
                <a:solidFill>
                  <a:srgbClr val="1F2021"/>
                </a:solidFill>
                <a:latin typeface="Times New Roman" panose="02020603050405020304" pitchFamily="18" charset="0"/>
                <a:ea typeface="宋体" panose="02010600030101010101" pitchFamily="2" charset="-122"/>
              </a:rPr>
              <a:t>在一个单词的前面或后面加上一个词缀构</a:t>
            </a:r>
            <a:endParaRPr lang="en-US" altLang="zh-CN" sz="2400" dirty="0">
              <a:solidFill>
                <a:srgbClr val="1F2021"/>
              </a:solidFill>
              <a:latin typeface="Times New Roman" panose="02020603050405020304" pitchFamily="18" charset="0"/>
              <a:ea typeface="宋体" panose="02010600030101010101" pitchFamily="2" charset="-122"/>
            </a:endParaRP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成新词，这种构词法就做派生法</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加在单词前的词缀叫前缀，加在单词后面的词缀叫后</a:t>
            </a:r>
            <a:r>
              <a:rPr lang="en-US" altLang="zh-CN" sz="2400" dirty="0">
                <a:solidFill>
                  <a:srgbClr val="1F2021"/>
                </a:solidFill>
                <a:latin typeface="Times New Roman" panose="02020603050405020304" pitchFamily="18" charset="0"/>
                <a:ea typeface="宋体" panose="02010600030101010101" pitchFamily="2" charset="-122"/>
              </a:rPr>
              <a:t>   </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缀。前缀一般不引起词性的转变，而只是引起意思上</a:t>
            </a:r>
            <a:endParaRPr lang="en-US" altLang="zh-CN" sz="2400" dirty="0">
              <a:solidFill>
                <a:srgbClr val="1F2021"/>
              </a:solidFill>
              <a:latin typeface="Times New Roman" panose="02020603050405020304" pitchFamily="18" charset="0"/>
              <a:ea typeface="宋体" panose="02010600030101010101" pitchFamily="2" charset="-122"/>
            </a:endParaRP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的变化。如：expert熟练的→inexpert不熟练的</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complete完善的→incomplete不完善的；possible可</a:t>
            </a:r>
            <a:endParaRPr lang="en-US" altLang="zh-CN" sz="2400" dirty="0">
              <a:solidFill>
                <a:srgbClr val="1F2021"/>
              </a:solidFill>
              <a:latin typeface="Times New Roman" panose="02020603050405020304" pitchFamily="18" charset="0"/>
              <a:ea typeface="宋体" panose="02010600030101010101" pitchFamily="2" charset="-122"/>
            </a:endParaRP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能的→impossible不可能的</a:t>
            </a:r>
            <a:r>
              <a:rPr lang="en-US" altLang="zh-CN" sz="2400" dirty="0">
                <a:solidFill>
                  <a:srgbClr val="1F2021"/>
                </a:solidFill>
                <a:latin typeface="Times New Roman" panose="02020603050405020304" pitchFamily="18" charset="0"/>
                <a:ea typeface="宋体" panose="02010600030101010101" pitchFamily="2" charset="-122"/>
              </a:rPr>
              <a:t>。</a:t>
            </a:r>
          </a:p>
          <a:p>
            <a:pPr eaLnBrk="1" hangingPunct="1"/>
            <a:endParaRPr lang="en-US" altLang="zh-CN" sz="2400" dirty="0">
              <a:solidFill>
                <a:srgbClr val="1F2021"/>
              </a:solidFill>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内容占位符 8"/>
          <p:cNvPicPr>
            <a:picLocks noGrp="1" noChangeAspect="1" noChangeArrowheads="1"/>
          </p:cNvPicPr>
          <p:nvPr>
            <p:ph sz="half" idx="4294967295"/>
          </p:nvPr>
        </p:nvPicPr>
        <p:blipFill>
          <a:blip r:embed="rId4"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文本框 3"/>
          <p:cNvSpPr txBox="1">
            <a:spLocks noChangeArrowheads="1"/>
          </p:cNvSpPr>
          <p:nvPr/>
        </p:nvSpPr>
        <p:spPr bwMode="auto">
          <a:xfrm>
            <a:off x="542925" y="1593850"/>
            <a:ext cx="75199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a:solidFill>
                  <a:srgbClr val="1F2021"/>
                </a:solidFill>
                <a:latin typeface="Times New Roman" panose="02020603050405020304" pitchFamily="18" charset="0"/>
                <a:ea typeface="宋体" panose="02010600030101010101" pitchFamily="2" charset="-122"/>
              </a:rPr>
              <a:t>3.convenient 方便的；便利的</a:t>
            </a:r>
          </a:p>
          <a:p>
            <a:pPr eaLnBrk="1" hangingPunct="1"/>
            <a:r>
              <a:rPr lang="en-US" altLang="zh-CN" sz="2400">
                <a:solidFill>
                  <a:srgbClr val="1F2021"/>
                </a:solidFill>
                <a:latin typeface="Times New Roman" panose="02020603050405020304" pitchFamily="18" charset="0"/>
                <a:ea typeface="宋体" panose="02010600030101010101" pitchFamily="2" charset="-122"/>
              </a:rPr>
              <a:t>   convenient形容词，意为“方便的；便利的”，常用于   </a:t>
            </a:r>
          </a:p>
          <a:p>
            <a:pPr eaLnBrk="1" hangingPunct="1"/>
            <a:r>
              <a:rPr lang="en-US" altLang="zh-CN" sz="2400">
                <a:solidFill>
                  <a:srgbClr val="1F2021"/>
                </a:solidFill>
                <a:latin typeface="Times New Roman" panose="02020603050405020304" pitchFamily="18" charset="0"/>
                <a:ea typeface="宋体" panose="02010600030101010101" pitchFamily="2" charset="-122"/>
              </a:rPr>
              <a:t>   句型“It’s convenient for sb. to do sth.”中，意为“对于</a:t>
            </a:r>
          </a:p>
          <a:p>
            <a:pPr eaLnBrk="1" hangingPunct="1"/>
            <a:r>
              <a:rPr lang="en-US" altLang="zh-CN" sz="2400">
                <a:solidFill>
                  <a:srgbClr val="1F2021"/>
                </a:solidFill>
                <a:latin typeface="Times New Roman" panose="02020603050405020304" pitchFamily="18" charset="0"/>
                <a:ea typeface="宋体" panose="02010600030101010101" pitchFamily="2" charset="-122"/>
              </a:rPr>
              <a:t>   某人来说做某事是方便的”。</a:t>
            </a:r>
          </a:p>
          <a:p>
            <a:pPr eaLnBrk="1" hangingPunct="1"/>
            <a:r>
              <a:rPr lang="en-US" altLang="zh-CN" sz="2400">
                <a:solidFill>
                  <a:srgbClr val="1F2021"/>
                </a:solidFill>
                <a:latin typeface="Times New Roman" panose="02020603050405020304" pitchFamily="18" charset="0"/>
                <a:ea typeface="宋体" panose="02010600030101010101" pitchFamily="2" charset="-122"/>
              </a:rPr>
              <a:t>    e.g.:It’s convenient for us to do that.</a:t>
            </a:r>
          </a:p>
          <a:p>
            <a:pPr eaLnBrk="1" hangingPunct="1"/>
            <a:r>
              <a:rPr lang="en-US" altLang="zh-CN" sz="2400">
                <a:solidFill>
                  <a:srgbClr val="1F2021"/>
                </a:solidFill>
                <a:latin typeface="Times New Roman" panose="02020603050405020304" pitchFamily="18" charset="0"/>
                <a:ea typeface="宋体" panose="02010600030101010101" pitchFamily="2" charset="-122"/>
              </a:rPr>
              <a:t> 【拓展】convenience 是convenient的名词形式，既可 </a:t>
            </a:r>
          </a:p>
          <a:p>
            <a:pPr eaLnBrk="1" hangingPunct="1"/>
            <a:r>
              <a:rPr lang="en-US" altLang="zh-CN" sz="2400">
                <a:solidFill>
                  <a:srgbClr val="1F2021"/>
                </a:solidFill>
                <a:latin typeface="Times New Roman" panose="02020603050405020304" pitchFamily="18" charset="0"/>
                <a:ea typeface="宋体" panose="02010600030101010101" pitchFamily="2" charset="-122"/>
              </a:rPr>
              <a:t>  作可数名词，又可作不可数名词，意为“方便，便利；   </a:t>
            </a:r>
          </a:p>
          <a:p>
            <a:pPr eaLnBrk="1" hangingPunct="1"/>
            <a:r>
              <a:rPr lang="en-US" altLang="zh-CN" sz="2400">
                <a:solidFill>
                  <a:srgbClr val="1F2021"/>
                </a:solidFill>
                <a:latin typeface="Times New Roman" panose="02020603050405020304" pitchFamily="18" charset="0"/>
                <a:ea typeface="宋体" panose="02010600030101010101" pitchFamily="2" charset="-122"/>
              </a:rPr>
              <a:t>  有益，有用的设施”等。</a:t>
            </a:r>
          </a:p>
          <a:p>
            <a:pPr eaLnBrk="1" hangingPunct="1"/>
            <a:r>
              <a:rPr lang="en-US" altLang="zh-CN" sz="2400">
                <a:solidFill>
                  <a:srgbClr val="1F2021"/>
                </a:solidFill>
                <a:latin typeface="Times New Roman" panose="02020603050405020304" pitchFamily="18" charset="0"/>
                <a:ea typeface="宋体" panose="02010600030101010101" pitchFamily="2" charset="-122"/>
              </a:rPr>
              <a:t>   e.g.:I keep my books near my desk for convenience.</a:t>
            </a:r>
          </a:p>
          <a:p>
            <a:pPr eaLnBrk="1" hangingPunct="1"/>
            <a:r>
              <a:rPr lang="en-US" altLang="zh-CN" sz="2400">
                <a:solidFill>
                  <a:srgbClr val="1F2021"/>
                </a:solidFill>
                <a:latin typeface="Times New Roman" panose="02020603050405020304" pitchFamily="18" charset="0"/>
                <a:ea typeface="宋体" panose="02010600030101010101" pitchFamily="2" charset="-122"/>
              </a:rPr>
              <a:t>   The house has all the modern conveniences.</a:t>
            </a:r>
          </a:p>
          <a:p>
            <a:pPr eaLnBrk="1" hangingPunct="1"/>
            <a:endParaRPr lang="en-US" altLang="zh-CN" sz="2400">
              <a:solidFill>
                <a:srgbClr val="1F2021"/>
              </a:solidFill>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内容占位符 8"/>
          <p:cNvPicPr>
            <a:picLocks noGrp="1" noChangeAspect="1" noChangeArrowheads="1"/>
          </p:cNvPicPr>
          <p:nvPr>
            <p:ph sz="half" idx="4294967295"/>
          </p:nvPr>
        </p:nvPicPr>
        <p:blipFill>
          <a:blip r:embed="rId4"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椭圆形标注 2"/>
          <p:cNvSpPr>
            <a:spLocks noChangeArrowheads="1"/>
          </p:cNvSpPr>
          <p:nvPr/>
        </p:nvSpPr>
        <p:spPr bwMode="auto">
          <a:xfrm>
            <a:off x="1689100" y="4800600"/>
            <a:ext cx="782638" cy="403225"/>
          </a:xfrm>
          <a:prstGeom prst="wedgeEllipseCallout">
            <a:avLst>
              <a:gd name="adj1" fmla="val 51940"/>
              <a:gd name="adj2" fmla="val 36065"/>
            </a:avLst>
          </a:prstGeom>
          <a:solidFill>
            <a:srgbClr val="CCECFF"/>
          </a:solidFill>
          <a:ln w="9525">
            <a:solidFill>
              <a:srgbClr val="D2EDF9"/>
            </a:solidFill>
            <a:round/>
          </a:ln>
        </p:spPr>
        <p:txBody>
          <a:bodyPr/>
          <a:lstStyle/>
          <a:p>
            <a:pPr eaLnBrk="1" hangingPunct="1">
              <a:buFont typeface="Arial" panose="020B0604020202020204" pitchFamily="34" charset="0"/>
              <a:buNone/>
            </a:pPr>
            <a:endParaRPr lang="zh-CN" altLang="zh-CN"/>
          </a:p>
        </p:txBody>
      </p:sp>
      <p:sp>
        <p:nvSpPr>
          <p:cNvPr id="25604" name="文本框 3"/>
          <p:cNvSpPr txBox="1">
            <a:spLocks noChangeArrowheads="1"/>
          </p:cNvSpPr>
          <p:nvPr/>
        </p:nvSpPr>
        <p:spPr bwMode="auto">
          <a:xfrm>
            <a:off x="190500" y="1273175"/>
            <a:ext cx="7519988"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a:solidFill>
                  <a:srgbClr val="1F2021"/>
                </a:solidFill>
                <a:latin typeface="Times New Roman" panose="02020603050405020304" pitchFamily="18" charset="0"/>
                <a:ea typeface="宋体" panose="02010600030101010101" pitchFamily="2" charset="-122"/>
              </a:rPr>
              <a:t>4.safe 安全的</a:t>
            </a:r>
          </a:p>
          <a:p>
            <a:pPr eaLnBrk="1" hangingPunct="1"/>
            <a:r>
              <a:rPr lang="en-US" altLang="zh-CN" sz="2400">
                <a:solidFill>
                  <a:srgbClr val="1F2021"/>
                </a:solidFill>
                <a:latin typeface="Times New Roman" panose="02020603050405020304" pitchFamily="18" charset="0"/>
                <a:ea typeface="宋体" panose="02010600030101010101" pitchFamily="2" charset="-122"/>
              </a:rPr>
              <a:t>   safe 形容词，意为“安全的”，常用作表语。be safe后</a:t>
            </a:r>
          </a:p>
          <a:p>
            <a:pPr eaLnBrk="1" hangingPunct="1"/>
            <a:r>
              <a:rPr lang="en-US" altLang="zh-CN" sz="2400">
                <a:solidFill>
                  <a:srgbClr val="1F2021"/>
                </a:solidFill>
                <a:latin typeface="Times New Roman" panose="02020603050405020304" pitchFamily="18" charset="0"/>
                <a:ea typeface="宋体" panose="02010600030101010101" pitchFamily="2" charset="-122"/>
              </a:rPr>
              <a:t>   面一般接移动不定式，常构成句型：</a:t>
            </a:r>
          </a:p>
          <a:p>
            <a:pPr eaLnBrk="1" hangingPunct="1"/>
            <a:r>
              <a:rPr lang="en-US" altLang="zh-CN" sz="2400">
                <a:solidFill>
                  <a:srgbClr val="1F2021"/>
                </a:solidFill>
                <a:latin typeface="Times New Roman" panose="02020603050405020304" pitchFamily="18" charset="0"/>
                <a:ea typeface="宋体" panose="02010600030101010101" pitchFamily="2" charset="-122"/>
              </a:rPr>
              <a:t>   It’s (not) safe to do sth.意为“做某事是（不）安全</a:t>
            </a:r>
          </a:p>
          <a:p>
            <a:pPr eaLnBrk="1" hangingPunct="1"/>
            <a:r>
              <a:rPr lang="en-US" altLang="zh-CN" sz="2400">
                <a:solidFill>
                  <a:srgbClr val="1F2021"/>
                </a:solidFill>
                <a:latin typeface="Times New Roman" panose="02020603050405020304" pitchFamily="18" charset="0"/>
                <a:ea typeface="宋体" panose="02010600030101010101" pitchFamily="2" charset="-122"/>
              </a:rPr>
              <a:t>   的”；safe from后接表示“危险、危害”等的名词，意为</a:t>
            </a:r>
          </a:p>
          <a:p>
            <a:pPr eaLnBrk="1" hangingPunct="1"/>
            <a:r>
              <a:rPr lang="en-US" altLang="zh-CN" sz="2400">
                <a:solidFill>
                  <a:srgbClr val="1F2021"/>
                </a:solidFill>
                <a:latin typeface="Times New Roman" panose="02020603050405020304" pitchFamily="18" charset="0"/>
                <a:ea typeface="宋体" panose="02010600030101010101" pitchFamily="2" charset="-122"/>
              </a:rPr>
              <a:t>   “不会受到……的伤害”。</a:t>
            </a:r>
          </a:p>
          <a:p>
            <a:pPr eaLnBrk="1" hangingPunct="1"/>
            <a:r>
              <a:rPr lang="en-US" altLang="zh-CN" sz="2400">
                <a:solidFill>
                  <a:srgbClr val="1F2021"/>
                </a:solidFill>
                <a:latin typeface="Times New Roman" panose="02020603050405020304" pitchFamily="18" charset="0"/>
                <a:ea typeface="宋体" panose="02010600030101010101" pitchFamily="2" charset="-122"/>
              </a:rPr>
              <a:t>    e.g.:It’s not safe to swim alone in the river.</a:t>
            </a:r>
          </a:p>
          <a:p>
            <a:pPr eaLnBrk="1" hangingPunct="1"/>
            <a:r>
              <a:rPr lang="en-US" altLang="zh-CN" sz="2400">
                <a:solidFill>
                  <a:srgbClr val="1F2021"/>
                </a:solidFill>
                <a:latin typeface="Times New Roman" panose="02020603050405020304" pitchFamily="18" charset="0"/>
                <a:ea typeface="宋体" panose="02010600030101010101" pitchFamily="2" charset="-122"/>
              </a:rPr>
              <a:t>   You will be safe from danger at home with your parents.</a:t>
            </a:r>
          </a:p>
          <a:p>
            <a:pPr eaLnBrk="1" hangingPunct="1"/>
            <a:r>
              <a:rPr lang="en-US" altLang="zh-CN" sz="2400">
                <a:solidFill>
                  <a:srgbClr val="1F2021"/>
                </a:solidFill>
                <a:latin typeface="Times New Roman" panose="02020603050405020304" pitchFamily="18" charset="0"/>
                <a:ea typeface="宋体" panose="02010600030101010101" pitchFamily="2" charset="-122"/>
              </a:rPr>
              <a:t>        [助记] </a:t>
            </a:r>
          </a:p>
          <a:p>
            <a:pPr eaLnBrk="1" hangingPunct="1"/>
            <a:r>
              <a:rPr lang="en-US" altLang="zh-CN" sz="2400">
                <a:solidFill>
                  <a:srgbClr val="1F2021"/>
                </a:solidFill>
                <a:latin typeface="Times New Roman" panose="02020603050405020304" pitchFamily="18" charset="0"/>
                <a:ea typeface="宋体" panose="02010600030101010101" pitchFamily="2" charset="-122"/>
              </a:rPr>
              <a:t>                 safe(adj.安全的)           safety(n.安全)</a:t>
            </a:r>
          </a:p>
          <a:p>
            <a:pPr eaLnBrk="1" hangingPunct="1"/>
            <a:r>
              <a:rPr lang="en-US" altLang="zh-CN" sz="2400">
                <a:solidFill>
                  <a:srgbClr val="1F2021"/>
                </a:solidFill>
                <a:latin typeface="Times New Roman" panose="02020603050405020304" pitchFamily="18" charset="0"/>
                <a:ea typeface="宋体" panose="02010600030101010101" pitchFamily="2" charset="-122"/>
              </a:rPr>
              <a:t>                          反义词                        反义词</a:t>
            </a:r>
          </a:p>
          <a:p>
            <a:pPr eaLnBrk="1" hangingPunct="1"/>
            <a:r>
              <a:rPr lang="en-US" altLang="zh-CN" sz="2400">
                <a:solidFill>
                  <a:srgbClr val="1F2021"/>
                </a:solidFill>
                <a:latin typeface="Times New Roman" panose="02020603050405020304" pitchFamily="18" charset="0"/>
                <a:ea typeface="宋体" panose="02010600030101010101" pitchFamily="2" charset="-122"/>
              </a:rPr>
              <a:t>            dangerous(adj.危险的)         danger(n.危险)</a:t>
            </a:r>
          </a:p>
        </p:txBody>
      </p:sp>
    </p:spTree>
    <p:custDataLst>
      <p:tags r:id="rId1"/>
    </p:custData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文本框 3"/>
          <p:cNvSpPr txBox="1">
            <a:spLocks noChangeArrowheads="1"/>
          </p:cNvSpPr>
          <p:nvPr/>
        </p:nvSpPr>
        <p:spPr bwMode="auto">
          <a:xfrm>
            <a:off x="1009650" y="1649413"/>
            <a:ext cx="7826375"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a:solidFill>
                  <a:srgbClr val="1F2021"/>
                </a:solidFill>
                <a:latin typeface="Times New Roman" panose="02020603050405020304" pitchFamily="18" charset="0"/>
                <a:ea typeface="宋体" panose="02010600030101010101" pitchFamily="2" charset="-122"/>
              </a:rPr>
              <a:t>一、用所给词的正确形式填空。</a:t>
            </a:r>
          </a:p>
          <a:p>
            <a:pPr eaLnBrk="1" hangingPunct="1"/>
            <a:r>
              <a:rPr lang="en-US" altLang="en-US" sz="2400" dirty="0">
                <a:solidFill>
                  <a:srgbClr val="1F2021"/>
                </a:solidFill>
                <a:latin typeface="Times New Roman" panose="02020603050405020304" pitchFamily="18" charset="0"/>
                <a:ea typeface="宋体" panose="02010600030101010101" pitchFamily="2" charset="-122"/>
              </a:rPr>
              <a:t>1.It’s not __________</a:t>
            </a:r>
            <a:r>
              <a:rPr lang="en-US" altLang="zh-CN" sz="2400" dirty="0">
                <a:solidFill>
                  <a:srgbClr val="1F2021"/>
                </a:solidFill>
                <a:latin typeface="Times New Roman" panose="02020603050405020304" pitchFamily="18" charset="0"/>
                <a:ea typeface="宋体" panose="02010600030101010101" pitchFamily="2" charset="-122"/>
              </a:rPr>
              <a:t>(safely) to play on the </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street.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2.I’m thirsty. I’m looking for something      </a:t>
            </a:r>
          </a:p>
          <a:p>
            <a:pPr eaLnBrk="1" hangingPunct="1"/>
            <a:r>
              <a:rPr lang="en-US" altLang="en-US" sz="2400" dirty="0">
                <a:solidFill>
                  <a:srgbClr val="1F2021"/>
                </a:solidFill>
                <a:latin typeface="Times New Roman" panose="02020603050405020304" pitchFamily="18" charset="0"/>
                <a:ea typeface="宋体" panose="02010600030101010101" pitchFamily="2" charset="-122"/>
              </a:rPr>
              <a:t>   __________</a:t>
            </a:r>
            <a:r>
              <a:rPr lang="en-US" altLang="zh-CN" sz="2400" dirty="0">
                <a:solidFill>
                  <a:srgbClr val="1F2021"/>
                </a:solidFill>
                <a:latin typeface="Times New Roman" panose="02020603050405020304" pitchFamily="18" charset="0"/>
                <a:ea typeface="宋体" panose="02010600030101010101" pitchFamily="2" charset="-122"/>
              </a:rPr>
              <a:t>(drink).</a:t>
            </a:r>
          </a:p>
          <a:p>
            <a:pPr eaLnBrk="1" hangingPunct="1"/>
            <a:r>
              <a:rPr lang="en-US" altLang="en-US" sz="2400" dirty="0">
                <a:solidFill>
                  <a:srgbClr val="1F2021"/>
                </a:solidFill>
                <a:latin typeface="Times New Roman" panose="02020603050405020304" pitchFamily="18" charset="0"/>
                <a:ea typeface="宋体" panose="02010600030101010101" pitchFamily="2" charset="-122"/>
              </a:rPr>
              <a:t>3.She is kind of __________</a:t>
            </a:r>
            <a:r>
              <a:rPr lang="en-US" altLang="zh-CN" sz="2400" dirty="0">
                <a:solidFill>
                  <a:srgbClr val="1F2021"/>
                </a:solidFill>
                <a:latin typeface="Times New Roman" panose="02020603050405020304" pitchFamily="18" charset="0"/>
                <a:ea typeface="宋体" panose="02010600030101010101" pitchFamily="2" charset="-122"/>
              </a:rPr>
              <a:t>(quiet).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4.The street in the morning is </a:t>
            </a:r>
            <a:r>
              <a:rPr lang="en-US" altLang="en-US" sz="2400" dirty="0">
                <a:solidFill>
                  <a:srgbClr val="1F2021"/>
                </a:solidFill>
                <a:latin typeface="Times New Roman" panose="02020603050405020304" pitchFamily="18" charset="0"/>
                <a:ea typeface="宋体" panose="02010600030101010101" pitchFamily="2" charset="-122"/>
              </a:rPr>
              <a:t>___________</a:t>
            </a:r>
            <a:r>
              <a:rPr lang="en-US" altLang="zh-CN" sz="2400" dirty="0">
                <a:solidFill>
                  <a:srgbClr val="1F2021"/>
                </a:solidFill>
                <a:latin typeface="Times New Roman" panose="02020603050405020304" pitchFamily="18" charset="0"/>
                <a:ea typeface="宋体" panose="02010600030101010101" pitchFamily="2" charset="-122"/>
              </a:rPr>
              <a:t>(crowd).</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But in the </a:t>
            </a:r>
            <a:r>
              <a:rPr lang="en-US" altLang="zh-CN" sz="2400" dirty="0" err="1">
                <a:solidFill>
                  <a:srgbClr val="1F2021"/>
                </a:solidFill>
                <a:latin typeface="Times New Roman" panose="02020603050405020304" pitchFamily="18" charset="0"/>
                <a:ea typeface="宋体" panose="02010600030101010101" pitchFamily="2" charset="-122"/>
              </a:rPr>
              <a:t>afternoon,it’s</a:t>
            </a:r>
            <a:r>
              <a:rPr lang="en-US" altLang="zh-CN" sz="2400" dirty="0">
                <a:solidFill>
                  <a:srgbClr val="1F2021"/>
                </a:solidFill>
                <a:latin typeface="Times New Roman" panose="02020603050405020304" pitchFamily="18" charset="0"/>
                <a:ea typeface="宋体" panose="02010600030101010101" pitchFamily="2" charset="-122"/>
              </a:rPr>
              <a:t> very crowded.</a:t>
            </a:r>
          </a:p>
          <a:p>
            <a:pPr eaLnBrk="1" hangingPunct="1"/>
            <a:r>
              <a:rPr lang="en-US" altLang="en-US" sz="2400" dirty="0">
                <a:solidFill>
                  <a:srgbClr val="1F2021"/>
                </a:solidFill>
                <a:latin typeface="Times New Roman" panose="02020603050405020304" pitchFamily="18" charset="0"/>
                <a:ea typeface="宋体" panose="02010600030101010101" pitchFamily="2" charset="-122"/>
              </a:rPr>
              <a:t>5.The space station is very__________</a:t>
            </a:r>
            <a:r>
              <a:rPr lang="en-US" altLang="zh-CN" sz="2400" dirty="0">
                <a:solidFill>
                  <a:srgbClr val="1F2021"/>
                </a:solidFill>
                <a:latin typeface="Times New Roman" panose="02020603050405020304" pitchFamily="18" charset="0"/>
                <a:ea typeface="宋体" panose="02010600030101010101" pitchFamily="2" charset="-122"/>
              </a:rPr>
              <a:t>(fascinate). </a:t>
            </a:r>
          </a:p>
          <a:p>
            <a:pPr eaLnBrk="1" hangingPunct="1"/>
            <a:endParaRPr lang="en-US" altLang="zh-CN" sz="2400" dirty="0">
              <a:solidFill>
                <a:srgbClr val="1F2021"/>
              </a:solidFill>
              <a:latin typeface="Times New Roman" panose="02020603050405020304" pitchFamily="18" charset="0"/>
              <a:ea typeface="宋体" panose="02010600030101010101" pitchFamily="2" charset="-122"/>
            </a:endParaRPr>
          </a:p>
        </p:txBody>
      </p:sp>
      <p:sp>
        <p:nvSpPr>
          <p:cNvPr id="5" name="文本框 4"/>
          <p:cNvSpPr txBox="1">
            <a:spLocks noChangeArrowheads="1"/>
          </p:cNvSpPr>
          <p:nvPr/>
        </p:nvSpPr>
        <p:spPr bwMode="auto">
          <a:xfrm>
            <a:off x="2627313" y="2060575"/>
            <a:ext cx="117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safe</a:t>
            </a:r>
          </a:p>
        </p:txBody>
      </p:sp>
      <p:sp>
        <p:nvSpPr>
          <p:cNvPr id="6" name="文本框 5"/>
          <p:cNvSpPr txBox="1">
            <a:spLocks noChangeArrowheads="1"/>
          </p:cNvSpPr>
          <p:nvPr/>
        </p:nvSpPr>
        <p:spPr bwMode="auto">
          <a:xfrm>
            <a:off x="1514475" y="3190875"/>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rPr>
              <a:t>to drink</a:t>
            </a:r>
          </a:p>
        </p:txBody>
      </p:sp>
      <p:sp>
        <p:nvSpPr>
          <p:cNvPr id="7" name="文本框 6"/>
          <p:cNvSpPr txBox="1">
            <a:spLocks noChangeArrowheads="1"/>
          </p:cNvSpPr>
          <p:nvPr/>
        </p:nvSpPr>
        <p:spPr bwMode="auto">
          <a:xfrm>
            <a:off x="3471863" y="3478213"/>
            <a:ext cx="117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a:solidFill>
                  <a:srgbClr val="FF0000"/>
                </a:solidFill>
                <a:latin typeface="Times New Roman" panose="02020603050405020304" pitchFamily="18" charset="0"/>
                <a:ea typeface="宋体" panose="02010600030101010101" pitchFamily="2" charset="-122"/>
                <a:sym typeface="Arial" panose="020B0604020202020204" pitchFamily="34" charset="0"/>
              </a:rPr>
              <a:t>quiet</a:t>
            </a:r>
          </a:p>
        </p:txBody>
      </p:sp>
      <p:sp>
        <p:nvSpPr>
          <p:cNvPr id="8" name="文本框 7"/>
          <p:cNvSpPr txBox="1">
            <a:spLocks noChangeArrowheads="1"/>
          </p:cNvSpPr>
          <p:nvPr/>
        </p:nvSpPr>
        <p:spPr bwMode="auto">
          <a:xfrm>
            <a:off x="4932363" y="3860800"/>
            <a:ext cx="178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en-US" sz="2400">
                <a:solidFill>
                  <a:srgbClr val="FF0000"/>
                </a:solidFill>
                <a:latin typeface="Times New Roman" panose="02020603050405020304" pitchFamily="18" charset="0"/>
                <a:ea typeface="宋体" panose="02010600030101010101" pitchFamily="2" charset="-122"/>
                <a:sym typeface="黑体" panose="02010609060101010101" pitchFamily="49" charset="-122"/>
              </a:rPr>
              <a:t>uncrowded</a:t>
            </a:r>
          </a:p>
        </p:txBody>
      </p:sp>
      <p:sp>
        <p:nvSpPr>
          <p:cNvPr id="9" name="文本框 8"/>
          <p:cNvSpPr txBox="1">
            <a:spLocks noChangeArrowheads="1"/>
          </p:cNvSpPr>
          <p:nvPr/>
        </p:nvSpPr>
        <p:spPr bwMode="auto">
          <a:xfrm>
            <a:off x="4357688" y="4652963"/>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en-US" sz="2400">
                <a:solidFill>
                  <a:srgbClr val="FF0000"/>
                </a:solidFill>
                <a:latin typeface="Times New Roman" panose="02020603050405020304" pitchFamily="18" charset="0"/>
                <a:ea typeface="宋体" panose="02010600030101010101" pitchFamily="2" charset="-122"/>
                <a:sym typeface="黑体" panose="02010609060101010101" pitchFamily="49" charset="-122"/>
              </a:rPr>
              <a:t>fascinating</a:t>
            </a:r>
          </a:p>
        </p:txBody>
      </p:sp>
      <p:sp>
        <p:nvSpPr>
          <p:cNvPr id="4" name="矩形 3"/>
          <p:cNvSpPr/>
          <p:nvPr/>
        </p:nvSpPr>
        <p:spPr>
          <a:xfrm>
            <a:off x="2858135" y="254000"/>
            <a:ext cx="2919730" cy="1014729"/>
          </a:xfrm>
          <a:prstGeom prst="rect">
            <a:avLst/>
          </a:prstGeom>
          <a:noFill/>
          <a:ln>
            <a:noFill/>
          </a:ln>
        </p:spPr>
        <p:txBody>
          <a:bodyPr wrap="none">
            <a:spAutoFit/>
          </a:bodyPr>
          <a:lstStyle/>
          <a:p>
            <a:pPr algn="ctr" eaLnBrk="1" hangingPunct="1">
              <a:buFont typeface="Arial" panose="020B0604020202020204" pitchFamily="34" charset="0"/>
              <a:buNone/>
              <a:defRPr/>
            </a:pPr>
            <a:r>
              <a:rPr lang="en-US" altLang="zh-CN" sz="6000" b="1" noProof="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rPr>
              <a:t>Exercise</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5"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6"/>
      <p:bldP spid="5" grpId="7"/>
      <p:bldP spid="5" grpId="8"/>
      <p:bldP spid="5" grpId="9"/>
      <p:bldP spid="5" grpId="10"/>
      <p:bldP spid="5" grpId="11"/>
      <p:bldP spid="5" grpId="12"/>
      <p:bldP spid="5" grpId="13"/>
      <p:bldP spid="5" grpId="14"/>
      <p:bldP spid="5" grpId="15"/>
      <p:bldP spid="6"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内容占位符 8"/>
          <p:cNvPicPr>
            <a:picLocks noGrp="1" noChangeAspect="1" noChangeArrowheads="1"/>
          </p:cNvPicPr>
          <p:nvPr>
            <p:ph sz="half" idx="4294967295"/>
          </p:nvPr>
        </p:nvPicPr>
        <p:blipFill>
          <a:blip r:embed="rId4"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文本框 3"/>
          <p:cNvSpPr txBox="1">
            <a:spLocks noChangeArrowheads="1"/>
          </p:cNvSpPr>
          <p:nvPr/>
        </p:nvSpPr>
        <p:spPr bwMode="auto">
          <a:xfrm>
            <a:off x="1008063" y="1577975"/>
            <a:ext cx="751998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a:solidFill>
                  <a:srgbClr val="1F2021"/>
                </a:solidFill>
                <a:latin typeface="Times New Roman" panose="02020603050405020304" pitchFamily="18" charset="0"/>
                <a:ea typeface="宋体" panose="02010600030101010101" pitchFamily="2" charset="-122"/>
              </a:rPr>
              <a:t>二、单项选择。</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)1.It’s _____ to take the subway to visit our    </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city.It</a:t>
            </a:r>
            <a:r>
              <a:rPr lang="en-US" altLang="zh-CN" sz="2400" dirty="0">
                <a:solidFill>
                  <a:srgbClr val="1F2021"/>
                </a:solidFill>
                <a:latin typeface="Times New Roman" panose="02020603050405020304" pitchFamily="18" charset="0"/>
                <a:ea typeface="宋体" panose="02010600030101010101" pitchFamily="2" charset="-122"/>
              </a:rPr>
              <a:t> can take you everywhere you want to    </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go.</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A.fascinating</a:t>
            </a:r>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B.inexpensive</a:t>
            </a:r>
            <a:r>
              <a:rPr lang="en-US" altLang="zh-CN" sz="2400" dirty="0">
                <a:solidFill>
                  <a:srgbClr val="1F2021"/>
                </a:solidFill>
                <a:latin typeface="Times New Roman" panose="02020603050405020304" pitchFamily="18" charset="0"/>
                <a:ea typeface="宋体" panose="02010600030101010101" pitchFamily="2" charset="-122"/>
              </a:rPr>
              <a:t>            </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C.uncrowded</a:t>
            </a:r>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D.convenient</a:t>
            </a:r>
            <a:endParaRPr lang="en-US" altLang="zh-CN" sz="2400" dirty="0">
              <a:solidFill>
                <a:srgbClr val="1F2021"/>
              </a:solidFill>
              <a:latin typeface="Times New Roman" panose="02020603050405020304" pitchFamily="18" charset="0"/>
              <a:ea typeface="宋体" panose="02010600030101010101" pitchFamily="2" charset="-122"/>
            </a:endParaRPr>
          </a:p>
          <a:p>
            <a:pPr eaLnBrk="1" hangingPunct="1"/>
            <a:r>
              <a:rPr lang="en-US" altLang="zh-CN" sz="2400" dirty="0">
                <a:solidFill>
                  <a:srgbClr val="1F2021"/>
                </a:solidFill>
                <a:latin typeface="Times New Roman" panose="02020603050405020304" pitchFamily="18" charset="0"/>
                <a:ea typeface="宋体" panose="02010600030101010101" pitchFamily="2" charset="-122"/>
              </a:rPr>
              <a:t>(   )2.He was </a:t>
            </a:r>
            <a:r>
              <a:rPr lang="en-US" altLang="zh-CN" sz="2400" dirty="0" err="1">
                <a:solidFill>
                  <a:srgbClr val="1F2021"/>
                </a:solidFill>
                <a:latin typeface="Times New Roman" panose="02020603050405020304" pitchFamily="18" charset="0"/>
                <a:ea typeface="宋体" panose="02010600030101010101" pitchFamily="2" charset="-122"/>
              </a:rPr>
              <a:t>so______when</a:t>
            </a:r>
            <a:r>
              <a:rPr lang="en-US" altLang="zh-CN" sz="2400" dirty="0">
                <a:solidFill>
                  <a:srgbClr val="1F2021"/>
                </a:solidFill>
                <a:latin typeface="Times New Roman" panose="02020603050405020304" pitchFamily="18" charset="0"/>
                <a:ea typeface="宋体" panose="02010600030101010101" pitchFamily="2" charset="-122"/>
              </a:rPr>
              <a:t> he heard the    </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_____news that he got the </a:t>
            </a:r>
            <a:r>
              <a:rPr lang="en-US" altLang="zh-CN" sz="2400" dirty="0" err="1">
                <a:solidFill>
                  <a:srgbClr val="1F2021"/>
                </a:solidFill>
                <a:latin typeface="Times New Roman" panose="02020603050405020304" pitchFamily="18" charset="0"/>
                <a:ea typeface="宋体" panose="02010600030101010101" pitchFamily="2" charset="-122"/>
              </a:rPr>
              <a:t>frist</a:t>
            </a:r>
            <a:r>
              <a:rPr lang="en-US" altLang="zh-CN" sz="2400" dirty="0">
                <a:solidFill>
                  <a:srgbClr val="1F2021"/>
                </a:solidFill>
                <a:latin typeface="Times New Roman" panose="02020603050405020304" pitchFamily="18" charset="0"/>
                <a:ea typeface="宋体" panose="02010600030101010101" pitchFamily="2" charset="-122"/>
              </a:rPr>
              <a:t> prize in the    </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contest.</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A.exciting;exciting</a:t>
            </a:r>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B.exciting;excited</a:t>
            </a:r>
            <a:r>
              <a:rPr lang="en-US" altLang="zh-CN" sz="2400" dirty="0">
                <a:solidFill>
                  <a:srgbClr val="1F2021"/>
                </a:solidFill>
                <a:latin typeface="Times New Roman" panose="02020603050405020304" pitchFamily="18" charset="0"/>
                <a:ea typeface="宋体" panose="02010600030101010101" pitchFamily="2" charset="-122"/>
              </a:rPr>
              <a:t> </a:t>
            </a:r>
          </a:p>
          <a:p>
            <a:pPr eaLnBrk="1" hangingPunct="1"/>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C.excited;excited</a:t>
            </a:r>
            <a:r>
              <a:rPr lang="en-US" altLang="zh-CN" sz="2400" dirty="0">
                <a:solidFill>
                  <a:srgbClr val="1F2021"/>
                </a:solidFill>
                <a:latin typeface="Times New Roman" panose="02020603050405020304" pitchFamily="18" charset="0"/>
                <a:ea typeface="宋体" panose="02010600030101010101" pitchFamily="2" charset="-122"/>
              </a:rPr>
              <a:t>         </a:t>
            </a:r>
            <a:r>
              <a:rPr lang="en-US" altLang="zh-CN" sz="2400" dirty="0" err="1">
                <a:solidFill>
                  <a:srgbClr val="1F2021"/>
                </a:solidFill>
                <a:latin typeface="Times New Roman" panose="02020603050405020304" pitchFamily="18" charset="0"/>
                <a:ea typeface="宋体" panose="02010600030101010101" pitchFamily="2" charset="-122"/>
              </a:rPr>
              <a:t>D.excited;exciting</a:t>
            </a:r>
            <a:endParaRPr lang="en-US" altLang="zh-CN" sz="2400" dirty="0">
              <a:solidFill>
                <a:srgbClr val="1F2021"/>
              </a:solidFill>
              <a:latin typeface="Times New Roman" panose="02020603050405020304" pitchFamily="18" charset="0"/>
              <a:ea typeface="宋体" panose="02010600030101010101" pitchFamily="2" charset="-122"/>
            </a:endParaRPr>
          </a:p>
          <a:p>
            <a:pPr eaLnBrk="1" hangingPunct="1"/>
            <a:endParaRPr lang="en-US" altLang="zh-CN" sz="2400" dirty="0">
              <a:solidFill>
                <a:srgbClr val="1F2021"/>
              </a:solidFill>
              <a:latin typeface="Times New Roman" panose="02020603050405020304" pitchFamily="18" charset="0"/>
              <a:ea typeface="宋体" panose="02010600030101010101" pitchFamily="2" charset="-122"/>
            </a:endParaRPr>
          </a:p>
        </p:txBody>
      </p:sp>
      <p:sp>
        <p:nvSpPr>
          <p:cNvPr id="33797" name="文本框 4"/>
          <p:cNvSpPr txBox="1">
            <a:spLocks noChangeArrowheads="1"/>
          </p:cNvSpPr>
          <p:nvPr/>
        </p:nvSpPr>
        <p:spPr bwMode="auto">
          <a:xfrm>
            <a:off x="1025525" y="1970088"/>
            <a:ext cx="663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400">
                <a:solidFill>
                  <a:srgbClr val="FF0000"/>
                </a:solidFill>
                <a:latin typeface="Times New Roman" panose="02020603050405020304" pitchFamily="18" charset="0"/>
                <a:ea typeface="宋体" panose="02010600030101010101" pitchFamily="2" charset="-122"/>
              </a:rPr>
              <a:t>D</a:t>
            </a:r>
          </a:p>
        </p:txBody>
      </p:sp>
      <p:sp>
        <p:nvSpPr>
          <p:cNvPr id="33798" name="文本框 5"/>
          <p:cNvSpPr txBox="1">
            <a:spLocks noChangeArrowheads="1"/>
          </p:cNvSpPr>
          <p:nvPr/>
        </p:nvSpPr>
        <p:spPr bwMode="auto">
          <a:xfrm>
            <a:off x="882650" y="3789363"/>
            <a:ext cx="84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400">
                <a:solidFill>
                  <a:srgbClr val="FF0000"/>
                </a:solidFill>
                <a:latin typeface="Times New Roman" panose="02020603050405020304" pitchFamily="18" charset="0"/>
                <a:ea typeface="宋体" panose="02010600030101010101" pitchFamily="2" charset="-122"/>
              </a:rPr>
              <a:t>D</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ppt_x"/>
                                          </p:val>
                                        </p:tav>
                                        <p:tav tm="100000">
                                          <p:val>
                                            <p:strVal val="#ppt_x"/>
                                          </p:val>
                                        </p:tav>
                                      </p:tavLst>
                                    </p:anim>
                                    <p:anim calcmode="lin" valueType="num">
                                      <p:cBhvr additive="base">
                                        <p:cTn id="8"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8"/>
                                        </p:tgtEl>
                                        <p:attrNameLst>
                                          <p:attrName>style.visibility</p:attrName>
                                        </p:attrNameLst>
                                      </p:cBhvr>
                                      <p:to>
                                        <p:strVal val="visible"/>
                                      </p:to>
                                    </p:set>
                                    <p:anim calcmode="lin" valueType="num">
                                      <p:cBhvr additive="base">
                                        <p:cTn id="13" dur="500" fill="hold"/>
                                        <p:tgtEl>
                                          <p:spTgt spid="33798"/>
                                        </p:tgtEl>
                                        <p:attrNameLst>
                                          <p:attrName>ppt_x</p:attrName>
                                        </p:attrNameLst>
                                      </p:cBhvr>
                                      <p:tavLst>
                                        <p:tav tm="0">
                                          <p:val>
                                            <p:strVal val="#ppt_x"/>
                                          </p:val>
                                        </p:tav>
                                        <p:tav tm="100000">
                                          <p:val>
                                            <p:strVal val="#ppt_x"/>
                                          </p:val>
                                        </p:tav>
                                      </p:tavLst>
                                    </p:anim>
                                    <p:anim calcmode="lin" valueType="num">
                                      <p:cBhvr additive="base">
                                        <p:cTn id="14"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文本框 3"/>
          <p:cNvSpPr txBox="1">
            <a:spLocks noChangeArrowheads="1"/>
          </p:cNvSpPr>
          <p:nvPr/>
        </p:nvSpPr>
        <p:spPr bwMode="auto">
          <a:xfrm>
            <a:off x="1008063" y="1649413"/>
            <a:ext cx="75199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800">
                <a:solidFill>
                  <a:srgbClr val="1F2021"/>
                </a:solidFill>
                <a:latin typeface="Times New Roman" panose="02020603050405020304" pitchFamily="18" charset="0"/>
                <a:ea typeface="宋体" panose="02010600030101010101" pitchFamily="2" charset="-122"/>
              </a:rPr>
              <a:t>(   )3.We must find a place______.</a:t>
            </a:r>
          </a:p>
          <a:p>
            <a:pPr eaLnBrk="1" hangingPunct="1"/>
            <a:r>
              <a:rPr lang="en-US" altLang="zh-CN" sz="2800">
                <a:solidFill>
                  <a:srgbClr val="1F2021"/>
                </a:solidFill>
                <a:latin typeface="Times New Roman" panose="02020603050405020304" pitchFamily="18" charset="0"/>
                <a:ea typeface="宋体" panose="02010600030101010101" pitchFamily="2" charset="-122"/>
              </a:rPr>
              <a:t>    A.living      B.to live      C.lives      D.lived</a:t>
            </a:r>
          </a:p>
          <a:p>
            <a:pPr eaLnBrk="1" hangingPunct="1"/>
            <a:r>
              <a:rPr lang="en-US" altLang="zh-CN" sz="2800">
                <a:solidFill>
                  <a:srgbClr val="1F2021"/>
                </a:solidFill>
                <a:latin typeface="Times New Roman" panose="02020603050405020304" pitchFamily="18" charset="0"/>
                <a:ea typeface="宋体" panose="02010600030101010101" pitchFamily="2" charset="-122"/>
              </a:rPr>
              <a:t>(   )4.—Can you tell me_____?</a:t>
            </a:r>
          </a:p>
          <a:p>
            <a:pPr eaLnBrk="1" hangingPunct="1"/>
            <a:r>
              <a:rPr lang="en-US" altLang="zh-CN" sz="2800">
                <a:solidFill>
                  <a:srgbClr val="1F2021"/>
                </a:solidFill>
                <a:latin typeface="Times New Roman" panose="02020603050405020304" pitchFamily="18" charset="0"/>
                <a:ea typeface="宋体" panose="02010600030101010101" pitchFamily="2" charset="-122"/>
              </a:rPr>
              <a:t>   —She is in the computer lab.</a:t>
            </a:r>
          </a:p>
          <a:p>
            <a:pPr eaLnBrk="1" hangingPunct="1"/>
            <a:r>
              <a:rPr lang="en-US" altLang="zh-CN" sz="2800">
                <a:solidFill>
                  <a:srgbClr val="1F2021"/>
                </a:solidFill>
                <a:latin typeface="Times New Roman" panose="02020603050405020304" pitchFamily="18" charset="0"/>
                <a:ea typeface="宋体" panose="02010600030101010101" pitchFamily="2" charset="-122"/>
              </a:rPr>
              <a:t>   A.where Linda was      B.where is Linda</a:t>
            </a:r>
          </a:p>
          <a:p>
            <a:pPr eaLnBrk="1" hangingPunct="1"/>
            <a:r>
              <a:rPr lang="en-US" altLang="zh-CN" sz="2800">
                <a:solidFill>
                  <a:srgbClr val="1F2021"/>
                </a:solidFill>
                <a:latin typeface="Times New Roman" panose="02020603050405020304" pitchFamily="18" charset="0"/>
                <a:ea typeface="宋体" panose="02010600030101010101" pitchFamily="2" charset="-122"/>
              </a:rPr>
              <a:t>   C.where was Linda      D.where Linda is </a:t>
            </a:r>
          </a:p>
        </p:txBody>
      </p:sp>
      <p:sp>
        <p:nvSpPr>
          <p:cNvPr id="35845" name="文本框 2"/>
          <p:cNvSpPr txBox="1">
            <a:spLocks noChangeArrowheads="1"/>
          </p:cNvSpPr>
          <p:nvPr/>
        </p:nvSpPr>
        <p:spPr bwMode="auto">
          <a:xfrm>
            <a:off x="1114425" y="1673225"/>
            <a:ext cx="536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400">
                <a:solidFill>
                  <a:srgbClr val="FF0000"/>
                </a:solidFill>
                <a:latin typeface="Times New Roman" panose="02020603050405020304" pitchFamily="18" charset="0"/>
                <a:ea typeface="宋体" panose="02010600030101010101" pitchFamily="2" charset="-122"/>
              </a:rPr>
              <a:t>B</a:t>
            </a:r>
          </a:p>
        </p:txBody>
      </p:sp>
      <p:sp>
        <p:nvSpPr>
          <p:cNvPr id="35846" name="文本框 3"/>
          <p:cNvSpPr txBox="1">
            <a:spLocks noChangeArrowheads="1"/>
          </p:cNvSpPr>
          <p:nvPr/>
        </p:nvSpPr>
        <p:spPr bwMode="auto">
          <a:xfrm>
            <a:off x="1117600" y="2527300"/>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400">
                <a:solidFill>
                  <a:srgbClr val="FF0000"/>
                </a:solidFill>
                <a:latin typeface="Times New Roman" panose="02020603050405020304" pitchFamily="18" charset="0"/>
                <a:ea typeface="宋体" panose="02010600030101010101" pitchFamily="2" charset="-122"/>
              </a:rPr>
              <a:t>D</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500" fill="hold"/>
                                        <p:tgtEl>
                                          <p:spTgt spid="35845"/>
                                        </p:tgtEl>
                                        <p:attrNameLst>
                                          <p:attrName>ppt_x</p:attrName>
                                        </p:attrNameLst>
                                      </p:cBhvr>
                                      <p:tavLst>
                                        <p:tav tm="0">
                                          <p:val>
                                            <p:strVal val="#ppt_x"/>
                                          </p:val>
                                        </p:tav>
                                        <p:tav tm="100000">
                                          <p:val>
                                            <p:strVal val="#ppt_x"/>
                                          </p:val>
                                        </p:tav>
                                      </p:tavLst>
                                    </p:anim>
                                    <p:anim calcmode="lin" valueType="num">
                                      <p:cBhvr additive="base">
                                        <p:cTn id="8"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6"/>
                                        </p:tgtEl>
                                        <p:attrNameLst>
                                          <p:attrName>style.visibility</p:attrName>
                                        </p:attrNameLst>
                                      </p:cBhvr>
                                      <p:to>
                                        <p:strVal val="visible"/>
                                      </p:to>
                                    </p:set>
                                    <p:anim calcmode="lin" valueType="num">
                                      <p:cBhvr additive="base">
                                        <p:cTn id="13" dur="500" fill="hold"/>
                                        <p:tgtEl>
                                          <p:spTgt spid="35846"/>
                                        </p:tgtEl>
                                        <p:attrNameLst>
                                          <p:attrName>ppt_x</p:attrName>
                                        </p:attrNameLst>
                                      </p:cBhvr>
                                      <p:tavLst>
                                        <p:tav tm="0">
                                          <p:val>
                                            <p:strVal val="#ppt_x"/>
                                          </p:val>
                                        </p:tav>
                                        <p:tav tm="100000">
                                          <p:val>
                                            <p:strVal val="#ppt_x"/>
                                          </p:val>
                                        </p:tav>
                                      </p:tavLst>
                                    </p:anim>
                                    <p:anim calcmode="lin" valueType="num">
                                      <p:cBhvr additive="base">
                                        <p:cTn id="14"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内容占位符 8"/>
          <p:cNvPicPr>
            <a:picLocks noGrp="1" noChangeAspect="1" noChangeArrowheads="1"/>
          </p:cNvPicPr>
          <p:nvPr>
            <p:ph sz="half" idx="4294967295"/>
          </p:nvPr>
        </p:nvPicPr>
        <p:blipFill>
          <a:blip r:embed="rId3" cstate="email"/>
          <a:srcRect/>
          <a:stretch>
            <a:fillRect/>
          </a:stretch>
        </p:blipFill>
        <p:spPr bwMode="auto">
          <a:xfrm>
            <a:off x="4937125" y="0"/>
            <a:ext cx="4206875" cy="327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文本框 4"/>
          <p:cNvSpPr txBox="1">
            <a:spLocks noChangeArrowheads="1"/>
          </p:cNvSpPr>
          <p:nvPr/>
        </p:nvSpPr>
        <p:spPr bwMode="auto">
          <a:xfrm>
            <a:off x="971550" y="2922588"/>
            <a:ext cx="6892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a:solidFill>
                  <a:srgbClr val="FF0000"/>
                </a:solidFill>
                <a:latin typeface="Times New Roman" panose="02020603050405020304" pitchFamily="18" charset="0"/>
                <a:ea typeface="宋体" panose="02010600030101010101" pitchFamily="2" charset="-122"/>
              </a:rPr>
              <a:t>Read the article and recite key words.</a:t>
            </a:r>
          </a:p>
        </p:txBody>
      </p:sp>
      <p:sp>
        <p:nvSpPr>
          <p:cNvPr id="5" name="矩形 4"/>
          <p:cNvSpPr/>
          <p:nvPr/>
        </p:nvSpPr>
        <p:spPr>
          <a:xfrm>
            <a:off x="1506537" y="1236344"/>
            <a:ext cx="4551046" cy="1198881"/>
          </a:xfrm>
          <a:prstGeom prst="rect">
            <a:avLst/>
          </a:prstGeom>
          <a:noFill/>
          <a:ln>
            <a:noFill/>
          </a:ln>
        </p:spPr>
        <p:txBody>
          <a:bodyPr wrap="none">
            <a:spAutoFit/>
          </a:bodyPr>
          <a:lstStyle/>
          <a:p>
            <a:pPr algn="ctr" eaLnBrk="1" hangingPunct="1">
              <a:buFont typeface="Arial" panose="020B0604020202020204" pitchFamily="34" charset="0"/>
              <a:buNone/>
              <a:defRPr/>
            </a:pPr>
            <a:r>
              <a:rPr lang="en-US" altLang="zh-CN" sz="7200" b="1" noProof="1">
                <a:ln w="25400" cmpd="sng">
                  <a:solidFill>
                    <a:srgbClr val="68C4A5">
                      <a:alpha val="94000"/>
                    </a:srgbClr>
                  </a:solidFill>
                  <a:prstDash val="solid"/>
                </a:ln>
                <a:blipFill>
                  <a:blip r:embed="rId4">
                    <a:alphaModFix amt="99000"/>
                  </a:blip>
                  <a:tile tx="139700" ty="0" sx="59000" sy="42000" flip="none" algn="b"/>
                </a:blipFill>
                <a:effectLst>
                  <a:glow rad="63500">
                    <a:srgbClr val="F1D66F">
                      <a:alpha val="37000"/>
                    </a:srgbClr>
                  </a:glow>
                </a:effectLst>
                <a:latin typeface="Times New Roman" panose="02020603050405020304" pitchFamily="18" charset="0"/>
              </a:rPr>
              <a:t>Homework</a:t>
            </a:r>
          </a:p>
        </p:txBody>
      </p:sp>
    </p:spTree>
    <p:custDataLst>
      <p:tags r:id="rId1"/>
    </p:custData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65960" y="2189480"/>
            <a:ext cx="4732020" cy="1198880"/>
          </a:xfrm>
          <a:prstGeom prst="rect">
            <a:avLst/>
          </a:prstGeom>
          <a:noFill/>
          <a:ln>
            <a:noFill/>
          </a:ln>
        </p:spPr>
        <p:txBody>
          <a:bodyPr wrap="none">
            <a:spAutoFit/>
          </a:bodyPr>
          <a:lstStyle/>
          <a:p>
            <a:pPr algn="ctr" eaLnBrk="1" hangingPunct="1">
              <a:buFont typeface="Arial" panose="020B0604020202020204" pitchFamily="34" charset="0"/>
              <a:buNone/>
              <a:defRPr/>
            </a:pPr>
            <a:r>
              <a:rPr lang="en-US" altLang="zh-CN" sz="7200" b="1" noProof="1">
                <a:blipFill>
                  <a:blip r:embed="rId3"/>
                  <a:stretch>
                    <a:fillRect/>
                  </a:stretch>
                </a:blipFill>
                <a:effectLst>
                  <a:outerShdw blurRad="38100" dist="19050" dir="2700000" algn="tl" rotWithShape="0">
                    <a:schemeClr val="dk1">
                      <a:alpha val="40000"/>
                    </a:schemeClr>
                  </a:outerShdw>
                  <a:reflection blurRad="6350" stA="60000" endA="900" endPos="60000" dist="29997" dir="5400000" sy="-100000" algn="bl" rotWithShape="0"/>
                </a:effectLst>
                <a:latin typeface="Times New Roman" panose="02020603050405020304" pitchFamily="18" charset="0"/>
              </a:rPr>
              <a:t>Thank you!</a:t>
            </a:r>
          </a:p>
        </p:txBody>
      </p:sp>
    </p:spTree>
    <p:custDataLst>
      <p:tags r:id="rId1"/>
    </p:custData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7" y="771525"/>
            <a:ext cx="7515225" cy="5314950"/>
          </a:xfrm>
          <a:prstGeom prst="rect">
            <a:avLst/>
          </a:prstGeom>
        </p:spPr>
      </p:pic>
    </p:spTree>
    <p:custDataLst>
      <p:tags r:id="rId1"/>
    </p:custData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65" y="829235"/>
            <a:ext cx="7667469" cy="5199529"/>
          </a:xfrm>
          <a:prstGeom prst="rect">
            <a:avLst/>
          </a:prstGeom>
        </p:spPr>
      </p:pic>
    </p:spTree>
    <p:custDataLst>
      <p:tags r:id="rId1"/>
    </p:custData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 y="814387"/>
            <a:ext cx="7762875" cy="5229225"/>
          </a:xfrm>
          <a:prstGeom prst="rect">
            <a:avLst/>
          </a:prstGeom>
        </p:spPr>
      </p:pic>
    </p:spTree>
    <p:custDataLst>
      <p:tags r:id="rId1"/>
    </p:custData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60" y="748621"/>
            <a:ext cx="7723279" cy="5360757"/>
          </a:xfrm>
          <a:prstGeom prst="rect">
            <a:avLst/>
          </a:prstGeom>
        </p:spPr>
      </p:pic>
    </p:spTree>
    <p:custDataLst>
      <p:tags r:id="rId1"/>
    </p:custData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3"/>
          <p:cNvPicPr>
            <a:picLocks noChangeAspect="1" noChangeArrowheads="1"/>
          </p:cNvPicPr>
          <p:nvPr/>
        </p:nvPicPr>
        <p:blipFill>
          <a:blip r:embed="rId3"/>
          <a:srcRect/>
          <a:stretch>
            <a:fillRect/>
          </a:stretch>
        </p:blipFill>
        <p:spPr bwMode="auto">
          <a:xfrm>
            <a:off x="849313" y="889000"/>
            <a:ext cx="7502525"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内容占位符 8"/>
          <p:cNvPicPr>
            <a:picLocks noGrp="1" noChangeAspect="1" noChangeArrowheads="1"/>
          </p:cNvPicPr>
          <p:nvPr/>
        </p:nvPicPr>
        <p:blipFill>
          <a:blip r:embed="rId3" cstate="email"/>
          <a:srcRect/>
          <a:stretch>
            <a:fillRect/>
          </a:stretch>
        </p:blipFill>
        <p:spPr bwMode="auto">
          <a:xfrm>
            <a:off x="4932363" y="0"/>
            <a:ext cx="42068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文本框 6"/>
          <p:cNvSpPr txBox="1">
            <a:spLocks noChangeArrowheads="1"/>
          </p:cNvSpPr>
          <p:nvPr/>
        </p:nvSpPr>
        <p:spPr bwMode="auto">
          <a:xfrm>
            <a:off x="1465263" y="446088"/>
            <a:ext cx="54276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a:solidFill>
                  <a:srgbClr val="7030A0"/>
                </a:solidFill>
                <a:latin typeface="Times New Roman" panose="02020603050405020304" pitchFamily="18" charset="0"/>
                <a:ea typeface="宋体" panose="02010600030101010101" pitchFamily="2" charset="-122"/>
              </a:rPr>
              <a:t>What </a:t>
            </a:r>
            <a:r>
              <a:rPr lang="en-US" altLang="zh-CN" sz="2400" b="1" dirty="0">
                <a:solidFill>
                  <a:srgbClr val="7030A0"/>
                </a:solidFill>
                <a:latin typeface="Times New Roman" panose="02020603050405020304" pitchFamily="18" charset="0"/>
                <a:ea typeface="宋体" panose="02010600030101010101" pitchFamily="2" charset="-122"/>
              </a:rPr>
              <a:t>qualities are important for each </a:t>
            </a:r>
          </a:p>
          <a:p>
            <a:pPr eaLnBrk="1" hangingPunct="1"/>
            <a:r>
              <a:rPr lang="en-US" altLang="zh-CN" sz="2400" b="1" dirty="0" err="1">
                <a:solidFill>
                  <a:srgbClr val="7030A0"/>
                </a:solidFill>
                <a:latin typeface="Times New Roman" panose="02020603050405020304" pitchFamily="18" charset="0"/>
                <a:ea typeface="宋体" panose="02010600030101010101" pitchFamily="2" charset="-122"/>
              </a:rPr>
              <a:t>place?Write</a:t>
            </a:r>
            <a:r>
              <a:rPr lang="en-US" altLang="zh-CN" sz="2400" b="1" dirty="0">
                <a:solidFill>
                  <a:srgbClr val="7030A0"/>
                </a:solidFill>
                <a:latin typeface="Times New Roman" panose="02020603050405020304" pitchFamily="18" charset="0"/>
                <a:ea typeface="宋体" panose="02010600030101010101" pitchFamily="2" charset="-122"/>
              </a:rPr>
              <a:t> the words from the box </a:t>
            </a:r>
          </a:p>
          <a:p>
            <a:pPr eaLnBrk="1" hangingPunct="1"/>
            <a:r>
              <a:rPr lang="en-US" altLang="zh-CN" sz="2400" b="1" dirty="0">
                <a:solidFill>
                  <a:srgbClr val="7030A0"/>
                </a:solidFill>
                <a:latin typeface="Times New Roman" panose="02020603050405020304" pitchFamily="18" charset="0"/>
                <a:ea typeface="宋体" panose="02010600030101010101" pitchFamily="2" charset="-122"/>
              </a:rPr>
              <a:t>next to each place </a:t>
            </a:r>
            <a:r>
              <a:rPr lang="en-US" altLang="zh-CN" sz="2400" b="1" dirty="0" err="1">
                <a:solidFill>
                  <a:srgbClr val="7030A0"/>
                </a:solidFill>
                <a:latin typeface="Times New Roman" panose="02020603050405020304" pitchFamily="18" charset="0"/>
                <a:ea typeface="宋体" panose="02010600030101010101" pitchFamily="2" charset="-122"/>
              </a:rPr>
              <a:t>below.Write</a:t>
            </a:r>
            <a:r>
              <a:rPr lang="en-US" altLang="zh-CN" sz="2400" b="1" dirty="0">
                <a:solidFill>
                  <a:srgbClr val="7030A0"/>
                </a:solidFill>
                <a:latin typeface="Times New Roman" panose="02020603050405020304" pitchFamily="18" charset="0"/>
                <a:ea typeface="宋体" panose="02010600030101010101" pitchFamily="2" charset="-122"/>
              </a:rPr>
              <a:t> the most</a:t>
            </a:r>
          </a:p>
          <a:p>
            <a:pPr eaLnBrk="1" hangingPunct="1"/>
            <a:r>
              <a:rPr lang="en-US" altLang="zh-CN" sz="2400" b="1" dirty="0">
                <a:solidFill>
                  <a:srgbClr val="7030A0"/>
                </a:solidFill>
                <a:latin typeface="Times New Roman" panose="02020603050405020304" pitchFamily="18" charset="0"/>
                <a:ea typeface="宋体" panose="02010600030101010101" pitchFamily="2" charset="-122"/>
              </a:rPr>
              <a:t>important words first.</a:t>
            </a:r>
          </a:p>
        </p:txBody>
      </p:sp>
      <p:graphicFrame>
        <p:nvGraphicFramePr>
          <p:cNvPr id="4" name="表格 3"/>
          <p:cNvGraphicFramePr/>
          <p:nvPr/>
        </p:nvGraphicFramePr>
        <p:xfrm>
          <a:off x="3810000" y="2455863"/>
          <a:ext cx="4483100" cy="2890930"/>
        </p:xfrm>
        <a:graphic>
          <a:graphicData uri="http://schemas.openxmlformats.org/drawingml/2006/table">
            <a:tbl>
              <a:tblPr firstRow="1" bandRow="1">
                <a:tableStyleId>{5C22544A-7EE6-4342-B048-85BDC9FD1C3A}</a:tableStyleId>
              </a:tblPr>
              <a:tblGrid>
                <a:gridCol w="1699019">
                  <a:extLst>
                    <a:ext uri="{9D8B030D-6E8A-4147-A177-3AD203B41FA5}">
                      <a16:colId xmlns:a16="http://schemas.microsoft.com/office/drawing/2014/main" val="20000"/>
                    </a:ext>
                  </a:extLst>
                </a:gridCol>
                <a:gridCol w="2784081">
                  <a:extLst>
                    <a:ext uri="{9D8B030D-6E8A-4147-A177-3AD203B41FA5}">
                      <a16:colId xmlns:a16="http://schemas.microsoft.com/office/drawing/2014/main" val="20001"/>
                    </a:ext>
                  </a:extLst>
                </a:gridCol>
              </a:tblGrid>
              <a:tr h="457162">
                <a:tc>
                  <a:txBody>
                    <a:bodyPr/>
                    <a:lstStyle/>
                    <a:p>
                      <a:pPr algn="ctr">
                        <a:buNone/>
                      </a:pPr>
                      <a:r>
                        <a:rPr lang="en-US" sz="2400">
                          <a:solidFill>
                            <a:srgbClr val="7030A0"/>
                          </a:solidFill>
                          <a:latin typeface="Times New Roman" panose="02020603050405020304" pitchFamily="18" charset="0"/>
                        </a:rPr>
                        <a:t>Places</a:t>
                      </a:r>
                    </a:p>
                  </a:txBody>
                  <a:tcPr marL="91427" marR="91427" marT="45712" marB="45712">
                    <a:solidFill>
                      <a:srgbClr val="CCECFF"/>
                    </a:solidFill>
                  </a:tcPr>
                </a:tc>
                <a:tc>
                  <a:txBody>
                    <a:bodyPr/>
                    <a:lstStyle/>
                    <a:p>
                      <a:pPr algn="ctr">
                        <a:buNone/>
                      </a:pPr>
                      <a:r>
                        <a:rPr lang="en-US" sz="2400">
                          <a:solidFill>
                            <a:srgbClr val="7030A0"/>
                          </a:solidFill>
                          <a:latin typeface="Times New Roman" panose="02020603050405020304" pitchFamily="18" charset="0"/>
                        </a:rPr>
                        <a:t>Qualities</a:t>
                      </a:r>
                    </a:p>
                  </a:txBody>
                  <a:tcPr marL="91427" marR="91427" marT="45712" marB="45712">
                    <a:solidFill>
                      <a:srgbClr val="CCECFF"/>
                    </a:solidFill>
                  </a:tcPr>
                </a:tc>
                <a:extLst>
                  <a:ext uri="{0D108BD9-81ED-4DB2-BD59-A6C34878D82A}">
                    <a16:rowId xmlns:a16="http://schemas.microsoft.com/office/drawing/2014/main" val="10000"/>
                  </a:ext>
                </a:extLst>
              </a:tr>
              <a:tr h="440615">
                <a:tc>
                  <a:txBody>
                    <a:bodyPr/>
                    <a:lstStyle/>
                    <a:p>
                      <a:pPr>
                        <a:buNone/>
                      </a:pPr>
                      <a:r>
                        <a:rPr lang="en-US" sz="2000">
                          <a:solidFill>
                            <a:srgbClr val="7030A0"/>
                          </a:solidFill>
                          <a:latin typeface="Times New Roman" panose="02020603050405020304" pitchFamily="18" charset="0"/>
                        </a:rPr>
                        <a:t>1.restroom</a:t>
                      </a:r>
                    </a:p>
                  </a:txBody>
                  <a:tcPr marL="91427" marR="91427" marT="45712" marB="45712">
                    <a:solidFill>
                      <a:schemeClr val="tx2">
                        <a:lumMod val="20000"/>
                        <a:lumOff val="80000"/>
                      </a:schemeClr>
                    </a:solidFill>
                  </a:tcPr>
                </a:tc>
                <a:tc>
                  <a:txBody>
                    <a:bodyPr/>
                    <a:lstStyle/>
                    <a:p>
                      <a:pPr>
                        <a:buNone/>
                      </a:pPr>
                      <a:r>
                        <a:rPr lang="en-US" sz="2000">
                          <a:latin typeface="Times New Roman" panose="02020603050405020304" pitchFamily="18" charset="0"/>
                        </a:rPr>
                        <a:t>clean,</a:t>
                      </a:r>
                    </a:p>
                  </a:txBody>
                  <a:tcPr marL="91427" marR="91427" marT="45712" marB="45712">
                    <a:solidFill>
                      <a:schemeClr val="tx2">
                        <a:lumMod val="20000"/>
                        <a:lumOff val="80000"/>
                      </a:schemeClr>
                    </a:solidFill>
                  </a:tcPr>
                </a:tc>
                <a:extLst>
                  <a:ext uri="{0D108BD9-81ED-4DB2-BD59-A6C34878D82A}">
                    <a16:rowId xmlns:a16="http://schemas.microsoft.com/office/drawing/2014/main" val="10001"/>
                  </a:ext>
                </a:extLst>
              </a:tr>
              <a:tr h="408235">
                <a:tc>
                  <a:txBody>
                    <a:bodyPr/>
                    <a:lstStyle/>
                    <a:p>
                      <a:pPr>
                        <a:buNone/>
                      </a:pPr>
                      <a:r>
                        <a:rPr lang="en-US" sz="2000">
                          <a:solidFill>
                            <a:srgbClr val="7030A0"/>
                          </a:solidFill>
                          <a:latin typeface="Times New Roman" panose="02020603050405020304" pitchFamily="18" charset="0"/>
                        </a:rPr>
                        <a:t>2.museum</a:t>
                      </a:r>
                    </a:p>
                  </a:txBody>
                  <a:tcPr marL="91427" marR="91427" marT="45712" marB="45712">
                    <a:solidFill>
                      <a:schemeClr val="tx2">
                        <a:lumMod val="20000"/>
                        <a:lumOff val="80000"/>
                      </a:schemeClr>
                    </a:solidFill>
                  </a:tcPr>
                </a:tc>
                <a:tc>
                  <a:txBody>
                    <a:bodyPr/>
                    <a:lstStyle/>
                    <a:p>
                      <a:pPr>
                        <a:buNone/>
                      </a:pPr>
                      <a:endParaRPr sz="1800">
                        <a:latin typeface="Times New Roman" panose="02020603050405020304" pitchFamily="18" charset="0"/>
                      </a:endParaRPr>
                    </a:p>
                  </a:txBody>
                  <a:tcPr marL="91427" marR="91427" marT="45712" marB="45712">
                    <a:solidFill>
                      <a:schemeClr val="tx2">
                        <a:lumMod val="20000"/>
                        <a:lumOff val="80000"/>
                      </a:schemeClr>
                    </a:solidFill>
                  </a:tcPr>
                </a:tc>
                <a:extLst>
                  <a:ext uri="{0D108BD9-81ED-4DB2-BD59-A6C34878D82A}">
                    <a16:rowId xmlns:a16="http://schemas.microsoft.com/office/drawing/2014/main" val="10002"/>
                  </a:ext>
                </a:extLst>
              </a:tr>
              <a:tr h="396206">
                <a:tc>
                  <a:txBody>
                    <a:bodyPr/>
                    <a:lstStyle/>
                    <a:p>
                      <a:pPr>
                        <a:buNone/>
                      </a:pPr>
                      <a:r>
                        <a:rPr lang="en-US" sz="2000">
                          <a:solidFill>
                            <a:srgbClr val="7030A0"/>
                          </a:solidFill>
                          <a:latin typeface="Times New Roman" panose="02020603050405020304" pitchFamily="18" charset="0"/>
                        </a:rPr>
                        <a:t>3.restaurant</a:t>
                      </a:r>
                    </a:p>
                  </a:txBody>
                  <a:tcPr marL="91427" marR="91427" marT="45712" marB="45712">
                    <a:solidFill>
                      <a:schemeClr val="tx2">
                        <a:lumMod val="20000"/>
                        <a:lumOff val="80000"/>
                      </a:schemeClr>
                    </a:solidFill>
                  </a:tcPr>
                </a:tc>
                <a:tc>
                  <a:txBody>
                    <a:bodyPr/>
                    <a:lstStyle/>
                    <a:p>
                      <a:pPr>
                        <a:buNone/>
                      </a:pPr>
                      <a:endParaRPr sz="1800">
                        <a:latin typeface="Times New Roman" panose="02020603050405020304" pitchFamily="18" charset="0"/>
                      </a:endParaRPr>
                    </a:p>
                  </a:txBody>
                  <a:tcPr marL="91427" marR="91427" marT="45712" marB="45712">
                    <a:solidFill>
                      <a:schemeClr val="tx2">
                        <a:lumMod val="20000"/>
                        <a:lumOff val="80000"/>
                      </a:schemeClr>
                    </a:solidFill>
                  </a:tcPr>
                </a:tc>
                <a:extLst>
                  <a:ext uri="{0D108BD9-81ED-4DB2-BD59-A6C34878D82A}">
                    <a16:rowId xmlns:a16="http://schemas.microsoft.com/office/drawing/2014/main" val="10003"/>
                  </a:ext>
                </a:extLst>
              </a:tr>
              <a:tr h="396206">
                <a:tc>
                  <a:txBody>
                    <a:bodyPr/>
                    <a:lstStyle/>
                    <a:p>
                      <a:pPr>
                        <a:buNone/>
                      </a:pPr>
                      <a:r>
                        <a:rPr lang="en-US" sz="2000">
                          <a:solidFill>
                            <a:srgbClr val="7030A0"/>
                          </a:solidFill>
                          <a:latin typeface="Times New Roman" panose="02020603050405020304" pitchFamily="18" charset="0"/>
                        </a:rPr>
                        <a:t>4.park</a:t>
                      </a:r>
                    </a:p>
                  </a:txBody>
                  <a:tcPr marL="91427" marR="91427" marT="45712" marB="45712">
                    <a:solidFill>
                      <a:schemeClr val="tx2">
                        <a:lumMod val="20000"/>
                        <a:lumOff val="80000"/>
                      </a:schemeClr>
                    </a:solidFill>
                  </a:tcPr>
                </a:tc>
                <a:tc>
                  <a:txBody>
                    <a:bodyPr/>
                    <a:lstStyle/>
                    <a:p>
                      <a:pPr>
                        <a:buNone/>
                      </a:pPr>
                      <a:endParaRPr sz="1800">
                        <a:latin typeface="Times New Roman" panose="02020603050405020304" pitchFamily="18" charset="0"/>
                      </a:endParaRPr>
                    </a:p>
                  </a:txBody>
                  <a:tcPr marL="91427" marR="91427" marT="45712" marB="45712">
                    <a:solidFill>
                      <a:schemeClr val="tx2">
                        <a:lumMod val="20000"/>
                        <a:lumOff val="80000"/>
                      </a:schemeClr>
                    </a:solidFill>
                  </a:tcPr>
                </a:tc>
                <a:extLst>
                  <a:ext uri="{0D108BD9-81ED-4DB2-BD59-A6C34878D82A}">
                    <a16:rowId xmlns:a16="http://schemas.microsoft.com/office/drawing/2014/main" val="10004"/>
                  </a:ext>
                </a:extLst>
              </a:tr>
              <a:tr h="396206">
                <a:tc>
                  <a:txBody>
                    <a:bodyPr/>
                    <a:lstStyle/>
                    <a:p>
                      <a:pPr>
                        <a:buNone/>
                      </a:pPr>
                      <a:r>
                        <a:rPr lang="en-US" sz="2000">
                          <a:solidFill>
                            <a:srgbClr val="7030A0"/>
                          </a:solidFill>
                          <a:latin typeface="Times New Roman" panose="02020603050405020304" pitchFamily="18" charset="0"/>
                        </a:rPr>
                        <a:t>5.subway</a:t>
                      </a:r>
                    </a:p>
                  </a:txBody>
                  <a:tcPr marL="91427" marR="91427" marT="45712" marB="45712">
                    <a:solidFill>
                      <a:schemeClr val="tx2">
                        <a:lumMod val="20000"/>
                        <a:lumOff val="80000"/>
                      </a:schemeClr>
                    </a:solidFill>
                  </a:tcPr>
                </a:tc>
                <a:tc>
                  <a:txBody>
                    <a:bodyPr/>
                    <a:lstStyle/>
                    <a:p>
                      <a:pPr>
                        <a:buNone/>
                      </a:pPr>
                      <a:endParaRPr sz="1800">
                        <a:latin typeface="Times New Roman" panose="02020603050405020304" pitchFamily="18" charset="0"/>
                      </a:endParaRPr>
                    </a:p>
                  </a:txBody>
                  <a:tcPr marL="91427" marR="91427" marT="45712" marB="45712">
                    <a:solidFill>
                      <a:schemeClr val="tx2">
                        <a:lumMod val="20000"/>
                        <a:lumOff val="80000"/>
                      </a:schemeClr>
                    </a:solidFill>
                  </a:tcPr>
                </a:tc>
                <a:extLst>
                  <a:ext uri="{0D108BD9-81ED-4DB2-BD59-A6C34878D82A}">
                    <a16:rowId xmlns:a16="http://schemas.microsoft.com/office/drawing/2014/main" val="10005"/>
                  </a:ext>
                </a:extLst>
              </a:tr>
              <a:tr h="396206">
                <a:tc>
                  <a:txBody>
                    <a:bodyPr/>
                    <a:lstStyle/>
                    <a:p>
                      <a:pPr>
                        <a:buNone/>
                      </a:pPr>
                      <a:r>
                        <a:rPr lang="en-US" sz="2000">
                          <a:solidFill>
                            <a:srgbClr val="7030A0"/>
                          </a:solidFill>
                          <a:latin typeface="Times New Roman" panose="02020603050405020304" pitchFamily="18" charset="0"/>
                        </a:rPr>
                        <a:t>6.mall</a:t>
                      </a:r>
                    </a:p>
                  </a:txBody>
                  <a:tcPr marL="91427" marR="91427" marT="45712" marB="45712">
                    <a:solidFill>
                      <a:schemeClr val="tx2">
                        <a:lumMod val="20000"/>
                        <a:lumOff val="80000"/>
                      </a:schemeClr>
                    </a:solidFill>
                  </a:tcPr>
                </a:tc>
                <a:tc>
                  <a:txBody>
                    <a:bodyPr/>
                    <a:lstStyle/>
                    <a:p>
                      <a:pPr>
                        <a:buNone/>
                      </a:pPr>
                      <a:endParaRPr sz="1800" dirty="0">
                        <a:latin typeface="Times New Roman" panose="02020603050405020304" pitchFamily="18" charset="0"/>
                      </a:endParaRPr>
                    </a:p>
                  </a:txBody>
                  <a:tcPr marL="91427" marR="91427" marT="45712" marB="45712">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9246" name="文本框 4"/>
          <p:cNvSpPr txBox="1">
            <a:spLocks noChangeArrowheads="1"/>
          </p:cNvSpPr>
          <p:nvPr/>
        </p:nvSpPr>
        <p:spPr bwMode="auto">
          <a:xfrm>
            <a:off x="441325" y="2455863"/>
            <a:ext cx="3028950" cy="16144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000" dirty="0">
                <a:solidFill>
                  <a:srgbClr val="7030A0"/>
                </a:solidFill>
                <a:latin typeface="Times New Roman" panose="02020603050405020304" pitchFamily="18" charset="0"/>
                <a:ea typeface="宋体" panose="02010600030101010101" pitchFamily="2" charset="-122"/>
              </a:rPr>
              <a:t>interesting    fascinating</a:t>
            </a:r>
          </a:p>
          <a:p>
            <a:pPr eaLnBrk="1" hangingPunct="1"/>
            <a:r>
              <a:rPr lang="en-US" altLang="zh-CN" sz="2000" dirty="0">
                <a:solidFill>
                  <a:srgbClr val="7030A0"/>
                </a:solidFill>
                <a:latin typeface="Times New Roman" panose="02020603050405020304" pitchFamily="18" charset="0"/>
                <a:ea typeface="宋体" panose="02010600030101010101" pitchFamily="2" charset="-122"/>
              </a:rPr>
              <a:t>inexpensive  quiet</a:t>
            </a:r>
          </a:p>
          <a:p>
            <a:pPr eaLnBrk="1" hangingPunct="1"/>
            <a:r>
              <a:rPr lang="en-US" altLang="zh-CN" sz="2000" dirty="0" err="1">
                <a:solidFill>
                  <a:srgbClr val="7030A0"/>
                </a:solidFill>
                <a:latin typeface="Times New Roman" panose="02020603050405020304" pitchFamily="18" charset="0"/>
                <a:ea typeface="宋体" panose="02010600030101010101" pitchFamily="2" charset="-122"/>
              </a:rPr>
              <a:t>uncrowded</a:t>
            </a:r>
            <a:r>
              <a:rPr lang="en-US" altLang="zh-CN" sz="2000" dirty="0">
                <a:solidFill>
                  <a:srgbClr val="7030A0"/>
                </a:solidFill>
                <a:latin typeface="Times New Roman" panose="02020603050405020304" pitchFamily="18" charset="0"/>
                <a:ea typeface="宋体" panose="02010600030101010101" pitchFamily="2" charset="-122"/>
              </a:rPr>
              <a:t>   big</a:t>
            </a:r>
          </a:p>
          <a:p>
            <a:pPr eaLnBrk="1" hangingPunct="1"/>
            <a:r>
              <a:rPr lang="en-US" altLang="zh-CN" sz="2000" dirty="0">
                <a:solidFill>
                  <a:srgbClr val="7030A0"/>
                </a:solidFill>
                <a:latin typeface="Times New Roman" panose="02020603050405020304" pitchFamily="18" charset="0"/>
                <a:ea typeface="宋体" panose="02010600030101010101" pitchFamily="2" charset="-122"/>
              </a:rPr>
              <a:t>beautiful       convenient</a:t>
            </a:r>
          </a:p>
          <a:p>
            <a:pPr eaLnBrk="1" hangingPunct="1"/>
            <a:r>
              <a:rPr lang="en-US" altLang="zh-CN" sz="2000" dirty="0">
                <a:solidFill>
                  <a:srgbClr val="7030A0"/>
                </a:solidFill>
                <a:latin typeface="Times New Roman" panose="02020603050405020304" pitchFamily="18" charset="0"/>
                <a:ea typeface="宋体" panose="02010600030101010101" pitchFamily="2" charset="-122"/>
              </a:rPr>
              <a:t>safe              clean</a:t>
            </a:r>
          </a:p>
        </p:txBody>
      </p:sp>
      <p:sp>
        <p:nvSpPr>
          <p:cNvPr id="183" name=" 183"/>
          <p:cNvSpPr/>
          <p:nvPr/>
        </p:nvSpPr>
        <p:spPr>
          <a:xfrm>
            <a:off x="817880" y="698500"/>
            <a:ext cx="647700" cy="575945"/>
          </a:xfrm>
          <a:prstGeom prst="roundRect">
            <a:avLst>
              <a:gd name="adj" fmla="val 343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rPr>
              <a:t>1a</a:t>
            </a:r>
          </a:p>
        </p:txBody>
      </p:sp>
    </p:spTree>
    <p:custDataLst>
      <p:tags r:id="rId1"/>
    </p:custData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内容占位符 8"/>
          <p:cNvPicPr>
            <a:picLocks noGrp="1" noChangeAspect="1" noChangeArrowheads="1"/>
          </p:cNvPicPr>
          <p:nvPr/>
        </p:nvPicPr>
        <p:blipFill>
          <a:blip r:embed="rId3" cstate="email"/>
          <a:srcRect/>
          <a:stretch>
            <a:fillRect/>
          </a:stretch>
        </p:blipFill>
        <p:spPr bwMode="auto">
          <a:xfrm>
            <a:off x="4932363" y="0"/>
            <a:ext cx="42068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文本框 6"/>
          <p:cNvSpPr txBox="1">
            <a:spLocks noChangeArrowheads="1"/>
          </p:cNvSpPr>
          <p:nvPr/>
        </p:nvSpPr>
        <p:spPr bwMode="auto">
          <a:xfrm>
            <a:off x="1465263" y="446088"/>
            <a:ext cx="4957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sz="2400" b="1" dirty="0">
                <a:solidFill>
                  <a:srgbClr val="7030A0"/>
                </a:solidFill>
                <a:latin typeface="Times New Roman" panose="02020603050405020304" pitchFamily="18" charset="0"/>
                <a:ea typeface="宋体" panose="02010600030101010101" pitchFamily="2" charset="-122"/>
              </a:rPr>
              <a:t> Talk about places in your city using </a:t>
            </a:r>
          </a:p>
          <a:p>
            <a:pPr eaLnBrk="1" hangingPunct="1"/>
            <a:r>
              <a:rPr lang="en-US" altLang="zh-CN" sz="2400" b="1" dirty="0">
                <a:solidFill>
                  <a:srgbClr val="7030A0"/>
                </a:solidFill>
                <a:latin typeface="Times New Roman" panose="02020603050405020304" pitchFamily="18" charset="0"/>
                <a:ea typeface="宋体" panose="02010600030101010101" pitchFamily="2" charset="-122"/>
              </a:rPr>
              <a:t> the word in 1a. </a:t>
            </a:r>
          </a:p>
        </p:txBody>
      </p:sp>
      <p:sp>
        <p:nvSpPr>
          <p:cNvPr id="10244" name="文本框 1"/>
          <p:cNvSpPr txBox="1">
            <a:spLocks noChangeArrowheads="1"/>
          </p:cNvSpPr>
          <p:nvPr/>
        </p:nvSpPr>
        <p:spPr bwMode="auto">
          <a:xfrm>
            <a:off x="2506663" y="2935288"/>
            <a:ext cx="4297362" cy="17367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7030A0"/>
              </a:solidFill>
              <a:latin typeface="Times New Roman" panose="02020603050405020304" pitchFamily="18" charset="0"/>
              <a:ea typeface="宋体" panose="02010600030101010101" pitchFamily="2" charset="-122"/>
            </a:endParaRPr>
          </a:p>
          <a:p>
            <a:pPr eaLnBrk="1" hangingPunct="1"/>
            <a:endParaRPr lang="zh-CN" altLang="en-US">
              <a:solidFill>
                <a:srgbClr val="7030A0"/>
              </a:solidFill>
              <a:latin typeface="Times New Roman" panose="02020603050405020304" pitchFamily="18" charset="0"/>
              <a:ea typeface="宋体" panose="02010600030101010101" pitchFamily="2" charset="-122"/>
            </a:endParaRPr>
          </a:p>
          <a:p>
            <a:pPr eaLnBrk="1" hangingPunct="1"/>
            <a:endParaRPr lang="zh-CN" altLang="en-US">
              <a:solidFill>
                <a:srgbClr val="7030A0"/>
              </a:solidFill>
              <a:latin typeface="Times New Roman" panose="02020603050405020304" pitchFamily="18" charset="0"/>
              <a:ea typeface="宋体" panose="02010600030101010101" pitchFamily="2" charset="-122"/>
            </a:endParaRPr>
          </a:p>
          <a:p>
            <a:pPr eaLnBrk="1" hangingPunct="1"/>
            <a:endParaRPr lang="zh-CN" altLang="en-US">
              <a:solidFill>
                <a:srgbClr val="7030A0"/>
              </a:solidFill>
              <a:latin typeface="Times New Roman" panose="02020603050405020304" pitchFamily="18" charset="0"/>
              <a:ea typeface="宋体" panose="02010600030101010101" pitchFamily="2" charset="-122"/>
            </a:endParaRPr>
          </a:p>
          <a:p>
            <a:pPr eaLnBrk="1" hangingPunct="1"/>
            <a:endParaRPr lang="zh-CN" altLang="en-US">
              <a:solidFill>
                <a:srgbClr val="7030A0"/>
              </a:solidFill>
              <a:latin typeface="Times New Roman" panose="02020603050405020304" pitchFamily="18" charset="0"/>
              <a:ea typeface="宋体" panose="02010600030101010101" pitchFamily="2" charset="-122"/>
            </a:endParaRPr>
          </a:p>
          <a:p>
            <a:pPr eaLnBrk="1" hangingPunct="1"/>
            <a:endParaRPr lang="zh-CN" altLang="en-US">
              <a:solidFill>
                <a:srgbClr val="7030A0"/>
              </a:solidFill>
              <a:latin typeface="Times New Roman" panose="02020603050405020304" pitchFamily="18" charset="0"/>
              <a:ea typeface="宋体" panose="02010600030101010101" pitchFamily="2" charset="-122"/>
            </a:endParaRPr>
          </a:p>
        </p:txBody>
      </p:sp>
      <p:sp>
        <p:nvSpPr>
          <p:cNvPr id="10245" name="文本框 5"/>
          <p:cNvSpPr txBox="1">
            <a:spLocks noChangeArrowheads="1"/>
          </p:cNvSpPr>
          <p:nvPr/>
        </p:nvSpPr>
        <p:spPr bwMode="auto">
          <a:xfrm>
            <a:off x="2278063" y="2730500"/>
            <a:ext cx="4381500" cy="17367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黑体" panose="020106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黑体" panose="020106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lnSpc>
                <a:spcPct val="150000"/>
              </a:lnSpc>
            </a:pPr>
            <a:r>
              <a:rPr lang="en-US" altLang="zh-CN" sz="2400" dirty="0">
                <a:solidFill>
                  <a:srgbClr val="1F2021"/>
                </a:solidFill>
                <a:latin typeface="Times New Roman" panose="02020603050405020304" pitchFamily="18" charset="0"/>
                <a:ea typeface="宋体" panose="02010600030101010101" pitchFamily="2" charset="-122"/>
              </a:rPr>
              <a:t>A:The Fine Arts Museum is </a:t>
            </a:r>
          </a:p>
          <a:p>
            <a:pPr eaLnBrk="1" hangingPunct="1">
              <a:lnSpc>
                <a:spcPct val="150000"/>
              </a:lnSpc>
            </a:pPr>
            <a:r>
              <a:rPr lang="en-US" altLang="zh-CN" sz="2400" dirty="0">
                <a:solidFill>
                  <a:srgbClr val="1F2021"/>
                </a:solidFill>
                <a:latin typeface="Times New Roman" panose="02020603050405020304" pitchFamily="18" charset="0"/>
                <a:ea typeface="宋体" panose="02010600030101010101" pitchFamily="2" charset="-122"/>
              </a:rPr>
              <a:t>    really interesting.</a:t>
            </a:r>
          </a:p>
          <a:p>
            <a:pPr eaLnBrk="1" hangingPunct="1">
              <a:lnSpc>
                <a:spcPct val="150000"/>
              </a:lnSpc>
            </a:pPr>
            <a:r>
              <a:rPr lang="en-US" altLang="zh-CN" sz="2400" dirty="0">
                <a:solidFill>
                  <a:srgbClr val="1F2021"/>
                </a:solidFill>
                <a:latin typeface="Times New Roman" panose="02020603050405020304" pitchFamily="18" charset="0"/>
                <a:ea typeface="宋体" panose="02010600030101010101" pitchFamily="2" charset="-122"/>
              </a:rPr>
              <a:t>B:Yes,and it's </a:t>
            </a:r>
            <a:r>
              <a:rPr lang="en-US" altLang="zh-CN" sz="2400" dirty="0" err="1">
                <a:solidFill>
                  <a:srgbClr val="1F2021"/>
                </a:solidFill>
                <a:latin typeface="Times New Roman" panose="02020603050405020304" pitchFamily="18" charset="0"/>
                <a:ea typeface="宋体" panose="02010600030101010101" pitchFamily="2" charset="-122"/>
              </a:rPr>
              <a:t>beautiful,too</a:t>
            </a:r>
            <a:r>
              <a:rPr lang="en-US" altLang="zh-CN" sz="2400" dirty="0">
                <a:solidFill>
                  <a:srgbClr val="1F2021"/>
                </a:solidFill>
                <a:latin typeface="Times New Roman" panose="02020603050405020304" pitchFamily="18" charset="0"/>
                <a:ea typeface="宋体" panose="02010600030101010101" pitchFamily="2" charset="-122"/>
              </a:rPr>
              <a:t>.</a:t>
            </a:r>
          </a:p>
        </p:txBody>
      </p:sp>
      <p:sp>
        <p:nvSpPr>
          <p:cNvPr id="183" name=" 183"/>
          <p:cNvSpPr/>
          <p:nvPr/>
        </p:nvSpPr>
        <p:spPr>
          <a:xfrm>
            <a:off x="817879" y="569594"/>
            <a:ext cx="647700" cy="575946"/>
          </a:xfrm>
          <a:prstGeom prst="roundRect">
            <a:avLst>
              <a:gd name="adj" fmla="val 343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 typeface="Arial" panose="020B0604020202020204" pitchFamily="34" charset="0"/>
              <a:buNone/>
              <a:defRPr/>
            </a:pPr>
            <a:r>
              <a:rPr lang="en-US" altLang="zh-CN" sz="2400" b="1" noProof="1">
                <a:solidFill>
                  <a:schemeClr val="tx1">
                    <a:lumMod val="50000"/>
                  </a:schemeClr>
                </a:solidFill>
                <a:latin typeface="Times New Roman" panose="02020603050405020304" pitchFamily="18" charset="0"/>
              </a:rPr>
              <a:t>1b</a:t>
            </a:r>
          </a:p>
        </p:txBody>
      </p:sp>
    </p:spTree>
    <p:custDataLst>
      <p:tags r:id="rId1"/>
    </p:custDataLst>
  </p:cSld>
  <p:clrMapOvr>
    <a:masterClrMapping/>
  </p:clrMapOvr>
  <p:transition spd="med">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9"/>
</p:tagLst>
</file>

<file path=ppt/theme/theme1.xml><?xml version="1.0" encoding="utf-8"?>
<a:theme xmlns:a="http://schemas.openxmlformats.org/drawingml/2006/main" name="WWW.2PPT.COM">
  <a:themeElements>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C模板">
      <a:majorFont>
        <a:latin typeface="Arial"/>
        <a:ea typeface="微软雅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C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C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C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C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C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C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C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C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C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C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C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主题38</Template>
  <TotalTime>0</TotalTime>
  <Words>1433</Words>
  <Application>Microsoft Office PowerPoint</Application>
  <PresentationFormat>全屏显示(4:3)</PresentationFormat>
  <Paragraphs>204</Paragraphs>
  <Slides>28</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黑体</vt:lpstr>
      <vt:lpstr>宋体</vt:lpstr>
      <vt:lpstr>微软雅黑</vt:lpstr>
      <vt:lpstr>Arial</vt:lpstr>
      <vt:lpstr>Calibri</vt:lpstr>
      <vt:lpstr>Times New Roman</vt:lpstr>
      <vt:lpstr>WWW.2PPT.COM</vt:lpstr>
      <vt:lpstr>Unit 3 Could you please tell me where the restrooms are? Section B  (第1课时)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2016-03-01T02:56:00Z</dcterms:created>
  <dcterms:modified xsi:type="dcterms:W3CDTF">2023-01-16T18:46:14Z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F78D696949FD408CB2D8230D0951C2BE</vt:lpwstr>
  </property>
  <property fmtid="{A09F084E-AD41-489F-8076-AA5BE3082BCA}" pid="100">
    <vt:ui4>5</vt:ui4>
  </property>
  <property fmtid="{64440492-4C8B-11D1-8B70-080036B11A03}" pid="11">
    <vt:lpwstr>www.2ppt.com-爱PPT提供资源下载</vt:lpwstr>
  </property>
</Properties>
</file>