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61" r:id="rId2"/>
    <p:sldId id="784" r:id="rId3"/>
    <p:sldId id="805" r:id="rId4"/>
    <p:sldId id="853" r:id="rId5"/>
    <p:sldId id="854" r:id="rId6"/>
    <p:sldId id="821" r:id="rId7"/>
    <p:sldId id="822" r:id="rId8"/>
    <p:sldId id="855" r:id="rId9"/>
    <p:sldId id="857" r:id="rId10"/>
    <p:sldId id="858" r:id="rId11"/>
    <p:sldId id="823" r:id="rId12"/>
    <p:sldId id="806" r:id="rId13"/>
    <p:sldId id="807" r:id="rId14"/>
    <p:sldId id="808" r:id="rId15"/>
    <p:sldId id="824" r:id="rId16"/>
    <p:sldId id="809" r:id="rId17"/>
    <p:sldId id="810" r:id="rId18"/>
    <p:sldId id="825" r:id="rId19"/>
    <p:sldId id="811" r:id="rId20"/>
    <p:sldId id="812" r:id="rId21"/>
    <p:sldId id="813" r:id="rId22"/>
    <p:sldId id="826" r:id="rId23"/>
    <p:sldId id="814" r:id="rId24"/>
    <p:sldId id="815" r:id="rId25"/>
    <p:sldId id="816" r:id="rId26"/>
    <p:sldId id="817" r:id="rId27"/>
    <p:sldId id="818" r:id="rId28"/>
    <p:sldId id="819" r:id="rId29"/>
    <p:sldId id="766" r:id="rId30"/>
    <p:sldId id="820" r:id="rId31"/>
    <p:sldId id="702" r:id="rId32"/>
    <p:sldId id="744" r:id="rId33"/>
    <p:sldId id="659" r:id="rId34"/>
    <p:sldId id="701" r:id="rId35"/>
    <p:sldId id="736" r:id="rId36"/>
    <p:sldId id="718" r:id="rId37"/>
    <p:sldId id="692" r:id="rId38"/>
    <p:sldId id="717" r:id="rId39"/>
    <p:sldId id="763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6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" initials="" lastIdx="1" clrIdx="0"/>
  <p:cmAuthor id="1" name="新课标第一网" initials="xkb1.com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703"/>
    <a:srgbClr val="FFFFCC"/>
    <a:srgbClr val="FF3399"/>
    <a:srgbClr val="CC9900"/>
    <a:srgbClr val="CCECFF"/>
    <a:srgbClr val="FFFF00"/>
    <a:srgbClr val="CCFFCC"/>
    <a:srgbClr val="CC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474" y="-402"/>
      </p:cViewPr>
      <p:guideLst>
        <p:guide orient="horz" pos="849"/>
        <p:guide pos="6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4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2-24T08:10:17.662" idx="7">
    <p:pos x="2436" y="134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946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515F7EF-DD22-467F-A458-0187B092EA5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5F7EF-DD22-467F-A458-0187B092EA52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2988" y="1938338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8788" y="3429000"/>
            <a:ext cx="6400800" cy="1752600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i="1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453188"/>
            <a:ext cx="1152525" cy="268287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476375" y="6453188"/>
            <a:ext cx="7056438" cy="26828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66163" y="6453188"/>
            <a:ext cx="442912" cy="268287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97404E39-F573-4088-8938-4A4682FF38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build="p" autoUpdateAnimBg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DE386F-490E-481D-A422-1FD3D77919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8450"/>
            <a:ext cx="6884988" cy="5159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1268413"/>
            <a:ext cx="7775575" cy="4392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8BAC11-76BB-44EE-9702-E32E0545B42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45238" y="298450"/>
            <a:ext cx="2114550" cy="53625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298450"/>
            <a:ext cx="6192838" cy="5362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1ECE8-E99C-47FB-974C-293A83FC78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86569B-FA6B-4D1F-A7B3-81B90D0E48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ADD77D-6A4A-4F38-AC8D-A788B1D03D7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66163" y="6453188"/>
            <a:ext cx="442912" cy="268287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97404E39-F573-4088-8938-4A4682FF38B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8450"/>
            <a:ext cx="6884988" cy="5159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268413"/>
            <a:ext cx="7775575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02DDA7-7A62-4500-8F36-7F068D7474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19718B-2705-41B3-BBFA-7752078665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8450"/>
            <a:ext cx="6884988" cy="5159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811587" cy="4392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1588" cy="4392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2CE43E-A3E7-448C-9DDB-4ABC77CB88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4BF547-CC0D-4EE5-8B8D-C55AF385DAF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98450"/>
            <a:ext cx="6884988" cy="5159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3DA57E-F3A7-4703-BBB4-D7A122B5885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FB66BE-CC22-4D8D-89A4-EFA40A5D8CE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388" y="6289675"/>
            <a:ext cx="1152525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476375" y="6289675"/>
            <a:ext cx="7056438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66163" y="6289675"/>
            <a:ext cx="442912" cy="39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3908DC-7EFA-4678-A187-EE2C11135AE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2"/>
          <p:cNvSpPr txBox="1">
            <a:spLocks noChangeArrowheads="1"/>
          </p:cNvSpPr>
          <p:nvPr/>
        </p:nvSpPr>
        <p:spPr bwMode="auto">
          <a:xfrm>
            <a:off x="1443681" y="933059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青岛版五年级数学上册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43438" y="909638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833674" y="2109679"/>
            <a:ext cx="55446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团体操表演</a:t>
            </a:r>
          </a:p>
        </p:txBody>
      </p:sp>
      <p:sp>
        <p:nvSpPr>
          <p:cNvPr id="2" name="矩形 1"/>
          <p:cNvSpPr/>
          <p:nvPr/>
        </p:nvSpPr>
        <p:spPr>
          <a:xfrm>
            <a:off x="3136857" y="3850740"/>
            <a:ext cx="2996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kern="10" spc="-440" dirty="0" smtClean="0">
                <a:ln w="12700">
                  <a:noFill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倩简体" pitchFamily="65" charset="-122"/>
                <a:ea typeface="方正粗倩简体" pitchFamily="65" charset="-122"/>
              </a:rPr>
              <a:t>因数和倍数</a:t>
            </a:r>
            <a:endParaRPr lang="zh-CN" altLang="en-US" sz="4800" b="1" kern="10" spc="-440" dirty="0">
              <a:ln w="12700">
                <a:noFill/>
                <a:round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2089" y="558924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知识应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1725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30325" y="1484313"/>
            <a:ext cx="576262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ea typeface="楷体_GB2312" pitchFamily="1" charset="-122"/>
              </a:rPr>
              <a:t>把方框中的数填入相应的圆圈里。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54100" y="2189163"/>
            <a:ext cx="6831013" cy="116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en-US" altLang="zh-CN" sz="2800" b="1" dirty="0">
                <a:latin typeface="楷体_GB2312" pitchFamily="1" charset="-122"/>
                <a:ea typeface="楷体_GB2312" pitchFamily="1" charset="-122"/>
              </a:rPr>
              <a:t>1   2   3   4   5   6   8   9  10  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楷体_GB2312" pitchFamily="1" charset="-122"/>
                <a:ea typeface="楷体_GB2312" pitchFamily="1" charset="-122"/>
              </a:rPr>
              <a:t> 12  15  16  18  20  24  30  36  60 </a:t>
            </a:r>
          </a:p>
        </p:txBody>
      </p:sp>
      <p:grpSp>
        <p:nvGrpSpPr>
          <p:cNvPr id="30725" name="Group 5"/>
          <p:cNvGrpSpPr/>
          <p:nvPr/>
        </p:nvGrpSpPr>
        <p:grpSpPr bwMode="auto">
          <a:xfrm>
            <a:off x="1187450" y="3789363"/>
            <a:ext cx="3024188" cy="2293937"/>
            <a:chOff x="0" y="0"/>
            <a:chExt cx="1905" cy="1445"/>
          </a:xfrm>
        </p:grpSpPr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0" y="272"/>
              <a:ext cx="1905" cy="11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99" y="0"/>
              <a:ext cx="8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楷体_GB2312" pitchFamily="1" charset="-122"/>
                </a:rPr>
                <a:t>36</a:t>
              </a:r>
              <a:r>
                <a:rPr lang="zh-CN" altLang="en-US" b="1">
                  <a:ea typeface="楷体_GB2312" pitchFamily="1" charset="-122"/>
                </a:rPr>
                <a:t>的因数</a:t>
              </a:r>
            </a:p>
          </p:txBody>
        </p:sp>
      </p:grpSp>
      <p:grpSp>
        <p:nvGrpSpPr>
          <p:cNvPr id="30728" name="Group 8"/>
          <p:cNvGrpSpPr/>
          <p:nvPr/>
        </p:nvGrpSpPr>
        <p:grpSpPr bwMode="auto">
          <a:xfrm>
            <a:off x="4859338" y="3789363"/>
            <a:ext cx="3024187" cy="2293937"/>
            <a:chOff x="0" y="0"/>
            <a:chExt cx="1905" cy="1445"/>
          </a:xfrm>
        </p:grpSpPr>
        <p:sp>
          <p:nvSpPr>
            <p:cNvPr id="30729" name="Oval 9"/>
            <p:cNvSpPr>
              <a:spLocks noChangeArrowheads="1"/>
            </p:cNvSpPr>
            <p:nvPr/>
          </p:nvSpPr>
          <p:spPr bwMode="auto">
            <a:xfrm>
              <a:off x="0" y="272"/>
              <a:ext cx="1905" cy="11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99" y="0"/>
              <a:ext cx="8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楷体_GB2312" pitchFamily="1" charset="-122"/>
                </a:rPr>
                <a:t>60</a:t>
              </a:r>
              <a:r>
                <a:rPr lang="zh-CN" altLang="en-US" b="1">
                  <a:ea typeface="楷体_GB2312" pitchFamily="1" charset="-122"/>
                </a:rPr>
                <a:t>的因数</a:t>
              </a:r>
            </a:p>
          </p:txBody>
        </p:sp>
      </p:grp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908175" y="4365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339975" y="4340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2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771775" y="4340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3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203575" y="44370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4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1763713" y="49418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6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339975" y="49418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9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916238" y="5013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12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979613" y="53736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18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627313" y="54451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36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435600" y="44370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011863" y="4365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2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516688" y="4365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3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019925" y="4365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4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292725" y="4797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5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940425" y="4797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6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588125" y="47974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10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164388" y="47974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12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508625" y="5203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15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156325" y="5203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20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804025" y="5203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30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156325" y="55895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  <a:ea typeface="楷体_GB2312" pitchFamily="1" charset="-122"/>
              </a:rPr>
              <a:t>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nimBg="1" autoUpdateAnimBg="0"/>
      <p:bldP spid="30731" grpId="0" autoUpdateAnimBg="0"/>
      <p:bldP spid="30732" grpId="0" autoUpdateAnimBg="0"/>
      <p:bldP spid="30733" grpId="0" autoUpdateAnimBg="0"/>
      <p:bldP spid="30734" grpId="0" autoUpdateAnimBg="0"/>
      <p:bldP spid="30735" grpId="0" autoUpdateAnimBg="0"/>
      <p:bldP spid="30736" grpId="0" autoUpdateAnimBg="0"/>
      <p:bldP spid="30737" grpId="0" autoUpdateAnimBg="0"/>
      <p:bldP spid="30738" grpId="0" autoUpdateAnimBg="0"/>
      <p:bldP spid="30739" grpId="0" autoUpdateAnimBg="0"/>
      <p:bldP spid="30740" grpId="0" autoUpdateAnimBg="0"/>
      <p:bldP spid="30741" grpId="0" autoUpdateAnimBg="0"/>
      <p:bldP spid="30742" grpId="0" autoUpdateAnimBg="0"/>
      <p:bldP spid="30743" grpId="0" autoUpdateAnimBg="0"/>
      <p:bldP spid="30744" grpId="0" autoUpdateAnimBg="0"/>
      <p:bldP spid="30745" grpId="0" autoUpdateAnimBg="0"/>
      <p:bldP spid="30746" grpId="0" autoUpdateAnimBg="0"/>
      <p:bldP spid="30747" grpId="0" autoUpdateAnimBg="0"/>
      <p:bldP spid="30748" grpId="0" autoUpdateAnimBg="0"/>
      <p:bldP spid="30749" grpId="0" autoUpdateAnimBg="0"/>
      <p:bldP spid="30750" grpId="0" autoUpdateAnimBg="0"/>
      <p:bldP spid="307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5324" y="1549400"/>
            <a:ext cx="7961132" cy="10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</a:t>
            </a:r>
            <a:r>
              <a:rPr lang="en-US" altLang="zh-CN" sz="2800" dirty="0"/>
              <a:t>12</a:t>
            </a:r>
            <a:r>
              <a:rPr lang="zh-CN" altLang="en-US" sz="2800" dirty="0"/>
              <a:t>的因数有（                        ），其中最小</a:t>
            </a:r>
          </a:p>
          <a:p>
            <a:pPr>
              <a:spcBef>
                <a:spcPct val="20000"/>
              </a:spcBef>
            </a:pPr>
            <a:r>
              <a:rPr lang="zh-CN" altLang="en-US" sz="2800" dirty="0"/>
              <a:t>的因数是（       ），最大的因数是（      </a:t>
            </a:r>
            <a:r>
              <a:rPr lang="zh-CN" altLang="en-US" sz="2800" dirty="0" smtClean="0"/>
              <a:t>）。</a:t>
            </a:r>
            <a:endParaRPr lang="zh-CN" altLang="en-US" sz="2800" dirty="0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067175" y="981075"/>
            <a:ext cx="638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/>
              <a:t>因数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027988" y="981075"/>
            <a:ext cx="638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/>
              <a:t>倍数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67944" y="1628775"/>
            <a:ext cx="22129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6</a:t>
            </a:r>
            <a:r>
              <a:rPr lang="zh-CN" altLang="en-US" dirty="0"/>
              <a:t>、</a:t>
            </a:r>
            <a:r>
              <a:rPr lang="en-US" altLang="zh-CN" dirty="0"/>
              <a:t>12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699792" y="2133600"/>
            <a:ext cx="307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1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444704" y="2133600"/>
            <a:ext cx="434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12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723881" y="4294188"/>
            <a:ext cx="86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/>
              <a:t>有限的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55650" y="908050"/>
            <a:ext cx="8704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</a:t>
            </a:r>
            <a:r>
              <a:rPr lang="en-US" altLang="zh-CN" sz="2800" dirty="0"/>
              <a:t>4</a:t>
            </a:r>
            <a:r>
              <a:rPr lang="zh-CN" altLang="en-US" sz="2800" dirty="0"/>
              <a:t>和</a:t>
            </a:r>
            <a:r>
              <a:rPr lang="en-US" altLang="zh-CN" sz="2800" dirty="0"/>
              <a:t>5</a:t>
            </a:r>
            <a:r>
              <a:rPr lang="zh-CN" altLang="en-US" sz="2800" dirty="0"/>
              <a:t>是</a:t>
            </a:r>
            <a:r>
              <a:rPr lang="en-US" altLang="zh-CN" sz="2800" dirty="0"/>
              <a:t>20</a:t>
            </a:r>
            <a:r>
              <a:rPr lang="zh-CN" altLang="en-US" sz="2800" dirty="0"/>
              <a:t>的（       ），</a:t>
            </a:r>
            <a:r>
              <a:rPr lang="en-US" altLang="zh-CN" sz="2800" dirty="0"/>
              <a:t>20</a:t>
            </a:r>
            <a:r>
              <a:rPr lang="zh-CN" altLang="en-US" sz="2800" dirty="0"/>
              <a:t>又是</a:t>
            </a:r>
            <a:r>
              <a:rPr lang="en-US" altLang="zh-CN" sz="2800" dirty="0"/>
              <a:t>4</a:t>
            </a:r>
            <a:r>
              <a:rPr lang="zh-CN" altLang="en-US" sz="2800" dirty="0"/>
              <a:t>和</a:t>
            </a:r>
            <a:r>
              <a:rPr lang="en-US" altLang="zh-CN" sz="2800" dirty="0"/>
              <a:t>5</a:t>
            </a:r>
            <a:r>
              <a:rPr lang="zh-CN" altLang="en-US" sz="2800" dirty="0"/>
              <a:t>的（      ）。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83568" y="4149725"/>
            <a:ext cx="70104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/>
              <a:t>（4）一个数的因数的个数是（         ）。</a:t>
            </a:r>
          </a:p>
          <a:p>
            <a:endParaRPr lang="zh-CN" altLang="en-US" dirty="0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90562" y="5027138"/>
            <a:ext cx="79658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/>
              <a:t>结论：一个数的因数是有限的，其中最小的是</a:t>
            </a:r>
            <a:r>
              <a:rPr lang="zh-CN" altLang="en-US" sz="2400" dirty="0">
                <a:solidFill>
                  <a:srgbClr val="FF3399"/>
                </a:solidFill>
              </a:rPr>
              <a:t>1</a:t>
            </a:r>
            <a:r>
              <a:rPr lang="zh-CN" altLang="en-US" sz="2400" dirty="0"/>
              <a:t>，</a:t>
            </a:r>
          </a:p>
          <a:p>
            <a:r>
              <a:rPr lang="zh-CN" altLang="en-US" sz="2400" dirty="0"/>
              <a:t>最大的是它</a:t>
            </a:r>
            <a:r>
              <a:rPr lang="zh-CN" altLang="en-US" sz="2400" dirty="0">
                <a:solidFill>
                  <a:srgbClr val="FF3399"/>
                </a:solidFill>
              </a:rPr>
              <a:t>本身</a:t>
            </a:r>
            <a:r>
              <a:rPr lang="zh-CN" altLang="en-US" sz="2400" dirty="0"/>
              <a:t>。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83568" y="2781300"/>
            <a:ext cx="768508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800" dirty="0"/>
              <a:t>（3）9的因数有（                        ），其中最小</a:t>
            </a:r>
          </a:p>
          <a:p>
            <a:pPr>
              <a:spcBef>
                <a:spcPct val="20000"/>
              </a:spcBef>
            </a:pPr>
            <a:r>
              <a:rPr lang="zh-CN" altLang="en-US" sz="2800" dirty="0"/>
              <a:t>的因数是（       ），最大的因数是（      ）。</a:t>
            </a:r>
          </a:p>
          <a:p>
            <a:endParaRPr lang="zh-CN" altLang="en-US" dirty="0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284018" y="2854325"/>
            <a:ext cx="1158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/>
              <a:t>1、3、9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628256" y="34290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1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516043" y="3429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/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  <p:bldP spid="31746" grpId="0" autoUpdateAnimBg="0"/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3" grpId="0" autoUpdateAnimBg="0"/>
      <p:bldP spid="31754" grpId="0" autoUpdateAnimBg="0"/>
      <p:bldP spid="31755" grpId="0" bldLvl="0" autoUpdateAnimBg="0"/>
      <p:bldP spid="31756" grpId="0" autoUpdateAnimBg="0"/>
      <p:bldP spid="31757" grpId="0" bldLvl="0" autoUpdateAnimBg="0"/>
      <p:bldP spid="31758" grpId="0" bldLvl="0" autoUpdateAnimBg="0"/>
      <p:bldP spid="31759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94" name="Group 126"/>
          <p:cNvGraphicFramePr>
            <a:graphicFrameLocks noGrp="1"/>
          </p:cNvGraphicFramePr>
          <p:nvPr>
            <p:ph idx="4294967295"/>
          </p:nvPr>
        </p:nvGraphicFramePr>
        <p:xfrm>
          <a:off x="0" y="333375"/>
          <a:ext cx="7345362" cy="6620510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893" name="Text Box 125"/>
          <p:cNvSpPr txBox="1">
            <a:spLocks noChangeArrowheads="1"/>
          </p:cNvSpPr>
          <p:nvPr/>
        </p:nvSpPr>
        <p:spPr bwMode="auto">
          <a:xfrm>
            <a:off x="8228013" y="1196975"/>
            <a:ext cx="9159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0000FF"/>
                </a:solidFill>
              </a:rPr>
              <a:t>百位数表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7921625" cy="59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endParaRPr lang="zh-CN" altLang="en-US" sz="3600">
              <a:ea typeface="楷体_GB2312" pitchFamily="1" charset="-122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8613" y="958850"/>
            <a:ext cx="546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>
                <a:solidFill>
                  <a:schemeClr val="hlink"/>
                </a:solidFill>
                <a:latin typeface="微软简中圆" pitchFamily="2" charset="-122"/>
                <a:ea typeface="微软简中圆" pitchFamily="2" charset="-122"/>
              </a:rPr>
              <a:t>你能找出多少个</a:t>
            </a:r>
            <a:r>
              <a:rPr lang="en-US" altLang="zh-CN" sz="3600">
                <a:solidFill>
                  <a:schemeClr val="hlink"/>
                </a:solidFill>
                <a:latin typeface="微软简中圆" pitchFamily="2" charset="-122"/>
                <a:ea typeface="微软简中圆" pitchFamily="2" charset="-122"/>
              </a:rPr>
              <a:t>2</a:t>
            </a:r>
            <a:r>
              <a:rPr lang="zh-CN" altLang="en-US" sz="3600">
                <a:solidFill>
                  <a:schemeClr val="hlink"/>
                </a:solidFill>
                <a:latin typeface="微软简中圆" pitchFamily="2" charset="-122"/>
                <a:ea typeface="微软简中圆" pitchFamily="2" charset="-122"/>
              </a:rPr>
              <a:t>的倍数？</a:t>
            </a:r>
          </a:p>
        </p:txBody>
      </p:sp>
      <p:grpSp>
        <p:nvGrpSpPr>
          <p:cNvPr id="36868" name="Group 4"/>
          <p:cNvGrpSpPr/>
          <p:nvPr/>
        </p:nvGrpSpPr>
        <p:grpSpPr bwMode="auto">
          <a:xfrm>
            <a:off x="971550" y="1844675"/>
            <a:ext cx="3167063" cy="4321175"/>
            <a:chOff x="0" y="0"/>
            <a:chExt cx="1995" cy="2722"/>
          </a:xfrm>
        </p:grpSpPr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995" cy="26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99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407" y="136"/>
              <a:ext cx="9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2×1=</a:t>
              </a: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407" y="511"/>
              <a:ext cx="9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2×2=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340" y="148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F3399"/>
                  </a:solidFill>
                  <a:ea typeface="楷体_GB2312" pitchFamily="1" charset="-122"/>
                </a:rPr>
                <a:t>2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315" y="557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F3399"/>
                  </a:solidFill>
                  <a:ea typeface="楷体_GB2312" pitchFamily="1" charset="-122"/>
                </a:rPr>
                <a:t>4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407" y="918"/>
              <a:ext cx="9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2×3=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1315" y="964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F3399"/>
                  </a:solidFill>
                  <a:ea typeface="楷体_GB2312" pitchFamily="1" charset="-122"/>
                </a:rPr>
                <a:t>6</a:t>
              </a: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387" y="1326"/>
              <a:ext cx="91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>
                  <a:latin typeface="黑体" panose="02010609060101010101" pitchFamily="49" charset="-122"/>
                  <a:ea typeface="黑体" panose="02010609060101010101" pitchFamily="49" charset="-122"/>
                </a:rPr>
                <a:t>2×4=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295" y="1372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FF3399"/>
                  </a:solidFill>
                  <a:ea typeface="楷体_GB2312" pitchFamily="1" charset="-122"/>
                </a:rPr>
                <a:t>8</a:t>
              </a: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 rot="5400000">
              <a:off x="626" y="1945"/>
              <a:ext cx="97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5400">
                  <a:ea typeface="楷体_GB2312" pitchFamily="1" charset="-122"/>
                </a:rPr>
                <a:t>……</a:t>
              </a:r>
            </a:p>
          </p:txBody>
        </p:sp>
      </p:grp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651500" y="2492375"/>
            <a:ext cx="180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3600">
                <a:solidFill>
                  <a:srgbClr val="FF3399"/>
                </a:solidFill>
                <a:latin typeface="微软简中圆" pitchFamily="2" charset="-122"/>
                <a:ea typeface="微软简中圆" pitchFamily="2" charset="-122"/>
              </a:rPr>
              <a:t>2</a:t>
            </a:r>
            <a:r>
              <a:rPr lang="zh-CN" altLang="en-US" sz="3600">
                <a:solidFill>
                  <a:srgbClr val="FF3399"/>
                </a:solidFill>
                <a:latin typeface="微软简中圆" pitchFamily="2" charset="-122"/>
                <a:ea typeface="微软简中圆" pitchFamily="2" charset="-122"/>
              </a:rPr>
              <a:t>的倍数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4356100" y="3205163"/>
            <a:ext cx="4392613" cy="2282825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36881" name="Group 17"/>
          <p:cNvGrpSpPr/>
          <p:nvPr/>
        </p:nvGrpSpPr>
        <p:grpSpPr bwMode="auto">
          <a:xfrm>
            <a:off x="5292725" y="3492500"/>
            <a:ext cx="4032250" cy="1736725"/>
            <a:chOff x="0" y="0"/>
            <a:chExt cx="2540" cy="1094"/>
          </a:xfrm>
        </p:grpSpPr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2540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zh-CN" sz="5400">
                  <a:latin typeface="微软简魏碑" pitchFamily="2" charset="-122"/>
                  <a:ea typeface="微软简魏碑" pitchFamily="2" charset="-122"/>
                </a:rPr>
                <a:t>2</a:t>
              </a:r>
              <a:r>
                <a:rPr lang="zh-CN" altLang="en-US" sz="5400">
                  <a:latin typeface="微软简魏碑" pitchFamily="2" charset="-122"/>
                  <a:ea typeface="微软简魏碑" pitchFamily="2" charset="-122"/>
                </a:rPr>
                <a:t>，</a:t>
              </a:r>
              <a:r>
                <a:rPr lang="en-US" altLang="zh-CN" sz="5400">
                  <a:latin typeface="微软简魏碑" pitchFamily="2" charset="-122"/>
                  <a:ea typeface="微软简魏碑" pitchFamily="2" charset="-122"/>
                </a:rPr>
                <a:t>4</a:t>
              </a:r>
              <a:r>
                <a:rPr lang="zh-CN" altLang="en-US" sz="5400">
                  <a:latin typeface="微软简魏碑" pitchFamily="2" charset="-122"/>
                  <a:ea typeface="微软简魏碑" pitchFamily="2" charset="-122"/>
                </a:rPr>
                <a:t>，</a:t>
              </a:r>
              <a:r>
                <a:rPr lang="en-US" altLang="zh-CN" sz="5400">
                  <a:latin typeface="微软简魏碑" pitchFamily="2" charset="-122"/>
                  <a:ea typeface="微软简魏碑" pitchFamily="2" charset="-122"/>
                </a:rPr>
                <a:t>6</a:t>
              </a:r>
              <a:r>
                <a:rPr lang="zh-CN" altLang="en-US" sz="5400">
                  <a:latin typeface="微软简魏碑" pitchFamily="2" charset="-122"/>
                  <a:ea typeface="微软简魏碑" pitchFamily="2" charset="-122"/>
                </a:rPr>
                <a:t>，</a:t>
              </a:r>
              <a:r>
                <a:rPr lang="en-US" altLang="zh-CN" sz="5400">
                  <a:latin typeface="微软简魏碑" pitchFamily="2" charset="-122"/>
                  <a:ea typeface="微软简魏碑" pitchFamily="2" charset="-122"/>
                </a:rPr>
                <a:t>8</a:t>
              </a:r>
              <a:r>
                <a:rPr lang="zh-CN" altLang="en-US" sz="5400">
                  <a:latin typeface="微软简魏碑" pitchFamily="2" charset="-122"/>
                  <a:ea typeface="微软简魏碑" pitchFamily="2" charset="-122"/>
                </a:rPr>
                <a:t>，</a:t>
              </a:r>
            </a:p>
          </p:txBody>
        </p:sp>
        <p:sp>
          <p:nvSpPr>
            <p:cNvPr id="36883" name="Rectangle 19"/>
            <p:cNvSpPr>
              <a:spLocks noChangeArrowheads="1"/>
            </p:cNvSpPr>
            <p:nvPr/>
          </p:nvSpPr>
          <p:spPr bwMode="auto">
            <a:xfrm>
              <a:off x="480" y="414"/>
              <a:ext cx="65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altLang="zh-CN" sz="5400" b="1">
                  <a:ea typeface="楷体_GB2312" pitchFamily="1" charset="-122"/>
                </a:rPr>
                <a:t>…</a:t>
              </a: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utoUpdateAnimBg="0"/>
      <p:bldP spid="368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827584" y="692696"/>
            <a:ext cx="7572446" cy="5688632"/>
          </a:xfr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424936" cy="6284174"/>
          </a:xfr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86" name="Group 650"/>
          <p:cNvGraphicFramePr>
            <a:graphicFrameLocks noGrp="1"/>
          </p:cNvGraphicFramePr>
          <p:nvPr/>
        </p:nvGraphicFramePr>
        <p:xfrm>
          <a:off x="2482850" y="609203"/>
          <a:ext cx="6275388" cy="6278880"/>
        </p:xfrm>
        <a:graphic>
          <a:graphicData uri="http://schemas.openxmlformats.org/drawingml/2006/table">
            <a:tbl>
              <a:tblPr/>
              <a:tblGrid>
                <a:gridCol w="62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580" name="Rectangle 644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730250" cy="5818188"/>
          </a:xfrm>
        </p:spPr>
        <p:txBody>
          <a:bodyPr/>
          <a:lstStyle/>
          <a:p>
            <a:r>
              <a:rPr lang="zh-CN" altLang="en-US" sz="5600" dirty="0">
                <a:solidFill>
                  <a:schemeClr val="tx1"/>
                </a:solidFill>
              </a:rPr>
              <a:t>找出2的倍数</a:t>
            </a:r>
          </a:p>
        </p:txBody>
      </p:sp>
      <p:graphicFrame>
        <p:nvGraphicFramePr>
          <p:cNvPr id="40587" name="Group 651"/>
          <p:cNvGraphicFramePr>
            <a:graphicFrameLocks noGrp="1"/>
          </p:cNvGraphicFramePr>
          <p:nvPr>
            <p:ph idx="1"/>
          </p:nvPr>
        </p:nvGraphicFramePr>
        <p:xfrm>
          <a:off x="2486025" y="610791"/>
          <a:ext cx="6264275" cy="6278880"/>
        </p:xfrm>
        <a:graphic>
          <a:graphicData uri="http://schemas.openxmlformats.org/drawingml/2006/table">
            <a:tbl>
              <a:tblPr/>
              <a:tblGrid>
                <a:gridCol w="62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581" name="AutoShape 645"/>
          <p:cNvSpPr>
            <a:spLocks noChangeArrowheads="1"/>
          </p:cNvSpPr>
          <p:nvPr/>
        </p:nvSpPr>
        <p:spPr bwMode="auto">
          <a:xfrm>
            <a:off x="3348038" y="34528"/>
            <a:ext cx="914400" cy="608013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05" tIns="14605" rIns="14605" bIns="14605" anchor="ctr"/>
          <a:lstStyle/>
          <a:p>
            <a:pPr algn="ctr"/>
            <a:r>
              <a:rPr lang="zh-CN" altLang="en-US" dirty="0"/>
              <a:t>个位是2</a:t>
            </a:r>
          </a:p>
        </p:txBody>
      </p:sp>
      <p:sp>
        <p:nvSpPr>
          <p:cNvPr id="40582" name="AutoShape 646"/>
          <p:cNvSpPr>
            <a:spLocks noChangeArrowheads="1"/>
          </p:cNvSpPr>
          <p:nvPr/>
        </p:nvSpPr>
        <p:spPr bwMode="auto">
          <a:xfrm>
            <a:off x="4494213" y="9128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05" tIns="14605" rIns="14605" bIns="14605" anchor="ctr"/>
          <a:lstStyle/>
          <a:p>
            <a:pPr algn="ctr"/>
            <a:r>
              <a:rPr lang="zh-CN" altLang="en-US"/>
              <a:t>个位是4</a:t>
            </a:r>
          </a:p>
        </p:txBody>
      </p:sp>
      <p:sp>
        <p:nvSpPr>
          <p:cNvPr id="40583" name="AutoShape 647"/>
          <p:cNvSpPr>
            <a:spLocks noChangeArrowheads="1"/>
          </p:cNvSpPr>
          <p:nvPr/>
        </p:nvSpPr>
        <p:spPr bwMode="auto">
          <a:xfrm>
            <a:off x="5651500" y="34528"/>
            <a:ext cx="914400" cy="608013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05" tIns="14605" rIns="14605" bIns="14605" anchor="ctr"/>
          <a:lstStyle/>
          <a:p>
            <a:pPr algn="ctr"/>
            <a:r>
              <a:rPr lang="zh-CN" altLang="en-US"/>
              <a:t>个位是6</a:t>
            </a:r>
          </a:p>
        </p:txBody>
      </p:sp>
      <p:sp>
        <p:nvSpPr>
          <p:cNvPr id="40584" name="AutoShape 648"/>
          <p:cNvSpPr>
            <a:spLocks noChangeArrowheads="1"/>
          </p:cNvSpPr>
          <p:nvPr/>
        </p:nvSpPr>
        <p:spPr bwMode="auto">
          <a:xfrm>
            <a:off x="6910388" y="-14684"/>
            <a:ext cx="914400" cy="608012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05" tIns="14605" rIns="14605" bIns="14605" anchor="ctr"/>
          <a:lstStyle/>
          <a:p>
            <a:pPr algn="ctr"/>
            <a:r>
              <a:rPr lang="zh-CN" altLang="en-US"/>
              <a:t>个位是8</a:t>
            </a:r>
          </a:p>
        </p:txBody>
      </p:sp>
      <p:sp>
        <p:nvSpPr>
          <p:cNvPr id="40585" name="AutoShape 649"/>
          <p:cNvSpPr>
            <a:spLocks noChangeArrowheads="1"/>
          </p:cNvSpPr>
          <p:nvPr/>
        </p:nvSpPr>
        <p:spPr bwMode="auto">
          <a:xfrm>
            <a:off x="8131175" y="-27384"/>
            <a:ext cx="914400" cy="6096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05" tIns="14605" rIns="14605" bIns="14605" anchor="ctr"/>
          <a:lstStyle/>
          <a:p>
            <a:pPr algn="ctr"/>
            <a:r>
              <a:rPr lang="zh-CN" altLang="en-US"/>
              <a:t>个位是0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81" grpId="0" bldLvl="0" animBg="1" autoUpdateAnimBg="0"/>
      <p:bldP spid="40582" grpId="0" bldLvl="0" animBg="1" autoUpdateAnimBg="0"/>
      <p:bldP spid="40583" grpId="0" bldLvl="0" animBg="1" autoUpdateAnimBg="0"/>
      <p:bldP spid="40584" grpId="0" bldLvl="0" animBg="1" autoUpdateAnimBg="0"/>
      <p:bldP spid="40585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p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85825" y="1027113"/>
            <a:ext cx="3470275" cy="5283200"/>
          </a:xfrm>
          <a:noFill/>
        </p:spPr>
      </p:pic>
      <p:pic>
        <p:nvPicPr>
          <p:cNvPr id="21508" name="Picture 4" descr="p1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981075"/>
            <a:ext cx="4084637" cy="5327650"/>
          </a:xfr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4787900" y="2292350"/>
            <a:ext cx="3143250" cy="2470150"/>
          </a:xfrm>
        </p:spPr>
        <p:txBody>
          <a:bodyPr/>
          <a:lstStyle/>
          <a:p>
            <a:pPr algn="ctr">
              <a:buFontTx/>
              <a:buNone/>
            </a:pPr>
            <a:endParaRPr lang="zh-CN" altLang="en-US" sz="600" b="1">
              <a:latin typeface="楷体_GB2312" pitchFamily="1" charset="-122"/>
              <a:ea typeface="楷体_GB2312" pitchFamily="1" charset="-122"/>
            </a:endParaRPr>
          </a:p>
          <a:p>
            <a:endParaRPr lang="zh-CN" altLang="en-US" sz="600" b="1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 b="1">
                <a:latin typeface="楷体_GB2312" pitchFamily="1" charset="-122"/>
                <a:ea typeface="楷体_GB2312" pitchFamily="1" charset="-122"/>
              </a:rPr>
              <a:t>偶数有什么特征？</a:t>
            </a:r>
          </a:p>
          <a:p>
            <a:r>
              <a:rPr lang="zh-CN" altLang="en-US" sz="4400" b="1">
                <a:latin typeface="楷体_GB2312" pitchFamily="1" charset="-122"/>
                <a:ea typeface="楷体_GB2312" pitchFamily="1" charset="-122"/>
              </a:rPr>
              <a:t>奇数有什么特征？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11225"/>
            <a:ext cx="74168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99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99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99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99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9" accel="100000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8" grpId="0" build="p" autoUpdateAnimBg="0"/>
      <p:bldP spid="419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57338"/>
            <a:ext cx="9296400" cy="5300662"/>
          </a:xfrm>
        </p:spPr>
        <p:txBody>
          <a:bodyPr/>
          <a:lstStyle/>
          <a:p>
            <a:pPr marL="0" indent="0">
              <a:buNone/>
            </a:pPr>
            <a:endParaRPr lang="zh-CN" altLang="en-US" sz="54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 b="1" dirty="0">
                <a:latin typeface="楷体_GB2312" pitchFamily="1" charset="-122"/>
                <a:ea typeface="楷体_GB2312" pitchFamily="1" charset="-122"/>
              </a:rPr>
              <a:t>偶数：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个位上是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6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8</a:t>
            </a:r>
          </a:p>
          <a:p>
            <a:endParaRPr lang="en-US" altLang="zh-CN" sz="4400" b="1" dirty="0">
              <a:latin typeface="楷体_GB2312" pitchFamily="1" charset="-122"/>
              <a:ea typeface="楷体_GB2312" pitchFamily="1" charset="-122"/>
            </a:endParaRPr>
          </a:p>
          <a:p>
            <a:r>
              <a:rPr lang="zh-CN" altLang="en-US" sz="4400" b="1" dirty="0">
                <a:latin typeface="楷体_GB2312" pitchFamily="1" charset="-122"/>
                <a:ea typeface="楷体_GB2312" pitchFamily="1" charset="-122"/>
              </a:rPr>
              <a:t>奇数：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个位上是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</a:t>
            </a:r>
            <a:r>
              <a:rPr lang="zh-CN" altLang="en-US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4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9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归纳一下：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27584" y="1484784"/>
            <a:ext cx="7480300" cy="1835150"/>
          </a:xfrm>
        </p:spPr>
        <p:txBody>
          <a:bodyPr/>
          <a:lstStyle/>
          <a:p>
            <a:r>
              <a:rPr lang="zh-CN" altLang="en-US" dirty="0"/>
              <a:t>2，4，6，8，10,12……28，54，86,100，2358……都叫偶数，又叫双数。</a:t>
            </a:r>
          </a:p>
          <a:p>
            <a:r>
              <a:rPr lang="zh-CN" altLang="en-US" dirty="0"/>
              <a:t>1，3，5，7，9，11……29，33，95，87，1001……都叫奇数，又叫单数。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827584" y="3573016"/>
            <a:ext cx="7691437" cy="1620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3200" dirty="0"/>
              <a:t>你发现什么？</a:t>
            </a:r>
          </a:p>
          <a:p>
            <a:pPr>
              <a:lnSpc>
                <a:spcPct val="90000"/>
              </a:lnSpc>
            </a:pPr>
            <a:r>
              <a:rPr lang="zh-CN" altLang="en-US" sz="3200" dirty="0"/>
              <a:t>偶数各位是0，2，4，6，8</a:t>
            </a:r>
          </a:p>
          <a:p>
            <a:pPr>
              <a:lnSpc>
                <a:spcPct val="90000"/>
              </a:lnSpc>
            </a:pPr>
            <a:r>
              <a:rPr lang="zh-CN" altLang="en-US" sz="3200" dirty="0"/>
              <a:t>奇数个位是1，3，5，7，9</a:t>
            </a:r>
          </a:p>
          <a:p>
            <a:pPr>
              <a:lnSpc>
                <a:spcPct val="90000"/>
              </a:lnSpc>
            </a:pPr>
            <a:endParaRPr lang="zh-CN" altLang="en-US" sz="3200" dirty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39752" y="5589240"/>
            <a:ext cx="4573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3399"/>
                </a:solidFill>
              </a:rPr>
              <a:t>！注意：0也是偶数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  <p:bldP spid="44037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/>
              <a:t>考考你的眼力：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chemeClr val="bg2"/>
                </a:solidFill>
              </a:rPr>
              <a:t>23     18     60    21    33    50   83     1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3600" b="1" dirty="0">
              <a:solidFill>
                <a:schemeClr val="bg2"/>
              </a:solidFill>
            </a:endParaRPr>
          </a:p>
          <a:p>
            <a:r>
              <a:rPr lang="en-US" altLang="zh-CN" sz="3600" b="1" dirty="0">
                <a:solidFill>
                  <a:schemeClr val="bg2"/>
                </a:solidFill>
              </a:rPr>
              <a:t>74     29        77     91     11    99     36  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306888" y="3933825"/>
            <a:ext cx="3649662" cy="20875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31913" y="3284538"/>
            <a:ext cx="1079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偶数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62675" y="3213100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奇数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03800" y="4149725"/>
            <a:ext cx="25923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23  21  33  83  1   29   77    91      11  99</a:t>
            </a:r>
            <a:r>
              <a:rPr lang="en-US" altLang="zh-CN" sz="2800"/>
              <a:t>  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323850" y="4149725"/>
            <a:ext cx="3384550" cy="1728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>
                <a:solidFill>
                  <a:schemeClr val="bg2"/>
                </a:solidFill>
              </a:rPr>
              <a:t>18  60  50  74  36</a:t>
            </a:r>
          </a:p>
          <a:p>
            <a:pPr algn="ctr"/>
            <a:r>
              <a:rPr lang="en-US" altLang="zh-CN">
                <a:solidFill>
                  <a:schemeClr val="bg2"/>
                </a:solidFill>
              </a:rPr>
              <a:t>   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64163" y="3068638"/>
            <a:ext cx="3600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692696"/>
            <a:ext cx="8964488" cy="515938"/>
          </a:xfrm>
        </p:spPr>
        <p:txBody>
          <a:bodyPr/>
          <a:lstStyle/>
          <a:p>
            <a:r>
              <a:rPr lang="zh-CN" altLang="en-US" sz="6000" b="1" dirty="0">
                <a:solidFill>
                  <a:schemeClr val="bg2"/>
                </a:solidFill>
                <a:ea typeface="楷体_GB2312" pitchFamily="1" charset="-122"/>
              </a:rPr>
              <a:t>只有偶数的荷叶才能踩奥！</a:t>
            </a:r>
          </a:p>
        </p:txBody>
      </p:sp>
      <p:pic>
        <p:nvPicPr>
          <p:cNvPr id="47107" name="Picture 3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2060848"/>
            <a:ext cx="5811061" cy="436190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09075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27088" y="1773238"/>
            <a:ext cx="69135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共同点：   都看个位上的数</a:t>
            </a:r>
          </a:p>
          <a:p>
            <a:pPr>
              <a:spcBef>
                <a:spcPct val="50000"/>
              </a:spcBef>
            </a:pPr>
            <a:r>
              <a:rPr lang="zh-CN" altLang="en-US" sz="4000" dirty="0"/>
              <a:t>                  个位上的数都是</a:t>
            </a:r>
            <a:r>
              <a:rPr lang="en-US" altLang="zh-CN" sz="4000" dirty="0"/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1268413"/>
            <a:ext cx="72739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18   21   30   35   39      40     15   26   1   72   85       310     487     894</a:t>
            </a:r>
          </a:p>
        </p:txBody>
      </p:sp>
      <p:sp>
        <p:nvSpPr>
          <p:cNvPr id="4915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6629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66294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47813" y="549275"/>
            <a:ext cx="4681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</a:rPr>
              <a:t>比一比谁的判断能力强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42988" y="2633663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2</a:t>
            </a:r>
            <a:r>
              <a:rPr lang="zh-CN" altLang="en-US" sz="3200" b="1"/>
              <a:t>的倍数                                      </a:t>
            </a:r>
            <a:r>
              <a:rPr lang="en-US" altLang="zh-CN" sz="3200" b="1"/>
              <a:t>5</a:t>
            </a:r>
            <a:r>
              <a:rPr lang="zh-CN" altLang="en-US" sz="3200" b="1"/>
              <a:t>的倍数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611188" y="3500438"/>
            <a:ext cx="244792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panose="020B0604020202020204" pitchFamily="34" charset="0"/>
              <a:buAutoNum type="arabicPlain" startAt="18"/>
            </a:pPr>
            <a:r>
              <a:rPr lang="en-US" altLang="zh-CN"/>
              <a:t>30   40    26    </a:t>
            </a:r>
          </a:p>
          <a:p>
            <a:pPr marL="342900" indent="-342900" algn="ctr"/>
            <a:r>
              <a:rPr lang="en-US" altLang="zh-CN"/>
              <a:t>72      310    894   </a:t>
            </a:r>
          </a:p>
          <a:p>
            <a:pPr marL="342900" indent="-342900" algn="ctr"/>
            <a:endParaRPr lang="zh-CN" alt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6588125" y="3571875"/>
            <a:ext cx="24479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panose="020B0604020202020204" pitchFamily="34" charset="0"/>
              <a:buAutoNum type="arabicPlain" startAt="30"/>
            </a:pPr>
            <a:r>
              <a:rPr lang="en-US" altLang="zh-CN"/>
              <a:t>35   40   15 </a:t>
            </a:r>
          </a:p>
          <a:p>
            <a:pPr marL="342900" indent="-342900" algn="ctr"/>
            <a:r>
              <a:rPr lang="en-US" altLang="zh-CN"/>
              <a:t>  85  310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419475" y="2565400"/>
            <a:ext cx="38163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    既是</a:t>
            </a:r>
            <a:r>
              <a:rPr lang="en-US" altLang="zh-CN" sz="2400" b="1"/>
              <a:t>2</a:t>
            </a:r>
            <a:r>
              <a:rPr lang="zh-CN" altLang="en-US" sz="2400" b="1"/>
              <a:t>的倍数，</a:t>
            </a:r>
          </a:p>
          <a:p>
            <a:pPr>
              <a:spcBef>
                <a:spcPct val="50000"/>
              </a:spcBef>
            </a:pPr>
            <a:r>
              <a:rPr lang="zh-CN" altLang="en-US" sz="2400" b="1"/>
              <a:t>    又是</a:t>
            </a:r>
            <a:r>
              <a:rPr lang="en-US" altLang="zh-CN" sz="2400" b="1"/>
              <a:t>5</a:t>
            </a:r>
            <a:r>
              <a:rPr lang="zh-CN" altLang="en-US" sz="2400" b="1"/>
              <a:t>的倍数？</a:t>
            </a:r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3563938" y="4076700"/>
            <a:ext cx="2376487" cy="11525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30   40    310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 autoUpdateAnimBg="0"/>
      <p:bldP spid="49160" grpId="0" animBg="1" autoUpdateAnimBg="0"/>
      <p:bldP spid="49161" grpId="0" autoUpdateAnimBg="0"/>
      <p:bldP spid="4916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5931" y="980728"/>
            <a:ext cx="6884988" cy="515938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CC0000"/>
                </a:solidFill>
              </a:rPr>
              <a:t>火眼金睛。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281238" y="1870075"/>
            <a:ext cx="458787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284663" y="1692275"/>
            <a:ext cx="41751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3200" b="1"/>
          </a:p>
          <a:p>
            <a:endParaRPr lang="zh-CN" alt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9750" y="2083306"/>
            <a:ext cx="82089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/>
              <a:t>、偶数都是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的倍数。（          ）</a:t>
            </a:r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、个位上是</a:t>
            </a:r>
            <a:r>
              <a:rPr lang="en-US" altLang="zh-CN" sz="3200" b="1" dirty="0"/>
              <a:t>0</a:t>
            </a:r>
            <a:r>
              <a:rPr lang="zh-CN" altLang="en-US" sz="3200" b="1" dirty="0"/>
              <a:t>的数，既是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的倍数又是</a:t>
            </a:r>
            <a:r>
              <a:rPr lang="en-US" altLang="zh-CN" sz="3200" b="1" dirty="0"/>
              <a:t>5</a:t>
            </a:r>
            <a:r>
              <a:rPr lang="zh-CN" altLang="en-US" sz="3200" b="1" dirty="0"/>
              <a:t>的倍数。（          ）                                                       </a:t>
            </a:r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、两个奇数的和不一定是偶数。（      ）</a:t>
            </a:r>
          </a:p>
          <a:p>
            <a:r>
              <a:rPr lang="en-US" altLang="zh-CN" sz="3200" dirty="0"/>
              <a:t>4</a:t>
            </a:r>
            <a:r>
              <a:rPr lang="zh-CN" altLang="en-US" sz="3200" dirty="0"/>
              <a:t>、最小的偶数是</a:t>
            </a:r>
            <a:r>
              <a:rPr lang="en-US" altLang="zh-CN" sz="3200" dirty="0"/>
              <a:t>0</a:t>
            </a:r>
            <a:r>
              <a:rPr lang="zh-CN" altLang="en-US" sz="3200" dirty="0"/>
              <a:t>，最小的奇数是</a:t>
            </a:r>
            <a:r>
              <a:rPr lang="en-US" altLang="zh-CN" sz="3200" dirty="0"/>
              <a:t>1</a:t>
            </a:r>
            <a:r>
              <a:rPr lang="zh-CN" altLang="en-US" sz="3200" dirty="0"/>
              <a:t>。（      ）</a:t>
            </a:r>
          </a:p>
          <a:p>
            <a:r>
              <a:rPr lang="en-US" altLang="zh-CN" sz="3200" dirty="0"/>
              <a:t>5</a:t>
            </a:r>
            <a:r>
              <a:rPr lang="zh-CN" altLang="en-US" sz="3200" dirty="0"/>
              <a:t>、一个非</a:t>
            </a:r>
            <a:r>
              <a:rPr lang="en-US" altLang="zh-CN" sz="3200" dirty="0"/>
              <a:t>0</a:t>
            </a:r>
            <a:r>
              <a:rPr lang="zh-CN" altLang="en-US" sz="3200" dirty="0"/>
              <a:t>自然数，不是奇数就是偶数（   ）</a:t>
            </a:r>
            <a:endParaRPr lang="zh-CN" altLang="en-US" sz="3200" b="1" dirty="0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64163" y="2133600"/>
            <a:ext cx="5238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  <a:p>
            <a:endParaRPr lang="zh-CN" altLang="en-US" b="1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124075" y="3087688"/>
            <a:ext cx="7921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143750" y="3722688"/>
            <a:ext cx="41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740650" y="4076700"/>
            <a:ext cx="792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7885113" y="4652963"/>
            <a:ext cx="792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build="allAtOnce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360987"/>
          </a:xfrm>
        </p:spPr>
        <p:txBody>
          <a:bodyPr/>
          <a:lstStyle/>
          <a:p>
            <a:endParaRPr lang="zh-CN" altLang="en-US"/>
          </a:p>
          <a:p>
            <a:pPr>
              <a:buFontTx/>
              <a:buNone/>
            </a:pPr>
            <a:r>
              <a:rPr lang="zh-CN" altLang="en-US" sz="2800"/>
              <a:t>            </a:t>
            </a:r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endParaRPr lang="zh-CN" altLang="en-US" sz="2800"/>
          </a:p>
          <a:p>
            <a:pPr>
              <a:buFontTx/>
              <a:buNone/>
            </a:pPr>
            <a:r>
              <a:rPr lang="en-US" altLang="zh-CN" sz="2800">
                <a:solidFill>
                  <a:schemeClr val="hlink"/>
                </a:solidFill>
              </a:rPr>
              <a:t>5</a:t>
            </a:r>
            <a:r>
              <a:rPr lang="zh-CN" altLang="en-US" sz="2800">
                <a:solidFill>
                  <a:schemeClr val="hlink"/>
                </a:solidFill>
              </a:rPr>
              <a:t>的倍数</a:t>
            </a:r>
          </a:p>
          <a:p>
            <a:pPr>
              <a:buFontTx/>
              <a:buNone/>
            </a:pPr>
            <a:r>
              <a:rPr lang="zh-CN" altLang="en-US" sz="2800">
                <a:solidFill>
                  <a:schemeClr val="hlink"/>
                </a:solidFill>
              </a:rPr>
              <a:t>既是</a:t>
            </a:r>
            <a:r>
              <a:rPr lang="en-US" altLang="zh-CN" sz="2800">
                <a:solidFill>
                  <a:schemeClr val="hlink"/>
                </a:solidFill>
              </a:rPr>
              <a:t>2</a:t>
            </a:r>
            <a:r>
              <a:rPr lang="zh-CN" altLang="en-US" sz="2800">
                <a:solidFill>
                  <a:schemeClr val="hlink"/>
                </a:solidFill>
              </a:rPr>
              <a:t>的倍数，又是</a:t>
            </a:r>
            <a:r>
              <a:rPr lang="en-US" altLang="zh-CN" sz="2800">
                <a:solidFill>
                  <a:schemeClr val="hlink"/>
                </a:solidFill>
              </a:rPr>
              <a:t>5</a:t>
            </a:r>
            <a:r>
              <a:rPr lang="zh-CN" altLang="en-US" sz="2800">
                <a:solidFill>
                  <a:schemeClr val="hlink"/>
                </a:solidFill>
              </a:rPr>
              <a:t>的倍数：</a:t>
            </a:r>
            <a:r>
              <a:rPr lang="zh-CN" altLang="en-US" sz="2800"/>
              <a:t>                     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08175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5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49400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908175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060700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6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051050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213225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10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3636963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9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636963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133725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7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4140200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11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364163" y="2781300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14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718050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13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4789488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12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5942013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16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484438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4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6589713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18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7164388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6300788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19</a:t>
            </a: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5724525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17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484438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10</a:t>
            </a: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3059113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15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635375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5580063" y="2060575"/>
            <a:ext cx="358775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16</a:t>
            </a: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1549400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2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2125663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4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700338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6</a:t>
            </a: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3276600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3852863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427538" y="20605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12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5003800" y="20605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14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732588" y="2060575"/>
            <a:ext cx="360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u="sng"/>
              <a:t>20</a:t>
            </a: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6156325" y="2060575"/>
            <a:ext cx="3603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18</a:t>
            </a: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2557463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5</a:t>
            </a:r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5219700" y="1412875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15</a:t>
            </a:r>
          </a:p>
        </p:txBody>
      </p:sp>
      <p:sp>
        <p:nvSpPr>
          <p:cNvPr id="53285" name="WordArt 37"/>
          <p:cNvSpPr>
            <a:spLocks noChangeArrowheads="1" noChangeShapeType="1"/>
          </p:cNvSpPr>
          <p:nvPr/>
        </p:nvSpPr>
        <p:spPr bwMode="auto">
          <a:xfrm>
            <a:off x="465138" y="549275"/>
            <a:ext cx="8210550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1-20</a:t>
            </a:r>
            <a:r>
              <a:rPr lang="zh-CN" altLang="en-US" sz="32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的自然数中，找出符合下面要求的数。</a:t>
            </a:r>
          </a:p>
        </p:txBody>
      </p:sp>
      <p:sp>
        <p:nvSpPr>
          <p:cNvPr id="53286" name="WordArt 38"/>
          <p:cNvSpPr>
            <a:spLocks noChangeArrowheads="1" noChangeShapeType="1"/>
          </p:cNvSpPr>
          <p:nvPr/>
        </p:nvSpPr>
        <p:spPr bwMode="auto">
          <a:xfrm rot="782711">
            <a:off x="581025" y="1325563"/>
            <a:ext cx="704850" cy="51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8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617289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奇数</a:t>
            </a:r>
          </a:p>
        </p:txBody>
      </p:sp>
      <p:sp>
        <p:nvSpPr>
          <p:cNvPr id="53287" name="WordArt 39"/>
          <p:cNvSpPr>
            <a:spLocks noChangeArrowheads="1" noChangeShapeType="1"/>
          </p:cNvSpPr>
          <p:nvPr/>
        </p:nvSpPr>
        <p:spPr bwMode="auto">
          <a:xfrm>
            <a:off x="539750" y="2060575"/>
            <a:ext cx="30575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偶数</a:t>
            </a:r>
            <a:r>
              <a:rPr lang="en-US" altLang="zh-CN" sz="2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:            </a:t>
            </a:r>
            <a:endParaRPr lang="zh-CN" altLang="en-US" sz="28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288" name="WordArt 40"/>
          <p:cNvSpPr>
            <a:spLocks noChangeArrowheads="1" noChangeShapeType="1"/>
          </p:cNvSpPr>
          <p:nvPr/>
        </p:nvSpPr>
        <p:spPr bwMode="auto">
          <a:xfrm rot="546230">
            <a:off x="468313" y="2693988"/>
            <a:ext cx="1238250" cy="5191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28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377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5377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的倍数</a:t>
            </a:r>
          </a:p>
        </p:txBody>
      </p:sp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4211638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3290" name="Rectangle 42"/>
          <p:cNvSpPr>
            <a:spLocks noChangeArrowheads="1"/>
          </p:cNvSpPr>
          <p:nvPr/>
        </p:nvSpPr>
        <p:spPr bwMode="auto">
          <a:xfrm>
            <a:off x="2484438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5005388" y="3789363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53292" name="Rectangle 44"/>
          <p:cNvSpPr>
            <a:spLocks noChangeArrowheads="1"/>
          </p:cNvSpPr>
          <p:nvPr/>
        </p:nvSpPr>
        <p:spPr bwMode="auto">
          <a:xfrm>
            <a:off x="3635375" y="3284538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20</a:t>
            </a:r>
          </a:p>
        </p:txBody>
      </p:sp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7164388" y="2781300"/>
            <a:ext cx="3587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20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5651500" y="3789363"/>
            <a:ext cx="3587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 autoUpdateAnimBg="0"/>
      <p:bldP spid="53252" grpId="0" animBg="1" autoUpdateAnimBg="0"/>
      <p:bldP spid="53253" grpId="0" animBg="1" autoUpdateAnimBg="0"/>
      <p:bldP spid="53254" grpId="0" animBg="1" autoUpdateAnimBg="0"/>
      <p:bldP spid="53255" grpId="0" animBg="1" autoUpdateAnimBg="0"/>
      <p:bldP spid="53256" grpId="0" animBg="1" autoUpdateAnimBg="0"/>
      <p:bldP spid="53257" grpId="0" animBg="1" autoUpdateAnimBg="0"/>
      <p:bldP spid="53258" grpId="0" animBg="1" autoUpdateAnimBg="0"/>
      <p:bldP spid="53259" grpId="0" animBg="1" autoUpdateAnimBg="0"/>
      <p:bldP spid="53260" grpId="0" animBg="1" autoUpdateAnimBg="0"/>
      <p:bldP spid="53261" grpId="0" animBg="1" autoUpdateAnimBg="0"/>
      <p:bldP spid="53262" grpId="0" animBg="1" autoUpdateAnimBg="0"/>
      <p:bldP spid="53263" grpId="0" animBg="1" autoUpdateAnimBg="0"/>
      <p:bldP spid="53264" grpId="0" animBg="1" autoUpdateAnimBg="0"/>
      <p:bldP spid="53265" grpId="0" animBg="1" autoUpdateAnimBg="0"/>
      <p:bldP spid="53266" grpId="0" animBg="1" autoUpdateAnimBg="0"/>
      <p:bldP spid="53267" grpId="0" animBg="1" autoUpdateAnimBg="0"/>
      <p:bldP spid="53268" grpId="0" animBg="1" autoUpdateAnimBg="0"/>
      <p:bldP spid="53269" grpId="0" animBg="1" autoUpdateAnimBg="0"/>
      <p:bldP spid="53270" grpId="0" animBg="1" autoUpdateAnimBg="0"/>
      <p:bldP spid="53271" grpId="0" animBg="1" autoUpdateAnimBg="0"/>
      <p:bldP spid="53272" grpId="0" animBg="1" autoUpdateAnimBg="0"/>
      <p:bldP spid="53273" grpId="0" bldLvl="0" animBg="1" autoUpdateAnimBg="0"/>
      <p:bldP spid="53274" grpId="0" animBg="1" autoUpdateAnimBg="0"/>
      <p:bldP spid="53275" grpId="0" animBg="1" autoUpdateAnimBg="0"/>
      <p:bldP spid="53276" grpId="0" animBg="1" autoUpdateAnimBg="0"/>
      <p:bldP spid="53277" grpId="0" animBg="1" autoUpdateAnimBg="0"/>
      <p:bldP spid="53278" grpId="0" animBg="1" autoUpdateAnimBg="0"/>
      <p:bldP spid="53279" grpId="0" animBg="1" autoUpdateAnimBg="0"/>
      <p:bldP spid="53280" grpId="0" animBg="1" autoUpdateAnimBg="0"/>
      <p:bldP spid="53281" grpId="0" animBg="1" autoUpdateAnimBg="0"/>
      <p:bldP spid="53282" grpId="0" animBg="1" autoUpdateAnimBg="0"/>
      <p:bldP spid="53283" grpId="0" animBg="1" autoUpdateAnimBg="0"/>
      <p:bldP spid="53284" grpId="0" animBg="1" autoUpdateAnimBg="0"/>
      <p:bldP spid="53289" grpId="0" animBg="1" autoUpdateAnimBg="0"/>
      <p:bldP spid="53290" grpId="0" animBg="1" autoUpdateAnimBg="0"/>
      <p:bldP spid="53291" grpId="0" animBg="1" autoUpdateAnimBg="0"/>
      <p:bldP spid="53292" grpId="0" animBg="1" autoUpdateAnimBg="0"/>
      <p:bldP spid="53293" grpId="0" animBg="1" autoUpdateAnimBg="0"/>
      <p:bldP spid="5329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63713" y="836613"/>
            <a:ext cx="20875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试一试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7777162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的倍数有</a:t>
            </a:r>
          </a:p>
          <a:p>
            <a:pPr>
              <a:spcBef>
                <a:spcPct val="50000"/>
              </a:spcBef>
            </a:pPr>
            <a:r>
              <a:rPr lang="en-US" altLang="zh-CN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500" b="1" dirty="0">
                <a:latin typeface="黑体" panose="02010609060101010101" pitchFamily="49" charset="-122"/>
                <a:ea typeface="黑体" panose="02010609060101010101" pitchFamily="49" charset="-122"/>
              </a:rPr>
              <a:t>的倍数有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563938" y="2709863"/>
            <a:ext cx="4679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563938" y="3644900"/>
            <a:ext cx="4679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5303" name="Picture 7" descr="KT1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83661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1258888" y="4365625"/>
            <a:ext cx="7127875" cy="1512888"/>
          </a:xfrm>
          <a:prstGeom prst="wedgeEllipseCallout">
            <a:avLst>
              <a:gd name="adj1" fmla="val 35347"/>
              <a:gd name="adj2" fmla="val -78750"/>
            </a:avLst>
          </a:prstGeom>
          <a:gradFill rotWithShape="1">
            <a:gsLst>
              <a:gs pos="0">
                <a:schemeClr val="bg1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FCC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</a:rPr>
              <a:t>观察上面的例子，你有什么发现？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942975" y="4047331"/>
            <a:ext cx="7445375" cy="2149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结论：一个数最小的倍数是它本身，没有最大的倍数；一个数倍数的个数是无限的。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3635375" y="2133600"/>
            <a:ext cx="97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CC0000"/>
                </a:solidFill>
              </a:rPr>
              <a:t>2</a:t>
            </a:r>
            <a:r>
              <a:rPr lang="zh-CN" altLang="en-US" sz="4000" b="1">
                <a:solidFill>
                  <a:srgbClr val="CC0000"/>
                </a:solidFill>
              </a:rPr>
              <a:t>，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356100" y="2133600"/>
            <a:ext cx="1008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0000"/>
                </a:solidFill>
              </a:rPr>
              <a:t>4</a:t>
            </a:r>
            <a:r>
              <a:rPr lang="zh-CN" altLang="en-US" sz="4000" b="1">
                <a:solidFill>
                  <a:srgbClr val="CC0000"/>
                </a:solidFill>
              </a:rPr>
              <a:t>，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076825" y="2133600"/>
            <a:ext cx="1439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CC3300"/>
                </a:solidFill>
              </a:rPr>
              <a:t>6</a:t>
            </a:r>
            <a:r>
              <a:rPr lang="zh-CN" altLang="en-US" sz="4000" b="1">
                <a:solidFill>
                  <a:srgbClr val="CC3300"/>
                </a:solidFill>
              </a:rPr>
              <a:t>，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795963" y="2133600"/>
            <a:ext cx="97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CC3300"/>
                </a:solidFill>
              </a:rPr>
              <a:t>8</a:t>
            </a:r>
            <a:r>
              <a:rPr lang="zh-CN" altLang="en-US" sz="4000" b="1">
                <a:solidFill>
                  <a:srgbClr val="CC3300"/>
                </a:solidFill>
              </a:rPr>
              <a:t>，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516688" y="2133600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</a:rPr>
              <a:t>10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7235825" y="2133600"/>
            <a:ext cx="1223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  <a:latin typeface="宋体" panose="02010600030101010101" pitchFamily="2" charset="-122"/>
              </a:rPr>
              <a:t>……</a:t>
            </a:r>
            <a:endParaRPr lang="en-US" altLang="zh-CN" sz="4000" b="1">
              <a:solidFill>
                <a:srgbClr val="CC3300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3563938" y="3068638"/>
            <a:ext cx="1439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</a:rPr>
              <a:t>5</a:t>
            </a:r>
            <a:r>
              <a:rPr lang="zh-CN" altLang="en-US" sz="4000" b="1">
                <a:solidFill>
                  <a:srgbClr val="CC3300"/>
                </a:solidFill>
              </a:rPr>
              <a:t>，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067175" y="3068638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</a:rPr>
              <a:t>10</a:t>
            </a:r>
            <a:r>
              <a:rPr lang="zh-CN" altLang="en-US" sz="4000" b="1">
                <a:solidFill>
                  <a:srgbClr val="CC3300"/>
                </a:solidFill>
              </a:rPr>
              <a:t>，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4932363" y="321310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4932363" y="3068638"/>
            <a:ext cx="180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</a:rPr>
              <a:t>15</a:t>
            </a:r>
            <a:r>
              <a:rPr lang="zh-CN" altLang="en-US" sz="4000" b="1">
                <a:solidFill>
                  <a:srgbClr val="CC3300"/>
                </a:solidFill>
              </a:rPr>
              <a:t>，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867400" y="3068638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C3300"/>
                </a:solidFill>
              </a:rPr>
              <a:t>20</a:t>
            </a:r>
            <a:endParaRPr lang="en-US" altLang="zh-CN" b="1">
              <a:solidFill>
                <a:srgbClr val="CC33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6588125" y="3068638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CC3300"/>
                </a:solidFill>
                <a:latin typeface="宋体" panose="02010600030101010101" pitchFamily="2" charset="-122"/>
              </a:rPr>
              <a:t>……</a:t>
            </a:r>
            <a:endParaRPr lang="en-US" altLang="zh-CN" sz="40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5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 autoUpdateAnimBg="0"/>
      <p:bldP spid="55304" grpId="1" animBg="1" autoUpdateAnimBg="0"/>
      <p:bldP spid="55305" grpId="0" bldLvl="0" animBg="1" autoUpdateAnimBg="0"/>
      <p:bldP spid="55307" grpId="0" autoUpdateAnimBg="0"/>
      <p:bldP spid="553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1" name="Picture 3" descr="体操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68313" y="2565400"/>
            <a:ext cx="5688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800"/>
              <a:t>            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77575" y="630238"/>
            <a:ext cx="5688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4800" dirty="0" smtClean="0"/>
              <a:t>2</a:t>
            </a:r>
            <a:r>
              <a:rPr lang="zh-CN" altLang="en-US" sz="4800" dirty="0"/>
              <a:t>、</a:t>
            </a:r>
            <a:r>
              <a:rPr lang="en-US" altLang="zh-CN" sz="4800" dirty="0"/>
              <a:t>5</a:t>
            </a:r>
            <a:r>
              <a:rPr lang="zh-CN" altLang="en-US" sz="4800" dirty="0"/>
              <a:t>的倍数的特征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03575" y="1700213"/>
            <a:ext cx="5940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000" dirty="0"/>
              <a:t>  个位上</a:t>
            </a:r>
            <a:r>
              <a:rPr lang="zh-CN" altLang="en-US" sz="4000" dirty="0">
                <a:solidFill>
                  <a:schemeClr val="hlink"/>
                </a:solidFill>
              </a:rPr>
              <a:t>是</a:t>
            </a:r>
            <a:r>
              <a:rPr lang="en-US" altLang="zh-CN" sz="4000" dirty="0">
                <a:solidFill>
                  <a:schemeClr val="hlink"/>
                </a:solidFill>
              </a:rPr>
              <a:t>0</a:t>
            </a:r>
            <a:r>
              <a:rPr lang="zh-CN" altLang="en-US" sz="4000" dirty="0">
                <a:solidFill>
                  <a:schemeClr val="hlink"/>
                </a:solidFill>
              </a:rPr>
              <a:t>、</a:t>
            </a:r>
            <a:r>
              <a:rPr lang="en-US" altLang="zh-CN" sz="4000" dirty="0">
                <a:solidFill>
                  <a:schemeClr val="hlink"/>
                </a:solidFill>
              </a:rPr>
              <a:t>2</a:t>
            </a:r>
            <a:r>
              <a:rPr lang="zh-CN" altLang="en-US" sz="4000" dirty="0">
                <a:solidFill>
                  <a:schemeClr val="hlink"/>
                </a:solidFill>
              </a:rPr>
              <a:t>、</a:t>
            </a:r>
            <a:r>
              <a:rPr lang="en-US" altLang="zh-CN" sz="4000" dirty="0">
                <a:solidFill>
                  <a:schemeClr val="hlink"/>
                </a:solidFill>
              </a:rPr>
              <a:t>4</a:t>
            </a:r>
            <a:r>
              <a:rPr lang="zh-CN" altLang="en-US" sz="4000" dirty="0">
                <a:solidFill>
                  <a:schemeClr val="hlink"/>
                </a:solidFill>
              </a:rPr>
              <a:t>、</a:t>
            </a:r>
            <a:r>
              <a:rPr lang="en-US" altLang="zh-CN" sz="4000" dirty="0">
                <a:solidFill>
                  <a:schemeClr val="hlink"/>
                </a:solidFill>
              </a:rPr>
              <a:t>6</a:t>
            </a:r>
            <a:r>
              <a:rPr lang="zh-CN" altLang="en-US" sz="4000" dirty="0">
                <a:solidFill>
                  <a:schemeClr val="hlink"/>
                </a:solidFill>
              </a:rPr>
              <a:t>、</a:t>
            </a:r>
            <a:r>
              <a:rPr lang="en-US" altLang="zh-CN" sz="4000" dirty="0">
                <a:solidFill>
                  <a:schemeClr val="hlink"/>
                </a:solidFill>
              </a:rPr>
              <a:t>8</a:t>
            </a:r>
            <a:r>
              <a:rPr lang="zh-CN" altLang="en-US" sz="4000" dirty="0">
                <a:solidFill>
                  <a:schemeClr val="hlink"/>
                </a:solidFill>
              </a:rPr>
              <a:t>的数 </a:t>
            </a:r>
            <a:r>
              <a:rPr lang="zh-CN" altLang="en-US" sz="4000" dirty="0" smtClean="0">
                <a:solidFill>
                  <a:schemeClr val="hlink"/>
                </a:solidFill>
              </a:rPr>
              <a:t>，都</a:t>
            </a:r>
            <a:r>
              <a:rPr lang="zh-CN" altLang="en-US" sz="4000" dirty="0">
                <a:solidFill>
                  <a:schemeClr val="hlink"/>
                </a:solidFill>
              </a:rPr>
              <a:t>是</a:t>
            </a:r>
            <a:r>
              <a:rPr lang="en-US" altLang="zh-CN" sz="4000" dirty="0">
                <a:solidFill>
                  <a:schemeClr val="hlink"/>
                </a:solidFill>
              </a:rPr>
              <a:t>2</a:t>
            </a:r>
            <a:r>
              <a:rPr lang="zh-CN" altLang="en-US" sz="4000" dirty="0">
                <a:solidFill>
                  <a:schemeClr val="hlink"/>
                </a:solidFill>
              </a:rPr>
              <a:t>的倍数                  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79388" y="1628775"/>
            <a:ext cx="34559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800" dirty="0"/>
              <a:t> 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的倍数的特征：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692275" y="3789363"/>
            <a:ext cx="10080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4000"/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200">
                <a:solidFill>
                  <a:schemeClr val="hlink"/>
                </a:solidFill>
              </a:rPr>
              <a:t>       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114425" y="2636838"/>
            <a:ext cx="230505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是</a:t>
            </a:r>
            <a:r>
              <a:rPr lang="en-US" altLang="zh-CN" sz="2400" b="1"/>
              <a:t>2 </a:t>
            </a:r>
            <a:r>
              <a:rPr lang="zh-CN" altLang="en-US" sz="2400" b="1"/>
              <a:t>的倍数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2195513" y="3357563"/>
            <a:ext cx="73025" cy="285750"/>
          </a:xfrm>
          <a:prstGeom prst="downArrow">
            <a:avLst>
              <a:gd name="adj1" fmla="val 50000"/>
              <a:gd name="adj2" fmla="val 9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5364163" y="2708275"/>
            <a:ext cx="2592387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dirty="0"/>
          </a:p>
          <a:p>
            <a:pPr algn="ctr"/>
            <a:r>
              <a:rPr lang="zh-CN" altLang="en-US" sz="2400" b="1" dirty="0"/>
              <a:t>不是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的倍数</a:t>
            </a:r>
          </a:p>
          <a:p>
            <a:pPr algn="ctr"/>
            <a:endParaRPr lang="zh-CN" altLang="en-US" sz="2800" dirty="0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659563" y="3429000"/>
            <a:ext cx="71437" cy="287338"/>
          </a:xfrm>
          <a:prstGeom prst="downArrow">
            <a:avLst>
              <a:gd name="adj1" fmla="val 50000"/>
              <a:gd name="adj2" fmla="val 100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79388" y="4221163"/>
            <a:ext cx="31686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的倍数的特征</a:t>
            </a:r>
            <a:r>
              <a:rPr lang="zh-CN" altLang="en-US" sz="3200" dirty="0"/>
              <a:t>：</a:t>
            </a:r>
            <a:r>
              <a:rPr lang="zh-CN" altLang="en-US" sz="3200" dirty="0">
                <a:solidFill>
                  <a:schemeClr val="hlink"/>
                </a:solidFill>
              </a:rPr>
              <a:t>       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203575" y="4292600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4000" dirty="0"/>
              <a:t>个位上</a:t>
            </a:r>
            <a:r>
              <a:rPr lang="zh-CN" altLang="en-US" sz="4000" dirty="0">
                <a:solidFill>
                  <a:schemeClr val="hlink"/>
                </a:solidFill>
              </a:rPr>
              <a:t>是</a:t>
            </a:r>
            <a:r>
              <a:rPr lang="en-US" altLang="zh-CN" sz="4000" dirty="0">
                <a:solidFill>
                  <a:schemeClr val="hlink"/>
                </a:solidFill>
              </a:rPr>
              <a:t>0</a:t>
            </a:r>
            <a:r>
              <a:rPr lang="zh-CN" altLang="en-US" sz="4000" dirty="0">
                <a:solidFill>
                  <a:schemeClr val="hlink"/>
                </a:solidFill>
              </a:rPr>
              <a:t>、</a:t>
            </a:r>
            <a:r>
              <a:rPr lang="en-US" altLang="zh-CN" sz="4000" dirty="0">
                <a:solidFill>
                  <a:schemeClr val="hlink"/>
                </a:solidFill>
              </a:rPr>
              <a:t>5</a:t>
            </a:r>
            <a:r>
              <a:rPr lang="zh-CN" altLang="en-US" sz="4000" dirty="0">
                <a:solidFill>
                  <a:schemeClr val="hlink"/>
                </a:solidFill>
              </a:rPr>
              <a:t>的数，都是</a:t>
            </a:r>
            <a:r>
              <a:rPr lang="en-US" altLang="zh-CN" sz="4000" dirty="0">
                <a:solidFill>
                  <a:schemeClr val="hlink"/>
                </a:solidFill>
              </a:rPr>
              <a:t>5</a:t>
            </a:r>
            <a:r>
              <a:rPr lang="zh-CN" altLang="en-US" sz="4000" dirty="0">
                <a:solidFill>
                  <a:schemeClr val="hlink"/>
                </a:solidFill>
              </a:rPr>
              <a:t>的倍数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23850" y="4868863"/>
            <a:ext cx="84248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altLang="en-US" sz="3600" b="1" dirty="0"/>
              <a:t>   既是</a:t>
            </a:r>
            <a:r>
              <a:rPr lang="en-US" altLang="zh-CN" sz="3600" b="1" dirty="0"/>
              <a:t>2</a:t>
            </a:r>
            <a:r>
              <a:rPr lang="zh-CN" altLang="en-US" sz="3600" b="1" dirty="0"/>
              <a:t>的倍数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又是</a:t>
            </a:r>
            <a:r>
              <a:rPr lang="en-US" altLang="zh-CN" sz="3600" b="1" dirty="0"/>
              <a:t>5</a:t>
            </a:r>
            <a:r>
              <a:rPr lang="zh-CN" altLang="en-US" sz="3600" b="1" dirty="0"/>
              <a:t>的倍数的数：</a:t>
            </a:r>
            <a:r>
              <a:rPr lang="zh-CN" altLang="en-US" sz="3600" b="1" dirty="0">
                <a:solidFill>
                  <a:schemeClr val="hlink"/>
                </a:solidFill>
              </a:rPr>
              <a:t>个位上一定是（     ）</a:t>
            </a:r>
            <a:r>
              <a:rPr lang="zh-CN" altLang="en-US" sz="4000" dirty="0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7235825" y="4868863"/>
            <a:ext cx="4318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4000" b="1">
                <a:solidFill>
                  <a:srgbClr val="CC0000"/>
                </a:solidFill>
              </a:rPr>
              <a:t>0</a:t>
            </a:r>
            <a:r>
              <a:rPr lang="en-US" altLang="zh-CN" sz="3200" b="1">
                <a:solidFill>
                  <a:schemeClr val="hlink"/>
                </a:solidFill>
              </a:rPr>
              <a:t> </a:t>
            </a:r>
            <a:r>
              <a:rPr lang="en-US" altLang="zh-CN" sz="3200">
                <a:solidFill>
                  <a:schemeClr val="hlink"/>
                </a:solidFill>
              </a:rPr>
              <a:t>      </a:t>
            </a:r>
          </a:p>
        </p:txBody>
      </p:sp>
      <p:sp>
        <p:nvSpPr>
          <p:cNvPr id="56335" name="WordArt 15"/>
          <p:cNvSpPr>
            <a:spLocks noChangeArrowheads="1" noChangeShapeType="1"/>
          </p:cNvSpPr>
          <p:nvPr/>
        </p:nvSpPr>
        <p:spPr bwMode="auto">
          <a:xfrm>
            <a:off x="1042988" y="115888"/>
            <a:ext cx="9144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回顾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643438" y="4221163"/>
            <a:ext cx="4318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4000" b="1" dirty="0">
                <a:solidFill>
                  <a:srgbClr val="CC0000"/>
                </a:solidFill>
              </a:rPr>
              <a:t>0</a:t>
            </a:r>
            <a:r>
              <a:rPr lang="en-US" altLang="zh-CN" sz="3200" dirty="0">
                <a:solidFill>
                  <a:schemeClr val="hlink"/>
                </a:solidFill>
              </a:rPr>
              <a:t>       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859338" y="1701800"/>
            <a:ext cx="3603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altLang="zh-CN" sz="4000" b="1" dirty="0">
                <a:solidFill>
                  <a:srgbClr val="CC0000"/>
                </a:solidFill>
              </a:rPr>
              <a:t>0</a:t>
            </a:r>
            <a:r>
              <a:rPr lang="en-US" altLang="zh-CN" sz="32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1835150" y="3716338"/>
            <a:ext cx="7921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latin typeface="Tahoma" panose="020B0604030504040204" pitchFamily="34" charset="0"/>
              </a:rPr>
              <a:t>偶数</a:t>
            </a:r>
          </a:p>
        </p:txBody>
      </p:sp>
      <p:sp>
        <p:nvSpPr>
          <p:cNvPr id="56339" name="Oval 19"/>
          <p:cNvSpPr>
            <a:spLocks noChangeArrowheads="1"/>
          </p:cNvSpPr>
          <p:nvPr/>
        </p:nvSpPr>
        <p:spPr bwMode="auto">
          <a:xfrm>
            <a:off x="6300788" y="3789363"/>
            <a:ext cx="7921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latin typeface="Tahoma" panose="020B0604030504040204" pitchFamily="34" charset="0"/>
              </a:rPr>
              <a:t>奇数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153597" y="5516563"/>
            <a:ext cx="86407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endParaRPr lang="zh-CN" altLang="en-US" sz="40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5" grpId="0" autoUpdateAnimBg="0"/>
      <p:bldP spid="56327" grpId="0" animBg="1" autoUpdateAnimBg="0"/>
      <p:bldP spid="56328" grpId="0" animBg="1"/>
      <p:bldP spid="56329" grpId="0" animBg="1" autoUpdateAnimBg="0"/>
      <p:bldP spid="56330" grpId="0" animBg="1"/>
      <p:bldP spid="56331" grpId="0" autoUpdateAnimBg="0"/>
      <p:bldP spid="56332" grpId="0" autoUpdateAnimBg="0"/>
      <p:bldP spid="56333" grpId="0" animBg="1" autoUpdateAnimBg="0"/>
      <p:bldP spid="56334" grpId="0" animBg="1" autoUpdateAnimBg="0"/>
      <p:bldP spid="56336" grpId="0" animBg="1" autoUpdateAnimBg="0"/>
      <p:bldP spid="56337" grpId="0" animBg="1" autoUpdateAnimBg="0"/>
      <p:bldP spid="56338" grpId="0" animBg="1" autoUpdateAnimBg="0"/>
      <p:bldP spid="5633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00692020212190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5288" y="765175"/>
            <a:ext cx="681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>
                <a:solidFill>
                  <a:srgbClr val="CC33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小蜗牛找倍数</a:t>
            </a:r>
            <a:r>
              <a:rPr lang="zh-CN" altLang="en-US" sz="3600">
                <a:latin typeface="微软简中圆" pitchFamily="2" charset="-122"/>
                <a:ea typeface="微软简中圆" pitchFamily="2" charset="-122"/>
              </a:rPr>
              <a:t>（找出</a:t>
            </a:r>
            <a:r>
              <a:rPr lang="en-US" altLang="zh-CN" sz="3600">
                <a:latin typeface="微软简中圆" pitchFamily="2" charset="-122"/>
                <a:ea typeface="微软简中圆" pitchFamily="2" charset="-122"/>
              </a:rPr>
              <a:t>3</a:t>
            </a:r>
            <a:r>
              <a:rPr lang="zh-CN" altLang="en-US" sz="3600">
                <a:latin typeface="微软简中圆" pitchFamily="2" charset="-122"/>
                <a:ea typeface="微软简中圆" pitchFamily="2" charset="-122"/>
              </a:rPr>
              <a:t>的倍数）。</a:t>
            </a:r>
          </a:p>
        </p:txBody>
      </p:sp>
      <p:grpSp>
        <p:nvGrpSpPr>
          <p:cNvPr id="58372" name="Group 4"/>
          <p:cNvGrpSpPr/>
          <p:nvPr/>
        </p:nvGrpSpPr>
        <p:grpSpPr bwMode="auto">
          <a:xfrm>
            <a:off x="539750" y="3519488"/>
            <a:ext cx="7993063" cy="701675"/>
            <a:chOff x="0" y="0"/>
            <a:chExt cx="5035" cy="400"/>
          </a:xfrm>
        </p:grpSpPr>
        <p:grpSp>
          <p:nvGrpSpPr>
            <p:cNvPr id="58373" name="Group 5"/>
            <p:cNvGrpSpPr/>
            <p:nvPr/>
          </p:nvGrpSpPr>
          <p:grpSpPr bwMode="auto">
            <a:xfrm>
              <a:off x="0" y="0"/>
              <a:ext cx="5035" cy="46"/>
              <a:chOff x="0" y="0"/>
              <a:chExt cx="5035" cy="46"/>
            </a:xfrm>
          </p:grpSpPr>
          <p:sp>
            <p:nvSpPr>
              <p:cNvPr id="58374" name="Line 6"/>
              <p:cNvSpPr>
                <a:spLocks noChangeShapeType="1"/>
              </p:cNvSpPr>
              <p:nvPr/>
            </p:nvSpPr>
            <p:spPr bwMode="auto">
              <a:xfrm>
                <a:off x="0" y="46"/>
                <a:ext cx="503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 flipV="1">
                <a:off x="183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 flipV="1">
                <a:off x="487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 flipV="1">
                <a:off x="794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 flipV="1">
                <a:off x="1098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 flipV="1">
                <a:off x="1403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 flipV="1">
                <a:off x="1708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1" name="Line 13"/>
              <p:cNvSpPr>
                <a:spLocks noChangeShapeType="1"/>
              </p:cNvSpPr>
              <p:nvPr/>
            </p:nvSpPr>
            <p:spPr bwMode="auto">
              <a:xfrm flipV="1">
                <a:off x="2014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 flipV="1">
                <a:off x="2318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3" name="Line 15"/>
              <p:cNvSpPr>
                <a:spLocks noChangeShapeType="1"/>
              </p:cNvSpPr>
              <p:nvPr/>
            </p:nvSpPr>
            <p:spPr bwMode="auto">
              <a:xfrm flipV="1">
                <a:off x="2625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4" name="Line 16"/>
              <p:cNvSpPr>
                <a:spLocks noChangeShapeType="1"/>
              </p:cNvSpPr>
              <p:nvPr/>
            </p:nvSpPr>
            <p:spPr bwMode="auto">
              <a:xfrm flipV="1">
                <a:off x="2929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5" name="Line 17"/>
              <p:cNvSpPr>
                <a:spLocks noChangeShapeType="1"/>
              </p:cNvSpPr>
              <p:nvPr/>
            </p:nvSpPr>
            <p:spPr bwMode="auto">
              <a:xfrm flipV="1">
                <a:off x="3236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6" name="Line 18"/>
              <p:cNvSpPr>
                <a:spLocks noChangeShapeType="1"/>
              </p:cNvSpPr>
              <p:nvPr/>
            </p:nvSpPr>
            <p:spPr bwMode="auto">
              <a:xfrm flipV="1">
                <a:off x="3540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7" name="Line 19"/>
              <p:cNvSpPr>
                <a:spLocks noChangeShapeType="1"/>
              </p:cNvSpPr>
              <p:nvPr/>
            </p:nvSpPr>
            <p:spPr bwMode="auto">
              <a:xfrm flipV="1">
                <a:off x="3846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8" name="Line 20"/>
              <p:cNvSpPr>
                <a:spLocks noChangeShapeType="1"/>
              </p:cNvSpPr>
              <p:nvPr/>
            </p:nvSpPr>
            <p:spPr bwMode="auto">
              <a:xfrm flipV="1">
                <a:off x="4150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 flipV="1">
                <a:off x="4456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 flipV="1">
                <a:off x="4761" y="0"/>
                <a:ext cx="0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33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solidFill>
                    <a:schemeClr val="hlink"/>
                  </a:solidFill>
                  <a:ea typeface="楷体_GB2312" pitchFamily="1" charset="-122"/>
                </a:rPr>
                <a:t>0</a:t>
              </a:r>
            </a:p>
          </p:txBody>
        </p:sp>
        <p:sp>
          <p:nvSpPr>
            <p:cNvPr id="58392" name="Rectangle 24"/>
            <p:cNvSpPr>
              <a:spLocks noChangeArrowheads="1"/>
            </p:cNvSpPr>
            <p:nvPr/>
          </p:nvSpPr>
          <p:spPr bwMode="auto">
            <a:xfrm>
              <a:off x="386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1</a:t>
              </a:r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680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2</a:t>
              </a:r>
            </a:p>
          </p:txBody>
        </p:sp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1060" y="78"/>
              <a:ext cx="1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endParaRPr lang="zh-CN" altLang="en-US" sz="2800">
                <a:ea typeface="楷体_GB2312" pitchFamily="1" charset="-122"/>
              </a:endParaRPr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1270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4</a:t>
              </a: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1622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5</a:t>
              </a: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1967" y="80"/>
              <a:ext cx="1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endParaRPr lang="zh-CN" altLang="en-US" sz="2800">
                <a:ea typeface="楷体_GB2312" pitchFamily="1" charset="-122"/>
              </a:endParaRPr>
            </a:p>
          </p:txBody>
        </p:sp>
        <p:sp>
          <p:nvSpPr>
            <p:cNvPr id="58398" name="Rectangle 30"/>
            <p:cNvSpPr>
              <a:spLocks noChangeArrowheads="1"/>
            </p:cNvSpPr>
            <p:nvPr/>
          </p:nvSpPr>
          <p:spPr bwMode="auto">
            <a:xfrm>
              <a:off x="2212" y="91"/>
              <a:ext cx="23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7</a:t>
              </a:r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2529" y="91"/>
              <a:ext cx="23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8</a:t>
              </a:r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2875" y="80"/>
              <a:ext cx="1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endParaRPr lang="zh-CN" altLang="en-US" sz="2800">
                <a:ea typeface="楷体_GB2312" pitchFamily="1" charset="-122"/>
              </a:endParaRPr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3069" y="91"/>
              <a:ext cx="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10</a:t>
              </a:r>
            </a:p>
          </p:txBody>
        </p:sp>
        <p:sp>
          <p:nvSpPr>
            <p:cNvPr id="58402" name="Rectangle 34"/>
            <p:cNvSpPr>
              <a:spLocks noChangeArrowheads="1"/>
            </p:cNvSpPr>
            <p:nvPr/>
          </p:nvSpPr>
          <p:spPr bwMode="auto">
            <a:xfrm>
              <a:off x="3384" y="91"/>
              <a:ext cx="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11</a:t>
              </a:r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3828" y="92"/>
              <a:ext cx="1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endParaRPr lang="zh-CN" altLang="en-US" sz="2800">
                <a:ea typeface="楷体_GB2312" pitchFamily="1" charset="-122"/>
              </a:endParaRPr>
            </a:p>
          </p:txBody>
        </p:sp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4019" y="104"/>
              <a:ext cx="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13</a:t>
              </a:r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4291" y="104"/>
              <a:ext cx="36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2800">
                  <a:ea typeface="楷体_GB2312" pitchFamily="1" charset="-122"/>
                </a:rPr>
                <a:t>14</a:t>
              </a:r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4734" y="92"/>
              <a:ext cx="114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endParaRPr lang="zh-CN" altLang="en-US" sz="2800">
                <a:ea typeface="楷体_GB2312" pitchFamily="1" charset="-122"/>
              </a:endParaRPr>
            </a:p>
          </p:txBody>
        </p:sp>
      </p:grpSp>
      <p:pic>
        <p:nvPicPr>
          <p:cNvPr id="58407" name="Picture 39" descr="insect014s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779713"/>
            <a:ext cx="63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2124075" y="3702050"/>
            <a:ext cx="379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>
                <a:ea typeface="楷体_GB2312" pitchFamily="1" charset="-122"/>
              </a:rPr>
              <a:t>3</a:t>
            </a: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3576638" y="3694113"/>
            <a:ext cx="379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>
                <a:ea typeface="楷体_GB2312" pitchFamily="1" charset="-122"/>
              </a:rPr>
              <a:t>6</a:t>
            </a: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5016500" y="3694113"/>
            <a:ext cx="379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800">
                <a:ea typeface="楷体_GB2312" pitchFamily="1" charset="-122"/>
              </a:rPr>
              <a:t>9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6372225" y="3702050"/>
            <a:ext cx="63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zh-CN" sz="2800">
                <a:ea typeface="楷体_GB2312" pitchFamily="1" charset="-122"/>
              </a:rPr>
              <a:t>12</a:t>
            </a:r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7839075" y="3694113"/>
            <a:ext cx="577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2800">
                <a:ea typeface="楷体_GB2312" pitchFamily="1" charset="-122"/>
              </a:rPr>
              <a:t>15</a:t>
            </a:r>
          </a:p>
        </p:txBody>
      </p:sp>
      <p:sp>
        <p:nvSpPr>
          <p:cNvPr id="58413" name="Rectangle 45"/>
          <p:cNvSpPr>
            <a:spLocks noChangeArrowheads="1"/>
          </p:cNvSpPr>
          <p:nvPr/>
        </p:nvSpPr>
        <p:spPr bwMode="auto">
          <a:xfrm>
            <a:off x="1258888" y="4797425"/>
            <a:ext cx="65817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>
                <a:solidFill>
                  <a:srgbClr val="FF3399"/>
                </a:solidFill>
                <a:ea typeface="微软简中圆" pitchFamily="2" charset="-122"/>
              </a:rPr>
              <a:t>一个数的倍数的个数是无限的。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903 L 0.03993 -0.04421 C 0.04896 -0.05625 0.0625 -0.06296 0.07674 -0.06296 C 0.09288 -0.06296 0.1059 -0.05625 0.11493 -0.04421 L 0.15851 0.0090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51 0.00903 L 0.20365 -0.04421 C 0.2132 -0.05625 0.22726 -0.06296 0.24202 -0.06296 C 0.25903 -0.06296 0.2724 -0.05625 0.28195 -0.04421 L 0.32726 0.00903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26 0.00903 L 0.36944 -0.04421 C 0.3783 -0.05625 0.39149 -0.06296 0.40521 -0.06296 C 0.42101 -0.06296 0.43351 -0.05625 0.44236 -0.04421 L 0.48472 0.00903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8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72 0.00903 L 0.52639 -0.04421 C 0.53507 -0.05625 0.54809 -0.06296 0.5618 -0.06296 C 0.57726 -0.06296 0.58976 -0.05625 0.59844 -0.04421 L 0.64028 0.00903 " pathEditMode="relative" rAng="0" ptsTypes="FffFF">
                                      <p:cBhvr>
                                        <p:cTn id="33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8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00903 L 0.68299 -0.04421 C 0.69202 -0.05625 0.70538 -0.06296 0.71927 -0.06296 C 0.73524 -0.06296 0.74792 -0.05625 0.75695 -0.04421 L 0.79983 0.00903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8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8" grpId="0" autoUpdateAnimBg="0"/>
      <p:bldP spid="58409" grpId="0" autoUpdateAnimBg="0"/>
      <p:bldP spid="58410" grpId="0" autoUpdateAnimBg="0"/>
      <p:bldP spid="58411" grpId="0" autoUpdateAnimBg="0"/>
      <p:bldP spid="58412" grpId="0" autoUpdateAnimBg="0"/>
      <p:bldP spid="5841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200601181305297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7099" y="548680"/>
            <a:ext cx="72739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乘坐小船每人应付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元，你能把下表填写完整吗</a:t>
            </a:r>
            <a:r>
              <a:rPr lang="zh-CN" altLang="en-US" sz="3200" b="1" dirty="0" smtClean="0">
                <a:latin typeface="楷体_GB2312" pitchFamily="1" charset="-122"/>
                <a:ea typeface="楷体_GB2312" pitchFamily="1" charset="-122"/>
              </a:rPr>
              <a:t>？</a:t>
            </a:r>
            <a:endParaRPr lang="zh-CN" altLang="en-US" sz="3200" b="1" dirty="0">
              <a:latin typeface="楷体_GB2312" pitchFamily="1" charset="-122"/>
              <a:ea typeface="楷体_GB2312" pitchFamily="1" charset="-122"/>
            </a:endParaRPr>
          </a:p>
        </p:txBody>
      </p:sp>
      <p:graphicFrame>
        <p:nvGraphicFramePr>
          <p:cNvPr id="59446" name="Group 54"/>
          <p:cNvGraphicFramePr>
            <a:graphicFrameLocks noGrp="1"/>
          </p:cNvGraphicFramePr>
          <p:nvPr>
            <p:ph/>
          </p:nvPr>
        </p:nvGraphicFramePr>
        <p:xfrm>
          <a:off x="629444" y="2060848"/>
          <a:ext cx="8101012" cy="1581150"/>
        </p:xfrm>
        <a:graphic>
          <a:graphicData uri="http://schemas.openxmlformats.org/drawingml/2006/table">
            <a:tbl>
              <a:tblPr/>
              <a:tblGrid>
                <a:gridCol w="1627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乘坐人数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应付元数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539750" y="4076700"/>
            <a:ext cx="8280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表中的</a:t>
            </a:r>
            <a:r>
              <a:rPr lang="zh-CN" altLang="en-US" sz="2800" dirty="0">
                <a:latin typeface="Arial" panose="020B0604020202020204"/>
                <a:ea typeface="楷体_GB2312" pitchFamily="1" charset="-122"/>
              </a:rPr>
              <a:t>“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应付元数</a:t>
            </a:r>
            <a:r>
              <a:rPr lang="zh-CN" altLang="en-US" sz="2800" dirty="0">
                <a:latin typeface="Arial" panose="020B0604020202020204"/>
                <a:ea typeface="楷体_GB2312" pitchFamily="1" charset="-122"/>
              </a:rPr>
              <a:t>”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都是（    ）的倍数。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请你写出</a:t>
            </a:r>
            <a:r>
              <a:rPr lang="en-US" altLang="zh-CN" sz="2800" dirty="0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的倍数：（                      ）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你认为</a:t>
            </a:r>
            <a:r>
              <a:rPr lang="en-US" altLang="zh-CN" sz="2800" dirty="0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的倍数有（     ）个，最小的一个是（ ），</a:t>
            </a:r>
            <a:r>
              <a:rPr lang="en-US" altLang="zh-CN" sz="2800" dirty="0">
                <a:latin typeface="楷体_GB2312" pitchFamily="1" charset="-122"/>
                <a:ea typeface="楷体_GB2312" pitchFamily="1" charset="-122"/>
              </a:rPr>
              <a:t>(       )</a:t>
            </a:r>
            <a:r>
              <a:rPr lang="zh-CN" altLang="en-US" sz="2800" dirty="0">
                <a:latin typeface="楷体_GB2312" pitchFamily="1" charset="-122"/>
                <a:ea typeface="楷体_GB2312" pitchFamily="1" charset="-122"/>
              </a:rPr>
              <a:t>最大</a:t>
            </a:r>
            <a:r>
              <a:rPr lang="zh-CN" altLang="en-US" sz="2800" dirty="0" smtClean="0"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sz="2800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2987675" y="2781300"/>
            <a:ext cx="28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8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3419475" y="278130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12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4356100" y="2781300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16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5003800" y="27813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20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5795963" y="27813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24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6659563" y="2781300"/>
            <a:ext cx="72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28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7451725" y="2781300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A50021"/>
                </a:solidFill>
                <a:latin typeface="Gulim" pitchFamily="34" charset="-127"/>
                <a:ea typeface="Gulim" pitchFamily="34" charset="-127"/>
              </a:rPr>
              <a:t>… …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4356100" y="3933825"/>
            <a:ext cx="792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4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3995738" y="4652963"/>
            <a:ext cx="1008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，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4356100" y="4652963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8</a:t>
            </a:r>
            <a:r>
              <a:rPr lang="zh-CN" altLang="en-US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，</a:t>
            </a: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4932363" y="4652963"/>
            <a:ext cx="1296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12</a:t>
            </a:r>
            <a:r>
              <a:rPr lang="zh-CN" altLang="en-US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，</a:t>
            </a:r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5508625" y="4652963"/>
            <a:ext cx="1512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16</a:t>
            </a:r>
            <a:r>
              <a:rPr lang="zh-CN" altLang="en-US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，</a:t>
            </a:r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5940425" y="4652963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20</a:t>
            </a:r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6804025" y="4581525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A50021"/>
                </a:solidFill>
                <a:ea typeface="楷体_GB2312" pitchFamily="1" charset="-122"/>
              </a:rPr>
              <a:t>… …</a:t>
            </a:r>
          </a:p>
        </p:txBody>
      </p: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3348038" y="5300663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A50021"/>
                </a:solidFill>
                <a:latin typeface="Arial Black" panose="020B0A04020102020204" pitchFamily="34" charset="0"/>
                <a:ea typeface="楷体_GB2312" pitchFamily="1" charset="-122"/>
              </a:rPr>
              <a:t>无数</a:t>
            </a:r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7956550" y="5229225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4</a:t>
            </a:r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755650" y="5734050"/>
            <a:ext cx="1366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A50021"/>
                </a:solidFill>
                <a:latin typeface="Arial Black" panose="020B0A04020102020204" pitchFamily="34" charset="0"/>
                <a:ea typeface="楷体_GB2312" pitchFamily="1" charset="-122"/>
              </a:rPr>
              <a:t>没有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428" grpId="0" autoUpdateAnimBg="0"/>
      <p:bldP spid="59429" grpId="0" autoUpdateAnimBg="0"/>
      <p:bldP spid="59430" grpId="0" autoUpdateAnimBg="0"/>
      <p:bldP spid="59431" grpId="0" autoUpdateAnimBg="0"/>
      <p:bldP spid="59432" grpId="0" autoUpdateAnimBg="0"/>
      <p:bldP spid="59433" grpId="0" autoUpdateAnimBg="0"/>
      <p:bldP spid="59434" grpId="0" autoUpdateAnimBg="0"/>
      <p:bldP spid="59435" grpId="0" autoUpdateAnimBg="0"/>
      <p:bldP spid="59436" grpId="0" autoUpdateAnimBg="0"/>
      <p:bldP spid="59437" grpId="0" autoUpdateAnimBg="0"/>
      <p:bldP spid="59438" grpId="0" autoUpdateAnimBg="0"/>
      <p:bldP spid="59439" grpId="0" autoUpdateAnimBg="0"/>
      <p:bldP spid="59440" grpId="0" autoUpdateAnimBg="0"/>
      <p:bldP spid="59441" grpId="0" autoUpdateAnimBg="0"/>
      <p:bldP spid="59442" grpId="0" autoUpdateAnimBg="0"/>
      <p:bldP spid="59443" grpId="0" autoUpdateAnimBg="0"/>
      <p:bldP spid="59444" grpId="0" autoUpdateAnimBg="0"/>
      <p:bldP spid="5944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424862" cy="5545137"/>
          </a:xfrm>
          <a:prstGeom prst="rect">
            <a:avLst/>
          </a:prstGeom>
          <a:noFill/>
          <a:ln w="20320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451725" y="3213100"/>
            <a:ext cx="7905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4000" b="1">
                <a:solidFill>
                  <a:srgbClr val="FFFF00"/>
                </a:solidFill>
                <a:ea typeface="楷体_GB2312" pitchFamily="1" charset="-122"/>
              </a:rPr>
              <a:t>努力吧！</a:t>
            </a: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 flipV="1">
            <a:off x="4427538" y="620713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 rot="19694309" flipV="1">
            <a:off x="2987675" y="1052513"/>
            <a:ext cx="144463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 rot="18542285" flipV="1">
            <a:off x="2051845" y="191690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 rot="17505696" flipV="1">
            <a:off x="1475582" y="3069431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 rot="16534384" flipV="1">
            <a:off x="1259682" y="422195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 rot="1905691" flipH="1" flipV="1">
            <a:off x="5868988" y="1052513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 rot="3057715" flipH="1" flipV="1">
            <a:off x="6804820" y="191690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 rot="4094304" flipH="1" flipV="1">
            <a:off x="7381082" y="3069431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 rot="5065616" flipH="1" flipV="1">
            <a:off x="7596982" y="4221956"/>
            <a:ext cx="144462" cy="2447925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604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141663"/>
            <a:ext cx="3527425" cy="28813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4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60421" grpId="0" animBg="1"/>
      <p:bldP spid="60421" grpId="1" animBg="1"/>
      <p:bldP spid="60422" grpId="0" animBg="1"/>
      <p:bldP spid="60422" grpId="1" animBg="1"/>
      <p:bldP spid="60423" grpId="0" animBg="1"/>
      <p:bldP spid="60423" grpId="1" animBg="1"/>
      <p:bldP spid="60424" grpId="0" animBg="1"/>
      <p:bldP spid="60424" grpId="1" animBg="1"/>
      <p:bldP spid="60425" grpId="0" animBg="1"/>
      <p:bldP spid="60425" grpId="1" animBg="1"/>
      <p:bldP spid="60426" grpId="0" animBg="1"/>
      <p:bldP spid="60426" grpId="1" animBg="1"/>
      <p:bldP spid="60427" grpId="0" animBg="1"/>
      <p:bldP spid="60427" grpId="1" animBg="1"/>
      <p:bldP spid="60428" grpId="0" animBg="1"/>
      <p:bldP spid="604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0" y="855663"/>
            <a:ext cx="5549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下面哪些数是</a:t>
            </a:r>
            <a:r>
              <a:rPr lang="en-US" altLang="zh-CN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7</a:t>
            </a:r>
            <a:r>
              <a:rPr lang="zh-CN" altLang="en-US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的倍数？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900113" y="2060575"/>
            <a:ext cx="1296987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2914650" y="2060575"/>
            <a:ext cx="1296988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4860925" y="2060575"/>
            <a:ext cx="1296988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6875463" y="2060575"/>
            <a:ext cx="1296987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77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276600" y="3500438"/>
            <a:ext cx="1968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14÷7=</a:t>
            </a:r>
            <a:r>
              <a:rPr lang="en-US" altLang="zh-CN" sz="40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grpSp>
        <p:nvGrpSpPr>
          <p:cNvPr id="61449" name="Group 9"/>
          <p:cNvGrpSpPr/>
          <p:nvPr/>
        </p:nvGrpSpPr>
        <p:grpSpPr bwMode="auto">
          <a:xfrm>
            <a:off x="3276600" y="4005263"/>
            <a:ext cx="2735263" cy="835025"/>
            <a:chOff x="0" y="0"/>
            <a:chExt cx="1723" cy="526"/>
          </a:xfrm>
        </p:grpSpPr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0" y="84"/>
              <a:ext cx="17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 b="1">
                  <a:latin typeface="黑体" panose="02010609060101010101" pitchFamily="49" charset="-122"/>
                  <a:ea typeface="黑体" panose="02010609060101010101" pitchFamily="49" charset="-122"/>
                </a:rPr>
                <a:t>17÷7=</a:t>
              </a:r>
              <a:r>
                <a:rPr lang="en-US" altLang="zh-CN" sz="40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 </a:t>
              </a:r>
              <a:r>
                <a:rPr lang="en-US" altLang="zh-CN" sz="40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40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en-US" altLang="zh-CN" sz="3600" b="1">
                <a:solidFill>
                  <a:srgbClr val="FF3399"/>
                </a:solidFill>
                <a:ea typeface="楷体_GB2312" pitchFamily="1" charset="-122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1146" y="0"/>
              <a:ext cx="4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FF3399"/>
                  </a:solidFill>
                  <a:ea typeface="楷体_GB2312" pitchFamily="1" charset="-122"/>
                </a:rPr>
                <a:t>…</a:t>
              </a:r>
            </a:p>
          </p:txBody>
        </p:sp>
      </p:grpSp>
      <p:grpSp>
        <p:nvGrpSpPr>
          <p:cNvPr id="61452" name="Group 12"/>
          <p:cNvGrpSpPr/>
          <p:nvPr/>
        </p:nvGrpSpPr>
        <p:grpSpPr bwMode="auto">
          <a:xfrm>
            <a:off x="3349625" y="4652963"/>
            <a:ext cx="2735263" cy="835025"/>
            <a:chOff x="0" y="0"/>
            <a:chExt cx="1723" cy="526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0" y="84"/>
              <a:ext cx="172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4000" b="1">
                  <a:latin typeface="黑体" panose="02010609060101010101" pitchFamily="49" charset="-122"/>
                  <a:ea typeface="黑体" panose="02010609060101010101" pitchFamily="49" charset="-122"/>
                </a:rPr>
                <a:t>25÷7=</a:t>
              </a:r>
              <a:r>
                <a:rPr lang="en-US" altLang="zh-CN" sz="40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 </a:t>
              </a:r>
              <a:r>
                <a:rPr lang="en-US" altLang="zh-CN" sz="40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4000" b="1">
                  <a:solidFill>
                    <a:srgbClr val="FF33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en-US" altLang="zh-CN" sz="3600" b="1">
                <a:solidFill>
                  <a:srgbClr val="FF3399"/>
                </a:solidFill>
                <a:ea typeface="楷体_GB2312" pitchFamily="1" charset="-122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1146" y="0"/>
              <a:ext cx="43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FF3399"/>
                  </a:solidFill>
                  <a:ea typeface="楷体_GB2312" pitchFamily="1" charset="-122"/>
                </a:rPr>
                <a:t>…</a:t>
              </a:r>
            </a:p>
          </p:txBody>
        </p:sp>
      </p:grp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355975" y="5391150"/>
            <a:ext cx="2224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77÷7=</a:t>
            </a:r>
            <a:r>
              <a:rPr lang="en-US" altLang="zh-CN" sz="4000" b="1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 autoUpdateAnimBg="0"/>
      <p:bldP spid="61444" grpId="1" animBg="1" autoUpdateAnimBg="0"/>
      <p:bldP spid="61445" grpId="0" animBg="1" autoUpdateAnimBg="0"/>
      <p:bldP spid="61446" grpId="0" animBg="1" autoUpdateAnimBg="0"/>
      <p:bldP spid="61447" grpId="0" animBg="1" autoUpdateAnimBg="0"/>
      <p:bldP spid="61447" grpId="1" animBg="1" autoUpdateAnimBg="0"/>
      <p:bldP spid="61448" grpId="0" autoUpdateAnimBg="0"/>
      <p:bldP spid="614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1150" y="855663"/>
            <a:ext cx="656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你还能找出</a:t>
            </a:r>
            <a:r>
              <a:rPr lang="en-US" altLang="zh-CN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7</a:t>
            </a:r>
            <a:r>
              <a:rPr lang="zh-CN" altLang="en-US" sz="4000">
                <a:solidFill>
                  <a:srgbClr val="CC99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的其它倍数吗？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900113" y="2060575"/>
            <a:ext cx="1296987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2914650" y="2060575"/>
            <a:ext cx="1296988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4860925" y="2060575"/>
            <a:ext cx="1296988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6875463" y="2060575"/>
            <a:ext cx="1296987" cy="8636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3366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77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178175" y="3443288"/>
            <a:ext cx="170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7×1=</a:t>
            </a:r>
            <a:r>
              <a:rPr lang="en-US" altLang="zh-CN" sz="4000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189288" y="4095750"/>
            <a:ext cx="195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7×2=</a:t>
            </a:r>
            <a:r>
              <a:rPr lang="en-US" altLang="zh-CN" sz="4000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189288" y="4797425"/>
            <a:ext cx="1958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</a:rPr>
              <a:t>7×4=</a:t>
            </a:r>
            <a:r>
              <a:rPr lang="en-US" altLang="zh-CN" sz="4000">
                <a:solidFill>
                  <a:srgbClr val="FF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 rot="5400000">
            <a:off x="3992562" y="5418138"/>
            <a:ext cx="866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5400">
                <a:ea typeface="楷体_GB2312" pitchFamily="1" charset="-122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9" grpId="0" animBg="1" autoUpdateAnimBg="0"/>
      <p:bldP spid="62470" grpId="0" animBg="1" autoUpdateAnimBg="0"/>
      <p:bldP spid="62472" grpId="0" autoUpdateAnimBg="0"/>
      <p:bldP spid="62473" grpId="0" autoUpdateAnimBg="0"/>
      <p:bldP spid="62474" grpId="0" autoUpdateAnimBg="0"/>
      <p:bldP spid="624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57188" y="842963"/>
            <a:ext cx="5006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>
                <a:solidFill>
                  <a:schemeClr val="hlink"/>
                </a:solidFill>
                <a:ea typeface="微软简中圆" pitchFamily="2" charset="-122"/>
              </a:rPr>
              <a:t>圈出下列数中</a:t>
            </a:r>
            <a:r>
              <a:rPr lang="en-US" altLang="zh-CN" sz="3600">
                <a:solidFill>
                  <a:schemeClr val="hlink"/>
                </a:solidFill>
                <a:ea typeface="微软简中圆" pitchFamily="2" charset="-122"/>
              </a:rPr>
              <a:t>8</a:t>
            </a:r>
            <a:r>
              <a:rPr lang="zh-CN" altLang="en-US" sz="3600">
                <a:solidFill>
                  <a:schemeClr val="hlink"/>
                </a:solidFill>
                <a:ea typeface="微软简中圆" pitchFamily="2" charset="-122"/>
              </a:rPr>
              <a:t>的倍数。</a:t>
            </a:r>
          </a:p>
        </p:txBody>
      </p:sp>
      <p:pic>
        <p:nvPicPr>
          <p:cNvPr id="63492" name="Picture 4" descr="rabbit007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860800"/>
            <a:ext cx="1724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-31750" y="1268413"/>
            <a:ext cx="8562975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30000"/>
              </a:spcBef>
            </a:pPr>
            <a:endParaRPr lang="zh-CN" altLang="en-US" sz="4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30000"/>
              </a:spcBef>
            </a:pPr>
            <a:r>
              <a:rPr lang="zh-CN" altLang="en-US" sz="4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2    6    8   18</a:t>
            </a:r>
          </a:p>
          <a:p>
            <a:pPr>
              <a:spcBef>
                <a:spcPct val="30000"/>
              </a:spcBef>
            </a:pP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    24   36   31</a:t>
            </a:r>
          </a:p>
          <a:p>
            <a:pPr>
              <a:spcBef>
                <a:spcPct val="30000"/>
              </a:spcBef>
            </a:pP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    27   32   70</a:t>
            </a:r>
          </a:p>
          <a:p>
            <a:pPr>
              <a:spcBef>
                <a:spcPct val="30000"/>
              </a:spcBef>
            </a:pPr>
            <a:r>
              <a:rPr lang="en-US" altLang="zh-CN" sz="4800" b="1">
                <a:latin typeface="黑体" panose="02010609060101010101" pitchFamily="49" charset="-122"/>
                <a:ea typeface="黑体" panose="02010609060101010101" pitchFamily="49" charset="-122"/>
              </a:rPr>
              <a:t>    40   54   144</a:t>
            </a:r>
          </a:p>
        </p:txBody>
      </p:sp>
      <p:sp>
        <p:nvSpPr>
          <p:cNvPr id="63494" name="未知"/>
          <p:cNvSpPr/>
          <p:nvPr/>
        </p:nvSpPr>
        <p:spPr bwMode="auto">
          <a:xfrm>
            <a:off x="4140200" y="2276475"/>
            <a:ext cx="742950" cy="863600"/>
          </a:xfrm>
          <a:custGeom>
            <a:avLst/>
            <a:gdLst>
              <a:gd name="T0" fmla="*/ 325 w 416"/>
              <a:gd name="T1" fmla="*/ 98 h 484"/>
              <a:gd name="T2" fmla="*/ 416 w 416"/>
              <a:gd name="T3" fmla="*/ 279 h 484"/>
              <a:gd name="T4" fmla="*/ 325 w 416"/>
              <a:gd name="T5" fmla="*/ 461 h 484"/>
              <a:gd name="T6" fmla="*/ 98 w 416"/>
              <a:gd name="T7" fmla="*/ 415 h 484"/>
              <a:gd name="T8" fmla="*/ 8 w 416"/>
              <a:gd name="T9" fmla="*/ 143 h 484"/>
              <a:gd name="T10" fmla="*/ 144 w 416"/>
              <a:gd name="T11" fmla="*/ 7 h 484"/>
              <a:gd name="T12" fmla="*/ 325 w 416"/>
              <a:gd name="T13" fmla="*/ 9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84">
                <a:moveTo>
                  <a:pt x="325" y="98"/>
                </a:moveTo>
                <a:cubicBezTo>
                  <a:pt x="370" y="143"/>
                  <a:pt x="416" y="219"/>
                  <a:pt x="416" y="279"/>
                </a:cubicBezTo>
                <a:cubicBezTo>
                  <a:pt x="416" y="339"/>
                  <a:pt x="378" y="438"/>
                  <a:pt x="325" y="461"/>
                </a:cubicBezTo>
                <a:cubicBezTo>
                  <a:pt x="272" y="484"/>
                  <a:pt x="151" y="468"/>
                  <a:pt x="98" y="415"/>
                </a:cubicBezTo>
                <a:cubicBezTo>
                  <a:pt x="45" y="362"/>
                  <a:pt x="0" y="211"/>
                  <a:pt x="8" y="143"/>
                </a:cubicBezTo>
                <a:cubicBezTo>
                  <a:pt x="16" y="75"/>
                  <a:pt x="99" y="14"/>
                  <a:pt x="144" y="7"/>
                </a:cubicBezTo>
                <a:cubicBezTo>
                  <a:pt x="189" y="0"/>
                  <a:pt x="280" y="53"/>
                  <a:pt x="325" y="98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3495" name="未知"/>
          <p:cNvSpPr/>
          <p:nvPr/>
        </p:nvSpPr>
        <p:spPr bwMode="auto">
          <a:xfrm>
            <a:off x="1236663" y="3213100"/>
            <a:ext cx="742950" cy="863600"/>
          </a:xfrm>
          <a:custGeom>
            <a:avLst/>
            <a:gdLst>
              <a:gd name="T0" fmla="*/ 325 w 416"/>
              <a:gd name="T1" fmla="*/ 98 h 484"/>
              <a:gd name="T2" fmla="*/ 416 w 416"/>
              <a:gd name="T3" fmla="*/ 279 h 484"/>
              <a:gd name="T4" fmla="*/ 325 w 416"/>
              <a:gd name="T5" fmla="*/ 461 h 484"/>
              <a:gd name="T6" fmla="*/ 98 w 416"/>
              <a:gd name="T7" fmla="*/ 415 h 484"/>
              <a:gd name="T8" fmla="*/ 8 w 416"/>
              <a:gd name="T9" fmla="*/ 143 h 484"/>
              <a:gd name="T10" fmla="*/ 144 w 416"/>
              <a:gd name="T11" fmla="*/ 7 h 484"/>
              <a:gd name="T12" fmla="*/ 325 w 416"/>
              <a:gd name="T13" fmla="*/ 9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84">
                <a:moveTo>
                  <a:pt x="325" y="98"/>
                </a:moveTo>
                <a:cubicBezTo>
                  <a:pt x="370" y="143"/>
                  <a:pt x="416" y="219"/>
                  <a:pt x="416" y="279"/>
                </a:cubicBezTo>
                <a:cubicBezTo>
                  <a:pt x="416" y="339"/>
                  <a:pt x="378" y="438"/>
                  <a:pt x="325" y="461"/>
                </a:cubicBezTo>
                <a:cubicBezTo>
                  <a:pt x="272" y="484"/>
                  <a:pt x="151" y="468"/>
                  <a:pt x="98" y="415"/>
                </a:cubicBezTo>
                <a:cubicBezTo>
                  <a:pt x="45" y="362"/>
                  <a:pt x="0" y="211"/>
                  <a:pt x="8" y="143"/>
                </a:cubicBezTo>
                <a:cubicBezTo>
                  <a:pt x="16" y="75"/>
                  <a:pt x="99" y="14"/>
                  <a:pt x="144" y="7"/>
                </a:cubicBezTo>
                <a:cubicBezTo>
                  <a:pt x="189" y="0"/>
                  <a:pt x="280" y="53"/>
                  <a:pt x="325" y="98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3496" name="未知"/>
          <p:cNvSpPr/>
          <p:nvPr/>
        </p:nvSpPr>
        <p:spPr bwMode="auto">
          <a:xfrm>
            <a:off x="2749550" y="4149725"/>
            <a:ext cx="742950" cy="863600"/>
          </a:xfrm>
          <a:custGeom>
            <a:avLst/>
            <a:gdLst>
              <a:gd name="T0" fmla="*/ 325 w 416"/>
              <a:gd name="T1" fmla="*/ 98 h 484"/>
              <a:gd name="T2" fmla="*/ 416 w 416"/>
              <a:gd name="T3" fmla="*/ 279 h 484"/>
              <a:gd name="T4" fmla="*/ 325 w 416"/>
              <a:gd name="T5" fmla="*/ 461 h 484"/>
              <a:gd name="T6" fmla="*/ 98 w 416"/>
              <a:gd name="T7" fmla="*/ 415 h 484"/>
              <a:gd name="T8" fmla="*/ 8 w 416"/>
              <a:gd name="T9" fmla="*/ 143 h 484"/>
              <a:gd name="T10" fmla="*/ 144 w 416"/>
              <a:gd name="T11" fmla="*/ 7 h 484"/>
              <a:gd name="T12" fmla="*/ 325 w 416"/>
              <a:gd name="T13" fmla="*/ 9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84">
                <a:moveTo>
                  <a:pt x="325" y="98"/>
                </a:moveTo>
                <a:cubicBezTo>
                  <a:pt x="370" y="143"/>
                  <a:pt x="416" y="219"/>
                  <a:pt x="416" y="279"/>
                </a:cubicBezTo>
                <a:cubicBezTo>
                  <a:pt x="416" y="339"/>
                  <a:pt x="378" y="438"/>
                  <a:pt x="325" y="461"/>
                </a:cubicBezTo>
                <a:cubicBezTo>
                  <a:pt x="272" y="484"/>
                  <a:pt x="151" y="468"/>
                  <a:pt x="98" y="415"/>
                </a:cubicBezTo>
                <a:cubicBezTo>
                  <a:pt x="45" y="362"/>
                  <a:pt x="0" y="211"/>
                  <a:pt x="8" y="143"/>
                </a:cubicBezTo>
                <a:cubicBezTo>
                  <a:pt x="16" y="75"/>
                  <a:pt x="99" y="14"/>
                  <a:pt x="144" y="7"/>
                </a:cubicBezTo>
                <a:cubicBezTo>
                  <a:pt x="189" y="0"/>
                  <a:pt x="280" y="53"/>
                  <a:pt x="325" y="98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3497" name="未知"/>
          <p:cNvSpPr/>
          <p:nvPr/>
        </p:nvSpPr>
        <p:spPr bwMode="auto">
          <a:xfrm>
            <a:off x="1236663" y="5084763"/>
            <a:ext cx="742950" cy="863600"/>
          </a:xfrm>
          <a:custGeom>
            <a:avLst/>
            <a:gdLst>
              <a:gd name="T0" fmla="*/ 325 w 416"/>
              <a:gd name="T1" fmla="*/ 98 h 484"/>
              <a:gd name="T2" fmla="*/ 416 w 416"/>
              <a:gd name="T3" fmla="*/ 279 h 484"/>
              <a:gd name="T4" fmla="*/ 325 w 416"/>
              <a:gd name="T5" fmla="*/ 461 h 484"/>
              <a:gd name="T6" fmla="*/ 98 w 416"/>
              <a:gd name="T7" fmla="*/ 415 h 484"/>
              <a:gd name="T8" fmla="*/ 8 w 416"/>
              <a:gd name="T9" fmla="*/ 143 h 484"/>
              <a:gd name="T10" fmla="*/ 144 w 416"/>
              <a:gd name="T11" fmla="*/ 7 h 484"/>
              <a:gd name="T12" fmla="*/ 325 w 416"/>
              <a:gd name="T13" fmla="*/ 9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84">
                <a:moveTo>
                  <a:pt x="325" y="98"/>
                </a:moveTo>
                <a:cubicBezTo>
                  <a:pt x="370" y="143"/>
                  <a:pt x="416" y="219"/>
                  <a:pt x="416" y="279"/>
                </a:cubicBezTo>
                <a:cubicBezTo>
                  <a:pt x="416" y="339"/>
                  <a:pt x="378" y="438"/>
                  <a:pt x="325" y="461"/>
                </a:cubicBezTo>
                <a:cubicBezTo>
                  <a:pt x="272" y="484"/>
                  <a:pt x="151" y="468"/>
                  <a:pt x="98" y="415"/>
                </a:cubicBezTo>
                <a:cubicBezTo>
                  <a:pt x="45" y="362"/>
                  <a:pt x="0" y="211"/>
                  <a:pt x="8" y="143"/>
                </a:cubicBezTo>
                <a:cubicBezTo>
                  <a:pt x="16" y="75"/>
                  <a:pt x="99" y="14"/>
                  <a:pt x="144" y="7"/>
                </a:cubicBezTo>
                <a:cubicBezTo>
                  <a:pt x="189" y="0"/>
                  <a:pt x="280" y="53"/>
                  <a:pt x="325" y="98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3498" name="未知"/>
          <p:cNvSpPr/>
          <p:nvPr/>
        </p:nvSpPr>
        <p:spPr bwMode="auto">
          <a:xfrm>
            <a:off x="4356100" y="5084763"/>
            <a:ext cx="1081088" cy="863600"/>
          </a:xfrm>
          <a:custGeom>
            <a:avLst/>
            <a:gdLst>
              <a:gd name="T0" fmla="*/ 325 w 416"/>
              <a:gd name="T1" fmla="*/ 98 h 484"/>
              <a:gd name="T2" fmla="*/ 416 w 416"/>
              <a:gd name="T3" fmla="*/ 279 h 484"/>
              <a:gd name="T4" fmla="*/ 325 w 416"/>
              <a:gd name="T5" fmla="*/ 461 h 484"/>
              <a:gd name="T6" fmla="*/ 98 w 416"/>
              <a:gd name="T7" fmla="*/ 415 h 484"/>
              <a:gd name="T8" fmla="*/ 8 w 416"/>
              <a:gd name="T9" fmla="*/ 143 h 484"/>
              <a:gd name="T10" fmla="*/ 144 w 416"/>
              <a:gd name="T11" fmla="*/ 7 h 484"/>
              <a:gd name="T12" fmla="*/ 325 w 416"/>
              <a:gd name="T13" fmla="*/ 98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6" h="484">
                <a:moveTo>
                  <a:pt x="325" y="98"/>
                </a:moveTo>
                <a:cubicBezTo>
                  <a:pt x="370" y="143"/>
                  <a:pt x="416" y="219"/>
                  <a:pt x="416" y="279"/>
                </a:cubicBezTo>
                <a:cubicBezTo>
                  <a:pt x="416" y="339"/>
                  <a:pt x="378" y="438"/>
                  <a:pt x="325" y="461"/>
                </a:cubicBezTo>
                <a:cubicBezTo>
                  <a:pt x="272" y="484"/>
                  <a:pt x="151" y="468"/>
                  <a:pt x="98" y="415"/>
                </a:cubicBezTo>
                <a:cubicBezTo>
                  <a:pt x="45" y="362"/>
                  <a:pt x="0" y="211"/>
                  <a:pt x="8" y="143"/>
                </a:cubicBezTo>
                <a:cubicBezTo>
                  <a:pt x="16" y="75"/>
                  <a:pt x="99" y="14"/>
                  <a:pt x="144" y="7"/>
                </a:cubicBezTo>
                <a:cubicBezTo>
                  <a:pt x="189" y="0"/>
                  <a:pt x="280" y="53"/>
                  <a:pt x="325" y="98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5" grpId="0" animBg="1"/>
      <p:bldP spid="63496" grpId="0" animBg="1"/>
      <p:bldP spid="63497" grpId="0" animBg="1"/>
      <p:bldP spid="6349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7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150" y="1341438"/>
            <a:ext cx="10059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3600" dirty="0">
                <a:ea typeface="楷体_GB2312" pitchFamily="1" charset="-122"/>
              </a:rPr>
              <a:t>（</a:t>
            </a:r>
            <a:r>
              <a:rPr lang="en-US" altLang="zh-CN" sz="3600" dirty="0">
                <a:ea typeface="楷体_GB2312" pitchFamily="1" charset="-122"/>
              </a:rPr>
              <a:t>1</a:t>
            </a:r>
            <a:r>
              <a:rPr lang="zh-CN" altLang="en-US" sz="3600" dirty="0">
                <a:ea typeface="楷体_GB2312" pitchFamily="1" charset="-122"/>
              </a:rPr>
              <a:t>）</a:t>
            </a:r>
            <a:r>
              <a:rPr lang="en-US" altLang="zh-CN" sz="3600" dirty="0">
                <a:ea typeface="楷体_GB2312" pitchFamily="1" charset="-122"/>
              </a:rPr>
              <a:t>4×9=36,</a:t>
            </a:r>
            <a:r>
              <a:rPr lang="zh-CN" altLang="en-US" sz="3600" dirty="0">
                <a:ea typeface="楷体_GB2312" pitchFamily="1" charset="-122"/>
              </a:rPr>
              <a:t>所以</a:t>
            </a:r>
            <a:r>
              <a:rPr lang="en-US" altLang="zh-CN" sz="3600" dirty="0">
                <a:ea typeface="楷体_GB2312" pitchFamily="1" charset="-122"/>
              </a:rPr>
              <a:t>36</a:t>
            </a:r>
            <a:r>
              <a:rPr lang="zh-CN" altLang="en-US" sz="3600" dirty="0">
                <a:ea typeface="楷体_GB2312" pitchFamily="1" charset="-122"/>
              </a:rPr>
              <a:t>是倍数</a:t>
            </a:r>
            <a:r>
              <a:rPr lang="en-US" altLang="zh-CN" sz="3600" dirty="0">
                <a:ea typeface="楷体_GB2312" pitchFamily="1" charset="-122"/>
              </a:rPr>
              <a:t>,9</a:t>
            </a:r>
            <a:r>
              <a:rPr lang="zh-CN" altLang="en-US" sz="3600" dirty="0">
                <a:ea typeface="楷体_GB2312" pitchFamily="1" charset="-122"/>
              </a:rPr>
              <a:t>是因数。</a:t>
            </a:r>
            <a:r>
              <a:rPr lang="zh-CN" altLang="en-US" sz="3600" b="1" dirty="0">
                <a:ea typeface="楷体_GB2312" pitchFamily="1" charset="-122"/>
              </a:rPr>
              <a:t>  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4925" y="3409950"/>
            <a:ext cx="5692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3600" dirty="0">
                <a:ea typeface="楷体_GB2312" pitchFamily="1" charset="-122"/>
              </a:rPr>
              <a:t>（</a:t>
            </a:r>
            <a:r>
              <a:rPr lang="en-US" altLang="zh-CN" sz="3600" dirty="0">
                <a:ea typeface="楷体_GB2312" pitchFamily="1" charset="-122"/>
              </a:rPr>
              <a:t>4</a:t>
            </a:r>
            <a:r>
              <a:rPr lang="zh-CN" altLang="en-US" sz="3600" dirty="0">
                <a:ea typeface="楷体_GB2312" pitchFamily="1" charset="-122"/>
              </a:rPr>
              <a:t>）</a:t>
            </a:r>
            <a:r>
              <a:rPr lang="en-US" altLang="zh-CN" sz="3600" dirty="0">
                <a:ea typeface="楷体_GB2312" pitchFamily="1" charset="-122"/>
              </a:rPr>
              <a:t>36</a:t>
            </a:r>
            <a:r>
              <a:rPr lang="zh-CN" altLang="en-US" sz="3600" dirty="0">
                <a:ea typeface="楷体_GB2312" pitchFamily="1" charset="-122"/>
              </a:rPr>
              <a:t>是</a:t>
            </a:r>
            <a:r>
              <a:rPr lang="en-US" altLang="zh-CN" sz="3600" dirty="0">
                <a:ea typeface="楷体_GB2312" pitchFamily="1" charset="-122"/>
              </a:rPr>
              <a:t>6</a:t>
            </a:r>
            <a:r>
              <a:rPr lang="zh-CN" altLang="en-US" sz="3600" dirty="0">
                <a:ea typeface="楷体_GB2312" pitchFamily="1" charset="-122"/>
              </a:rPr>
              <a:t>的因数。（  ）</a:t>
            </a:r>
            <a:r>
              <a:rPr lang="zh-CN" altLang="en-US" sz="3600" b="1" dirty="0">
                <a:ea typeface="楷体_GB2312" pitchFamily="1" charset="-122"/>
              </a:rPr>
              <a:t> 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6513" y="2035175"/>
            <a:ext cx="5565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dirty="0">
                <a:ea typeface="楷体_GB2312" pitchFamily="1" charset="-122"/>
              </a:rPr>
              <a:t>（</a:t>
            </a:r>
            <a:r>
              <a:rPr lang="en-US" altLang="zh-CN" sz="3600" dirty="0">
                <a:ea typeface="楷体_GB2312" pitchFamily="1" charset="-122"/>
              </a:rPr>
              <a:t>2</a:t>
            </a:r>
            <a:r>
              <a:rPr lang="zh-CN" altLang="en-US" sz="3600" dirty="0">
                <a:ea typeface="楷体_GB2312" pitchFamily="1" charset="-122"/>
              </a:rPr>
              <a:t>）</a:t>
            </a:r>
            <a:r>
              <a:rPr lang="en-US" altLang="zh-CN" sz="3600" dirty="0">
                <a:ea typeface="楷体_GB2312" pitchFamily="1" charset="-122"/>
              </a:rPr>
              <a:t>48</a:t>
            </a:r>
            <a:r>
              <a:rPr lang="zh-CN" altLang="en-US" sz="3600" dirty="0">
                <a:ea typeface="楷体_GB2312" pitchFamily="1" charset="-122"/>
              </a:rPr>
              <a:t>是</a:t>
            </a:r>
            <a:r>
              <a:rPr lang="en-US" altLang="zh-CN" sz="3600" dirty="0">
                <a:ea typeface="楷体_GB2312" pitchFamily="1" charset="-122"/>
              </a:rPr>
              <a:t>6</a:t>
            </a:r>
            <a:r>
              <a:rPr lang="zh-CN" altLang="en-US" sz="3600" dirty="0">
                <a:ea typeface="楷体_GB2312" pitchFamily="1" charset="-122"/>
              </a:rPr>
              <a:t>的倍数。（  ）</a:t>
            </a:r>
          </a:p>
        </p:txBody>
      </p:sp>
      <p:grpSp>
        <p:nvGrpSpPr>
          <p:cNvPr id="64518" name="Group 6"/>
          <p:cNvGrpSpPr/>
          <p:nvPr/>
        </p:nvGrpSpPr>
        <p:grpSpPr bwMode="auto">
          <a:xfrm>
            <a:off x="34925" y="2565400"/>
            <a:ext cx="8143875" cy="784225"/>
            <a:chOff x="0" y="0"/>
            <a:chExt cx="5130" cy="494"/>
          </a:xfrm>
        </p:grpSpPr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0" y="90"/>
              <a:ext cx="513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zh-CN" altLang="en-US" sz="3600" dirty="0">
                  <a:ea typeface="楷体_GB2312" pitchFamily="1" charset="-122"/>
                </a:rPr>
                <a:t>（</a:t>
              </a:r>
              <a:r>
                <a:rPr lang="en-US" altLang="zh-CN" sz="3600" dirty="0">
                  <a:ea typeface="楷体_GB2312" pitchFamily="1" charset="-122"/>
                </a:rPr>
                <a:t>3</a:t>
              </a:r>
              <a:r>
                <a:rPr lang="zh-CN" altLang="en-US" sz="3600" dirty="0">
                  <a:ea typeface="楷体_GB2312" pitchFamily="1" charset="-122"/>
                </a:rPr>
                <a:t>）在</a:t>
              </a:r>
              <a:r>
                <a:rPr lang="en-US" altLang="zh-CN" sz="3600" dirty="0">
                  <a:ea typeface="楷体_GB2312" pitchFamily="1" charset="-122"/>
                </a:rPr>
                <a:t>13÷4=3   1</a:t>
              </a:r>
              <a:r>
                <a:rPr lang="zh-CN" altLang="en-US" sz="3600" dirty="0">
                  <a:ea typeface="楷体_GB2312" pitchFamily="1" charset="-122"/>
                </a:rPr>
                <a:t>中，</a:t>
              </a:r>
              <a:r>
                <a:rPr lang="en-US" altLang="zh-CN" sz="3600" dirty="0">
                  <a:ea typeface="楷体_GB2312" pitchFamily="1" charset="-122"/>
                </a:rPr>
                <a:t>13</a:t>
              </a:r>
              <a:r>
                <a:rPr lang="zh-CN" altLang="en-US" sz="3600" dirty="0">
                  <a:ea typeface="楷体_GB2312" pitchFamily="1" charset="-122"/>
                </a:rPr>
                <a:t>是</a:t>
              </a:r>
              <a:r>
                <a:rPr lang="en-US" altLang="zh-CN" sz="3600" dirty="0">
                  <a:ea typeface="楷体_GB2312" pitchFamily="1" charset="-122"/>
                </a:rPr>
                <a:t>4</a:t>
              </a:r>
              <a:r>
                <a:rPr lang="zh-CN" altLang="en-US" sz="3600" dirty="0">
                  <a:ea typeface="楷体_GB2312" pitchFamily="1" charset="-122"/>
                </a:rPr>
                <a:t>的倍数。</a:t>
              </a:r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132" y="0"/>
              <a:ext cx="4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sz="3600" b="1">
                  <a:ea typeface="楷体_GB2312" pitchFamily="1" charset="-122"/>
                </a:rPr>
                <a:t>…</a:t>
              </a:r>
            </a:p>
          </p:txBody>
        </p:sp>
      </p:grp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6513" y="4051300"/>
            <a:ext cx="8080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3600" dirty="0">
                <a:ea typeface="楷体_GB2312" pitchFamily="1" charset="-122"/>
              </a:rPr>
              <a:t>（</a:t>
            </a:r>
            <a:r>
              <a:rPr lang="en-US" altLang="zh-CN" sz="3600" dirty="0">
                <a:ea typeface="楷体_GB2312" pitchFamily="1" charset="-122"/>
              </a:rPr>
              <a:t>5</a:t>
            </a:r>
            <a:r>
              <a:rPr lang="zh-CN" altLang="en-US" sz="3600" dirty="0">
                <a:ea typeface="楷体_GB2312" pitchFamily="1" charset="-122"/>
              </a:rPr>
              <a:t>）</a:t>
            </a:r>
            <a:r>
              <a:rPr lang="en-US" altLang="zh-CN" sz="3600" dirty="0">
                <a:ea typeface="楷体_GB2312" pitchFamily="1" charset="-122"/>
              </a:rPr>
              <a:t>9</a:t>
            </a:r>
            <a:r>
              <a:rPr lang="zh-CN" altLang="en-US" sz="3600" dirty="0">
                <a:ea typeface="楷体_GB2312" pitchFamily="1" charset="-122"/>
              </a:rPr>
              <a:t>的倍数只有</a:t>
            </a:r>
            <a:r>
              <a:rPr lang="en-US" altLang="zh-CN" sz="3600" dirty="0">
                <a:ea typeface="楷体_GB2312" pitchFamily="1" charset="-122"/>
              </a:rPr>
              <a:t>18</a:t>
            </a:r>
            <a:r>
              <a:rPr lang="zh-CN" altLang="en-US" sz="3600" dirty="0">
                <a:ea typeface="楷体_GB2312" pitchFamily="1" charset="-122"/>
              </a:rPr>
              <a:t>、</a:t>
            </a:r>
            <a:r>
              <a:rPr lang="en-US" altLang="zh-CN" sz="3600" dirty="0">
                <a:ea typeface="楷体_GB2312" pitchFamily="1" charset="-122"/>
              </a:rPr>
              <a:t>27</a:t>
            </a:r>
            <a:r>
              <a:rPr lang="zh-CN" altLang="en-US" sz="3600" dirty="0">
                <a:ea typeface="楷体_GB2312" pitchFamily="1" charset="-122"/>
              </a:rPr>
              <a:t>、</a:t>
            </a:r>
            <a:r>
              <a:rPr lang="en-US" altLang="zh-CN" sz="3600" dirty="0">
                <a:ea typeface="楷体_GB2312" pitchFamily="1" charset="-122"/>
              </a:rPr>
              <a:t>36</a:t>
            </a:r>
            <a:r>
              <a:rPr lang="zh-CN" altLang="en-US" sz="3600" dirty="0">
                <a:ea typeface="楷体_GB2312" pitchFamily="1" charset="-122"/>
              </a:rPr>
              <a:t>。（  ）</a:t>
            </a:r>
            <a:r>
              <a:rPr lang="zh-CN" altLang="en-US" sz="3600" b="1" dirty="0">
                <a:ea typeface="楷体_GB2312" pitchFamily="1" charset="-122"/>
              </a:rPr>
              <a:t> 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748588" y="1341438"/>
            <a:ext cx="122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 dirty="0">
                <a:ea typeface="楷体_GB2312" pitchFamily="1" charset="-122"/>
              </a:rPr>
              <a:t>（ ）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7742238" y="2716213"/>
            <a:ext cx="1222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3600">
                <a:ea typeface="楷体_GB2312" pitchFamily="1" charset="-122"/>
              </a:rPr>
              <a:t>（ ）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885113" y="1127125"/>
            <a:ext cx="94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6000" dirty="0">
                <a:solidFill>
                  <a:srgbClr val="FF3300"/>
                </a:solidFill>
                <a:ea typeface="楷体_GB2312" pitchFamily="1" charset="-122"/>
              </a:rPr>
              <a:t>×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7885113" y="2493963"/>
            <a:ext cx="94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6000">
                <a:solidFill>
                  <a:srgbClr val="FF3300"/>
                </a:solidFill>
                <a:ea typeface="楷体_GB2312" pitchFamily="1" charset="-122"/>
              </a:rPr>
              <a:t>×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4492625" y="3214688"/>
            <a:ext cx="94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6000">
                <a:solidFill>
                  <a:srgbClr val="FF3300"/>
                </a:solidFill>
                <a:ea typeface="楷体_GB2312" pitchFamily="1" charset="-122"/>
              </a:rPr>
              <a:t>×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869113" y="3862388"/>
            <a:ext cx="942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zh-CN" sz="6000">
                <a:solidFill>
                  <a:srgbClr val="FF3300"/>
                </a:solidFill>
                <a:ea typeface="楷体_GB2312" pitchFamily="1" charset="-122"/>
              </a:rPr>
              <a:t>×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579938" y="1989138"/>
            <a:ext cx="639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 b="1">
                <a:solidFill>
                  <a:srgbClr val="FF3300"/>
                </a:solidFill>
                <a:ea typeface="楷体_GB2312" pitchFamily="1" charset="-122"/>
              </a:rPr>
              <a:t>√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736600" y="338138"/>
            <a:ext cx="6784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CC3300"/>
                </a:solidFill>
              </a:rPr>
              <a:t>判断对错，错的并说明原因：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utoUpdateAnimBg="0"/>
      <p:bldP spid="64525" grpId="0" autoUpdateAnimBg="0"/>
      <p:bldP spid="64526" grpId="0" autoUpdateAnimBg="0"/>
      <p:bldP spid="64527" grpId="0" autoUpdateAnimBg="0"/>
      <p:bldP spid="6452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65539" name="未知"/>
          <p:cNvSpPr/>
          <p:nvPr/>
        </p:nvSpPr>
        <p:spPr bwMode="auto">
          <a:xfrm>
            <a:off x="250825" y="2828925"/>
            <a:ext cx="4271963" cy="3348038"/>
          </a:xfrm>
          <a:custGeom>
            <a:avLst/>
            <a:gdLst>
              <a:gd name="T0" fmla="*/ 650 w 2631"/>
              <a:gd name="T1" fmla="*/ 2102 h 2109"/>
              <a:gd name="T2" fmla="*/ 333 w 2631"/>
              <a:gd name="T3" fmla="*/ 2011 h 2109"/>
              <a:gd name="T4" fmla="*/ 242 w 2631"/>
              <a:gd name="T5" fmla="*/ 1739 h 2109"/>
              <a:gd name="T6" fmla="*/ 61 w 2631"/>
              <a:gd name="T7" fmla="*/ 1467 h 2109"/>
              <a:gd name="T8" fmla="*/ 15 w 2631"/>
              <a:gd name="T9" fmla="*/ 1104 h 2109"/>
              <a:gd name="T10" fmla="*/ 151 w 2631"/>
              <a:gd name="T11" fmla="*/ 832 h 2109"/>
              <a:gd name="T12" fmla="*/ 242 w 2631"/>
              <a:gd name="T13" fmla="*/ 696 h 2109"/>
              <a:gd name="T14" fmla="*/ 287 w 2631"/>
              <a:gd name="T15" fmla="*/ 287 h 2109"/>
              <a:gd name="T16" fmla="*/ 605 w 2631"/>
              <a:gd name="T17" fmla="*/ 106 h 2109"/>
              <a:gd name="T18" fmla="*/ 922 w 2631"/>
              <a:gd name="T19" fmla="*/ 106 h 2109"/>
              <a:gd name="T20" fmla="*/ 1331 w 2631"/>
              <a:gd name="T21" fmla="*/ 60 h 2109"/>
              <a:gd name="T22" fmla="*/ 1830 w 2631"/>
              <a:gd name="T23" fmla="*/ 60 h 2109"/>
              <a:gd name="T24" fmla="*/ 2238 w 2631"/>
              <a:gd name="T25" fmla="*/ 423 h 2109"/>
              <a:gd name="T26" fmla="*/ 2329 w 2631"/>
              <a:gd name="T27" fmla="*/ 696 h 2109"/>
              <a:gd name="T28" fmla="*/ 2555 w 2631"/>
              <a:gd name="T29" fmla="*/ 968 h 2109"/>
              <a:gd name="T30" fmla="*/ 2601 w 2631"/>
              <a:gd name="T31" fmla="*/ 1512 h 2109"/>
              <a:gd name="T32" fmla="*/ 2374 w 2631"/>
              <a:gd name="T33" fmla="*/ 1739 h 2109"/>
              <a:gd name="T34" fmla="*/ 2329 w 2631"/>
              <a:gd name="T35" fmla="*/ 1920 h 2109"/>
              <a:gd name="T36" fmla="*/ 1920 w 2631"/>
              <a:gd name="T37" fmla="*/ 2056 h 2109"/>
              <a:gd name="T38" fmla="*/ 650 w 2631"/>
              <a:gd name="T39" fmla="*/ 2102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31" h="2109">
                <a:moveTo>
                  <a:pt x="650" y="2102"/>
                </a:moveTo>
                <a:cubicBezTo>
                  <a:pt x="386" y="2095"/>
                  <a:pt x="401" y="2072"/>
                  <a:pt x="333" y="2011"/>
                </a:cubicBezTo>
                <a:cubicBezTo>
                  <a:pt x="265" y="1950"/>
                  <a:pt x="287" y="1830"/>
                  <a:pt x="242" y="1739"/>
                </a:cubicBezTo>
                <a:cubicBezTo>
                  <a:pt x="197" y="1648"/>
                  <a:pt x="99" y="1573"/>
                  <a:pt x="61" y="1467"/>
                </a:cubicBezTo>
                <a:cubicBezTo>
                  <a:pt x="23" y="1361"/>
                  <a:pt x="0" y="1210"/>
                  <a:pt x="15" y="1104"/>
                </a:cubicBezTo>
                <a:cubicBezTo>
                  <a:pt x="30" y="998"/>
                  <a:pt x="113" y="900"/>
                  <a:pt x="151" y="832"/>
                </a:cubicBezTo>
                <a:cubicBezTo>
                  <a:pt x="189" y="764"/>
                  <a:pt x="219" y="787"/>
                  <a:pt x="242" y="696"/>
                </a:cubicBezTo>
                <a:cubicBezTo>
                  <a:pt x="265" y="605"/>
                  <a:pt x="227" y="385"/>
                  <a:pt x="287" y="287"/>
                </a:cubicBezTo>
                <a:cubicBezTo>
                  <a:pt x="347" y="189"/>
                  <a:pt x="499" y="136"/>
                  <a:pt x="605" y="106"/>
                </a:cubicBezTo>
                <a:cubicBezTo>
                  <a:pt x="711" y="76"/>
                  <a:pt x="801" y="114"/>
                  <a:pt x="922" y="106"/>
                </a:cubicBezTo>
                <a:cubicBezTo>
                  <a:pt x="1043" y="98"/>
                  <a:pt x="1180" y="68"/>
                  <a:pt x="1331" y="60"/>
                </a:cubicBezTo>
                <a:cubicBezTo>
                  <a:pt x="1482" y="52"/>
                  <a:pt x="1679" y="0"/>
                  <a:pt x="1830" y="60"/>
                </a:cubicBezTo>
                <a:cubicBezTo>
                  <a:pt x="1981" y="120"/>
                  <a:pt x="2155" y="317"/>
                  <a:pt x="2238" y="423"/>
                </a:cubicBezTo>
                <a:cubicBezTo>
                  <a:pt x="2321" y="529"/>
                  <a:pt x="2276" y="605"/>
                  <a:pt x="2329" y="696"/>
                </a:cubicBezTo>
                <a:cubicBezTo>
                  <a:pt x="2382" y="787"/>
                  <a:pt x="2510" y="832"/>
                  <a:pt x="2555" y="968"/>
                </a:cubicBezTo>
                <a:cubicBezTo>
                  <a:pt x="2600" y="1104"/>
                  <a:pt x="2631" y="1384"/>
                  <a:pt x="2601" y="1512"/>
                </a:cubicBezTo>
                <a:cubicBezTo>
                  <a:pt x="2571" y="1640"/>
                  <a:pt x="2419" y="1671"/>
                  <a:pt x="2374" y="1739"/>
                </a:cubicBezTo>
                <a:cubicBezTo>
                  <a:pt x="2329" y="1807"/>
                  <a:pt x="2405" y="1867"/>
                  <a:pt x="2329" y="1920"/>
                </a:cubicBezTo>
                <a:cubicBezTo>
                  <a:pt x="2253" y="1973"/>
                  <a:pt x="2207" y="2026"/>
                  <a:pt x="1920" y="2056"/>
                </a:cubicBezTo>
                <a:cubicBezTo>
                  <a:pt x="1633" y="2086"/>
                  <a:pt x="914" y="2109"/>
                  <a:pt x="650" y="2102"/>
                </a:cubicBez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65540" name="Group 4"/>
          <p:cNvGrpSpPr/>
          <p:nvPr/>
        </p:nvGrpSpPr>
        <p:grpSpPr bwMode="auto">
          <a:xfrm>
            <a:off x="922338" y="3860800"/>
            <a:ext cx="2879725" cy="2719388"/>
            <a:chOff x="0" y="0"/>
            <a:chExt cx="1814" cy="1713"/>
          </a:xfrm>
        </p:grpSpPr>
        <p:pic>
          <p:nvPicPr>
            <p:cNvPr id="65541" name="Picture 5" descr=";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814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338" y="1041"/>
              <a:ext cx="115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36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的因数</a:t>
              </a:r>
            </a:p>
          </p:txBody>
        </p:sp>
      </p:grpSp>
      <p:sp>
        <p:nvSpPr>
          <p:cNvPr id="65543" name="未知"/>
          <p:cNvSpPr/>
          <p:nvPr/>
        </p:nvSpPr>
        <p:spPr bwMode="auto">
          <a:xfrm>
            <a:off x="4668838" y="2852738"/>
            <a:ext cx="4271962" cy="3348037"/>
          </a:xfrm>
          <a:custGeom>
            <a:avLst/>
            <a:gdLst>
              <a:gd name="T0" fmla="*/ 650 w 2631"/>
              <a:gd name="T1" fmla="*/ 2102 h 2109"/>
              <a:gd name="T2" fmla="*/ 333 w 2631"/>
              <a:gd name="T3" fmla="*/ 2011 h 2109"/>
              <a:gd name="T4" fmla="*/ 242 w 2631"/>
              <a:gd name="T5" fmla="*/ 1739 h 2109"/>
              <a:gd name="T6" fmla="*/ 61 w 2631"/>
              <a:gd name="T7" fmla="*/ 1467 h 2109"/>
              <a:gd name="T8" fmla="*/ 15 w 2631"/>
              <a:gd name="T9" fmla="*/ 1104 h 2109"/>
              <a:gd name="T10" fmla="*/ 151 w 2631"/>
              <a:gd name="T11" fmla="*/ 832 h 2109"/>
              <a:gd name="T12" fmla="*/ 242 w 2631"/>
              <a:gd name="T13" fmla="*/ 696 h 2109"/>
              <a:gd name="T14" fmla="*/ 287 w 2631"/>
              <a:gd name="T15" fmla="*/ 287 h 2109"/>
              <a:gd name="T16" fmla="*/ 605 w 2631"/>
              <a:gd name="T17" fmla="*/ 106 h 2109"/>
              <a:gd name="T18" fmla="*/ 922 w 2631"/>
              <a:gd name="T19" fmla="*/ 106 h 2109"/>
              <a:gd name="T20" fmla="*/ 1331 w 2631"/>
              <a:gd name="T21" fmla="*/ 60 h 2109"/>
              <a:gd name="T22" fmla="*/ 1830 w 2631"/>
              <a:gd name="T23" fmla="*/ 60 h 2109"/>
              <a:gd name="T24" fmla="*/ 2238 w 2631"/>
              <a:gd name="T25" fmla="*/ 423 h 2109"/>
              <a:gd name="T26" fmla="*/ 2329 w 2631"/>
              <a:gd name="T27" fmla="*/ 696 h 2109"/>
              <a:gd name="T28" fmla="*/ 2555 w 2631"/>
              <a:gd name="T29" fmla="*/ 968 h 2109"/>
              <a:gd name="T30" fmla="*/ 2601 w 2631"/>
              <a:gd name="T31" fmla="*/ 1512 h 2109"/>
              <a:gd name="T32" fmla="*/ 2374 w 2631"/>
              <a:gd name="T33" fmla="*/ 1739 h 2109"/>
              <a:gd name="T34" fmla="*/ 2329 w 2631"/>
              <a:gd name="T35" fmla="*/ 1920 h 2109"/>
              <a:gd name="T36" fmla="*/ 1920 w 2631"/>
              <a:gd name="T37" fmla="*/ 2056 h 2109"/>
              <a:gd name="T38" fmla="*/ 650 w 2631"/>
              <a:gd name="T39" fmla="*/ 2102 h 2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31" h="2109">
                <a:moveTo>
                  <a:pt x="650" y="2102"/>
                </a:moveTo>
                <a:cubicBezTo>
                  <a:pt x="386" y="2095"/>
                  <a:pt x="401" y="2072"/>
                  <a:pt x="333" y="2011"/>
                </a:cubicBezTo>
                <a:cubicBezTo>
                  <a:pt x="265" y="1950"/>
                  <a:pt x="287" y="1830"/>
                  <a:pt x="242" y="1739"/>
                </a:cubicBezTo>
                <a:cubicBezTo>
                  <a:pt x="197" y="1648"/>
                  <a:pt x="99" y="1573"/>
                  <a:pt x="61" y="1467"/>
                </a:cubicBezTo>
                <a:cubicBezTo>
                  <a:pt x="23" y="1361"/>
                  <a:pt x="0" y="1210"/>
                  <a:pt x="15" y="1104"/>
                </a:cubicBezTo>
                <a:cubicBezTo>
                  <a:pt x="30" y="998"/>
                  <a:pt x="113" y="900"/>
                  <a:pt x="151" y="832"/>
                </a:cubicBezTo>
                <a:cubicBezTo>
                  <a:pt x="189" y="764"/>
                  <a:pt x="219" y="787"/>
                  <a:pt x="242" y="696"/>
                </a:cubicBezTo>
                <a:cubicBezTo>
                  <a:pt x="265" y="605"/>
                  <a:pt x="227" y="385"/>
                  <a:pt x="287" y="287"/>
                </a:cubicBezTo>
                <a:cubicBezTo>
                  <a:pt x="347" y="189"/>
                  <a:pt x="499" y="136"/>
                  <a:pt x="605" y="106"/>
                </a:cubicBezTo>
                <a:cubicBezTo>
                  <a:pt x="711" y="76"/>
                  <a:pt x="801" y="114"/>
                  <a:pt x="922" y="106"/>
                </a:cubicBezTo>
                <a:cubicBezTo>
                  <a:pt x="1043" y="98"/>
                  <a:pt x="1180" y="68"/>
                  <a:pt x="1331" y="60"/>
                </a:cubicBezTo>
                <a:cubicBezTo>
                  <a:pt x="1482" y="52"/>
                  <a:pt x="1679" y="0"/>
                  <a:pt x="1830" y="60"/>
                </a:cubicBezTo>
                <a:cubicBezTo>
                  <a:pt x="1981" y="120"/>
                  <a:pt x="2155" y="317"/>
                  <a:pt x="2238" y="423"/>
                </a:cubicBezTo>
                <a:cubicBezTo>
                  <a:pt x="2321" y="529"/>
                  <a:pt x="2276" y="605"/>
                  <a:pt x="2329" y="696"/>
                </a:cubicBezTo>
                <a:cubicBezTo>
                  <a:pt x="2382" y="787"/>
                  <a:pt x="2510" y="832"/>
                  <a:pt x="2555" y="968"/>
                </a:cubicBezTo>
                <a:cubicBezTo>
                  <a:pt x="2600" y="1104"/>
                  <a:pt x="2631" y="1384"/>
                  <a:pt x="2601" y="1512"/>
                </a:cubicBezTo>
                <a:cubicBezTo>
                  <a:pt x="2571" y="1640"/>
                  <a:pt x="2419" y="1671"/>
                  <a:pt x="2374" y="1739"/>
                </a:cubicBezTo>
                <a:cubicBezTo>
                  <a:pt x="2329" y="1807"/>
                  <a:pt x="2405" y="1867"/>
                  <a:pt x="2329" y="1920"/>
                </a:cubicBezTo>
                <a:cubicBezTo>
                  <a:pt x="2253" y="1973"/>
                  <a:pt x="2207" y="2026"/>
                  <a:pt x="1920" y="2056"/>
                </a:cubicBezTo>
                <a:cubicBezTo>
                  <a:pt x="1633" y="2086"/>
                  <a:pt x="914" y="2109"/>
                  <a:pt x="650" y="2102"/>
                </a:cubicBez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65544" name="Group 8"/>
          <p:cNvGrpSpPr/>
          <p:nvPr/>
        </p:nvGrpSpPr>
        <p:grpSpPr bwMode="auto">
          <a:xfrm>
            <a:off x="5389563" y="3860800"/>
            <a:ext cx="2879725" cy="2719388"/>
            <a:chOff x="0" y="0"/>
            <a:chExt cx="1814" cy="1713"/>
          </a:xfrm>
        </p:grpSpPr>
        <p:pic>
          <p:nvPicPr>
            <p:cNvPr id="65545" name="Picture 9" descr=";o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1814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338" y="1041"/>
              <a:ext cx="115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60</a:t>
              </a:r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的因数</a:t>
              </a:r>
            </a:p>
          </p:txBody>
        </p:sp>
      </p:grp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3708400" y="5956300"/>
            <a:ext cx="1552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3600">
                <a:solidFill>
                  <a:srgbClr val="FF3399"/>
                </a:solidFill>
                <a:ea typeface="华文彩云" panose="02010800040101010101" pitchFamily="2" charset="-122"/>
              </a:rPr>
              <a:t>选一选</a:t>
            </a:r>
          </a:p>
        </p:txBody>
      </p:sp>
      <p:grpSp>
        <p:nvGrpSpPr>
          <p:cNvPr id="65548" name="Group 12"/>
          <p:cNvGrpSpPr/>
          <p:nvPr/>
        </p:nvGrpSpPr>
        <p:grpSpPr bwMode="auto">
          <a:xfrm>
            <a:off x="1185863" y="1844675"/>
            <a:ext cx="935037" cy="935038"/>
            <a:chOff x="0" y="0"/>
            <a:chExt cx="589" cy="589"/>
          </a:xfrm>
        </p:grpSpPr>
        <p:pic>
          <p:nvPicPr>
            <p:cNvPr id="65549" name="Picture 13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50" name="Group 14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51" name="Rectangle 15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52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12</a:t>
                </a:r>
              </a:p>
            </p:txBody>
          </p:sp>
        </p:grpSp>
      </p:grpSp>
      <p:grpSp>
        <p:nvGrpSpPr>
          <p:cNvPr id="65553" name="Group 17"/>
          <p:cNvGrpSpPr/>
          <p:nvPr/>
        </p:nvGrpSpPr>
        <p:grpSpPr bwMode="auto">
          <a:xfrm>
            <a:off x="2195513" y="1846263"/>
            <a:ext cx="935037" cy="935037"/>
            <a:chOff x="0" y="0"/>
            <a:chExt cx="589" cy="589"/>
          </a:xfrm>
        </p:grpSpPr>
        <p:pic>
          <p:nvPicPr>
            <p:cNvPr id="65554" name="Picture 1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55" name="Group 19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56" name="Rectangle 20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15</a:t>
                </a:r>
              </a:p>
            </p:txBody>
          </p:sp>
        </p:grpSp>
      </p:grpSp>
      <p:grpSp>
        <p:nvGrpSpPr>
          <p:cNvPr id="65558" name="Group 22"/>
          <p:cNvGrpSpPr/>
          <p:nvPr/>
        </p:nvGrpSpPr>
        <p:grpSpPr bwMode="auto">
          <a:xfrm>
            <a:off x="3130550" y="1844675"/>
            <a:ext cx="935038" cy="935038"/>
            <a:chOff x="0" y="0"/>
            <a:chExt cx="589" cy="589"/>
          </a:xfrm>
        </p:grpSpPr>
        <p:pic>
          <p:nvPicPr>
            <p:cNvPr id="65559" name="Picture 23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60" name="Group 24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61" name="Rectangle 25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18</a:t>
                </a:r>
              </a:p>
            </p:txBody>
          </p:sp>
        </p:grpSp>
      </p:grpSp>
      <p:grpSp>
        <p:nvGrpSpPr>
          <p:cNvPr id="65563" name="Group 27"/>
          <p:cNvGrpSpPr/>
          <p:nvPr/>
        </p:nvGrpSpPr>
        <p:grpSpPr bwMode="auto">
          <a:xfrm>
            <a:off x="4140200" y="1846263"/>
            <a:ext cx="935038" cy="935037"/>
            <a:chOff x="0" y="0"/>
            <a:chExt cx="589" cy="589"/>
          </a:xfrm>
        </p:grpSpPr>
        <p:pic>
          <p:nvPicPr>
            <p:cNvPr id="65564" name="Picture 2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65" name="Group 29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66" name="Rectangle 30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20</a:t>
                </a:r>
              </a:p>
            </p:txBody>
          </p:sp>
        </p:grpSp>
      </p:grpSp>
      <p:grpSp>
        <p:nvGrpSpPr>
          <p:cNvPr id="65568" name="Group 32"/>
          <p:cNvGrpSpPr/>
          <p:nvPr/>
        </p:nvGrpSpPr>
        <p:grpSpPr bwMode="auto">
          <a:xfrm>
            <a:off x="5002213" y="1844675"/>
            <a:ext cx="935037" cy="935038"/>
            <a:chOff x="0" y="0"/>
            <a:chExt cx="589" cy="589"/>
          </a:xfrm>
        </p:grpSpPr>
        <p:pic>
          <p:nvPicPr>
            <p:cNvPr id="65569" name="Picture 33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70" name="Group 34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71" name="Rectangle 35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72" name="Rectangle 3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24</a:t>
                </a:r>
              </a:p>
            </p:txBody>
          </p:sp>
        </p:grpSp>
      </p:grpSp>
      <p:grpSp>
        <p:nvGrpSpPr>
          <p:cNvPr id="65573" name="Group 37"/>
          <p:cNvGrpSpPr/>
          <p:nvPr/>
        </p:nvGrpSpPr>
        <p:grpSpPr bwMode="auto">
          <a:xfrm>
            <a:off x="6011863" y="1846263"/>
            <a:ext cx="935037" cy="935037"/>
            <a:chOff x="0" y="0"/>
            <a:chExt cx="589" cy="589"/>
          </a:xfrm>
        </p:grpSpPr>
        <p:pic>
          <p:nvPicPr>
            <p:cNvPr id="65574" name="Picture 3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75" name="Group 39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76" name="Rectangle 40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77" name="Rectangle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30</a:t>
                </a:r>
              </a:p>
            </p:txBody>
          </p:sp>
        </p:grpSp>
      </p:grpSp>
      <p:grpSp>
        <p:nvGrpSpPr>
          <p:cNvPr id="65578" name="Group 42"/>
          <p:cNvGrpSpPr/>
          <p:nvPr/>
        </p:nvGrpSpPr>
        <p:grpSpPr bwMode="auto">
          <a:xfrm>
            <a:off x="6946900" y="1844675"/>
            <a:ext cx="935038" cy="935038"/>
            <a:chOff x="0" y="0"/>
            <a:chExt cx="589" cy="589"/>
          </a:xfrm>
        </p:grpSpPr>
        <p:pic>
          <p:nvPicPr>
            <p:cNvPr id="65579" name="Picture 43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80" name="Group 44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81" name="Rectangle 45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82" name="Rectangle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36</a:t>
                </a:r>
              </a:p>
            </p:txBody>
          </p:sp>
        </p:grpSp>
      </p:grpSp>
      <p:grpSp>
        <p:nvGrpSpPr>
          <p:cNvPr id="65583" name="Group 47"/>
          <p:cNvGrpSpPr/>
          <p:nvPr/>
        </p:nvGrpSpPr>
        <p:grpSpPr bwMode="auto">
          <a:xfrm>
            <a:off x="7956550" y="1846263"/>
            <a:ext cx="935038" cy="935037"/>
            <a:chOff x="0" y="0"/>
            <a:chExt cx="589" cy="589"/>
          </a:xfrm>
        </p:grpSpPr>
        <p:pic>
          <p:nvPicPr>
            <p:cNvPr id="65584" name="Picture 4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85" name="Group 49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86" name="Rectangle 50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87" name="Rectangle 5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60</a:t>
                </a:r>
              </a:p>
            </p:txBody>
          </p:sp>
        </p:grpSp>
      </p:grpSp>
      <p:grpSp>
        <p:nvGrpSpPr>
          <p:cNvPr id="65588" name="Group 52"/>
          <p:cNvGrpSpPr/>
          <p:nvPr/>
        </p:nvGrpSpPr>
        <p:grpSpPr bwMode="auto">
          <a:xfrm>
            <a:off x="250825" y="1844675"/>
            <a:ext cx="935038" cy="935038"/>
            <a:chOff x="0" y="0"/>
            <a:chExt cx="589" cy="589"/>
          </a:xfrm>
        </p:grpSpPr>
        <p:pic>
          <p:nvPicPr>
            <p:cNvPr id="65589" name="Picture 53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90" name="Group 54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591" name="Rectangle 55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592" name="Rectangle 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10</a:t>
                </a:r>
              </a:p>
            </p:txBody>
          </p:sp>
        </p:grpSp>
      </p:grpSp>
      <p:grpSp>
        <p:nvGrpSpPr>
          <p:cNvPr id="65593" name="Group 57"/>
          <p:cNvGrpSpPr/>
          <p:nvPr/>
        </p:nvGrpSpPr>
        <p:grpSpPr bwMode="auto">
          <a:xfrm>
            <a:off x="4498975" y="838200"/>
            <a:ext cx="935038" cy="935038"/>
            <a:chOff x="0" y="0"/>
            <a:chExt cx="589" cy="589"/>
          </a:xfrm>
        </p:grpSpPr>
        <p:pic>
          <p:nvPicPr>
            <p:cNvPr id="65594" name="Picture 5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5" name="Rectangle 59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596" name="Rectangle 60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5</a:t>
              </a:r>
            </a:p>
          </p:txBody>
        </p:sp>
      </p:grpSp>
      <p:grpSp>
        <p:nvGrpSpPr>
          <p:cNvPr id="65597" name="Group 61"/>
          <p:cNvGrpSpPr/>
          <p:nvPr/>
        </p:nvGrpSpPr>
        <p:grpSpPr bwMode="auto">
          <a:xfrm>
            <a:off x="6372225" y="838200"/>
            <a:ext cx="935038" cy="935038"/>
            <a:chOff x="0" y="0"/>
            <a:chExt cx="589" cy="589"/>
          </a:xfrm>
        </p:grpSpPr>
        <p:pic>
          <p:nvPicPr>
            <p:cNvPr id="65598" name="Picture 62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8</a:t>
              </a:r>
            </a:p>
          </p:txBody>
        </p:sp>
      </p:grpSp>
      <p:grpSp>
        <p:nvGrpSpPr>
          <p:cNvPr id="65601" name="Group 65"/>
          <p:cNvGrpSpPr/>
          <p:nvPr/>
        </p:nvGrpSpPr>
        <p:grpSpPr bwMode="auto">
          <a:xfrm>
            <a:off x="7308850" y="838200"/>
            <a:ext cx="935038" cy="935038"/>
            <a:chOff x="0" y="0"/>
            <a:chExt cx="589" cy="589"/>
          </a:xfrm>
        </p:grpSpPr>
        <p:pic>
          <p:nvPicPr>
            <p:cNvPr id="65602" name="Picture 66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03" name="Rectangle 67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04" name="Rectangle 68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9</a:t>
              </a:r>
            </a:p>
          </p:txBody>
        </p:sp>
      </p:grpSp>
      <p:grpSp>
        <p:nvGrpSpPr>
          <p:cNvPr id="65605" name="Group 69"/>
          <p:cNvGrpSpPr/>
          <p:nvPr/>
        </p:nvGrpSpPr>
        <p:grpSpPr bwMode="auto">
          <a:xfrm>
            <a:off x="1692275" y="836613"/>
            <a:ext cx="935038" cy="935037"/>
            <a:chOff x="0" y="0"/>
            <a:chExt cx="589" cy="589"/>
          </a:xfrm>
        </p:grpSpPr>
        <p:pic>
          <p:nvPicPr>
            <p:cNvPr id="65606" name="Picture 70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08" name="Rectangle 72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2</a:t>
              </a:r>
            </a:p>
          </p:txBody>
        </p:sp>
      </p:grpSp>
      <p:grpSp>
        <p:nvGrpSpPr>
          <p:cNvPr id="65609" name="Group 73"/>
          <p:cNvGrpSpPr/>
          <p:nvPr/>
        </p:nvGrpSpPr>
        <p:grpSpPr bwMode="auto">
          <a:xfrm>
            <a:off x="1692275" y="838200"/>
            <a:ext cx="935038" cy="935038"/>
            <a:chOff x="0" y="0"/>
            <a:chExt cx="589" cy="589"/>
          </a:xfrm>
        </p:grpSpPr>
        <p:pic>
          <p:nvPicPr>
            <p:cNvPr id="65610" name="Picture 74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1" name="Rectangle 75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12" name="Rectangle 76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2</a:t>
              </a:r>
            </a:p>
          </p:txBody>
        </p:sp>
      </p:grpSp>
      <p:grpSp>
        <p:nvGrpSpPr>
          <p:cNvPr id="65613" name="Group 77"/>
          <p:cNvGrpSpPr/>
          <p:nvPr/>
        </p:nvGrpSpPr>
        <p:grpSpPr bwMode="auto">
          <a:xfrm>
            <a:off x="755650" y="838200"/>
            <a:ext cx="935038" cy="935038"/>
            <a:chOff x="0" y="0"/>
            <a:chExt cx="589" cy="589"/>
          </a:xfrm>
        </p:grpSpPr>
        <p:pic>
          <p:nvPicPr>
            <p:cNvPr id="65614" name="Picture 7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5" name="Rectangle 79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16" name="Rectangle 80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1</a:t>
              </a:r>
            </a:p>
          </p:txBody>
        </p:sp>
      </p:grpSp>
      <p:grpSp>
        <p:nvGrpSpPr>
          <p:cNvPr id="65617" name="Group 81"/>
          <p:cNvGrpSpPr/>
          <p:nvPr/>
        </p:nvGrpSpPr>
        <p:grpSpPr bwMode="auto">
          <a:xfrm>
            <a:off x="755650" y="838200"/>
            <a:ext cx="935038" cy="935038"/>
            <a:chOff x="0" y="0"/>
            <a:chExt cx="589" cy="589"/>
          </a:xfrm>
        </p:grpSpPr>
        <p:pic>
          <p:nvPicPr>
            <p:cNvPr id="65618" name="Picture 82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9" name="Rectangle 83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20" name="Rectangle 84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1</a:t>
              </a:r>
            </a:p>
          </p:txBody>
        </p:sp>
      </p:grpSp>
      <p:grpSp>
        <p:nvGrpSpPr>
          <p:cNvPr id="65621" name="Group 85"/>
          <p:cNvGrpSpPr/>
          <p:nvPr/>
        </p:nvGrpSpPr>
        <p:grpSpPr bwMode="auto">
          <a:xfrm>
            <a:off x="2627313" y="836613"/>
            <a:ext cx="935037" cy="935037"/>
            <a:chOff x="0" y="0"/>
            <a:chExt cx="589" cy="589"/>
          </a:xfrm>
        </p:grpSpPr>
        <p:pic>
          <p:nvPicPr>
            <p:cNvPr id="65622" name="Picture 86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3" name="Rectangle 87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24" name="Rectangle 88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3</a:t>
              </a:r>
            </a:p>
          </p:txBody>
        </p:sp>
      </p:grpSp>
      <p:grpSp>
        <p:nvGrpSpPr>
          <p:cNvPr id="65625" name="Group 89"/>
          <p:cNvGrpSpPr/>
          <p:nvPr/>
        </p:nvGrpSpPr>
        <p:grpSpPr bwMode="auto">
          <a:xfrm>
            <a:off x="2628900" y="838200"/>
            <a:ext cx="935038" cy="935038"/>
            <a:chOff x="0" y="0"/>
            <a:chExt cx="589" cy="589"/>
          </a:xfrm>
        </p:grpSpPr>
        <p:pic>
          <p:nvPicPr>
            <p:cNvPr id="65626" name="Picture 90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7" name="Rectangle 91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28" name="Rectangle 92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3</a:t>
              </a:r>
            </a:p>
          </p:txBody>
        </p:sp>
      </p:grpSp>
      <p:grpSp>
        <p:nvGrpSpPr>
          <p:cNvPr id="65629" name="Group 93"/>
          <p:cNvGrpSpPr/>
          <p:nvPr/>
        </p:nvGrpSpPr>
        <p:grpSpPr bwMode="auto">
          <a:xfrm>
            <a:off x="3563938" y="836613"/>
            <a:ext cx="935037" cy="935037"/>
            <a:chOff x="0" y="0"/>
            <a:chExt cx="589" cy="589"/>
          </a:xfrm>
        </p:grpSpPr>
        <p:pic>
          <p:nvPicPr>
            <p:cNvPr id="65630" name="Picture 94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1" name="Rectangle 95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32" name="Rectangle 96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4</a:t>
              </a:r>
            </a:p>
          </p:txBody>
        </p:sp>
      </p:grpSp>
      <p:grpSp>
        <p:nvGrpSpPr>
          <p:cNvPr id="65633" name="Group 97"/>
          <p:cNvGrpSpPr/>
          <p:nvPr/>
        </p:nvGrpSpPr>
        <p:grpSpPr bwMode="auto">
          <a:xfrm>
            <a:off x="3565525" y="838200"/>
            <a:ext cx="935038" cy="935038"/>
            <a:chOff x="0" y="0"/>
            <a:chExt cx="589" cy="589"/>
          </a:xfrm>
        </p:grpSpPr>
        <p:pic>
          <p:nvPicPr>
            <p:cNvPr id="65634" name="Picture 98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5" name="Rectangle 99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36" name="Rectangle 100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4</a:t>
              </a:r>
            </a:p>
          </p:txBody>
        </p:sp>
      </p:grpSp>
      <p:grpSp>
        <p:nvGrpSpPr>
          <p:cNvPr id="65637" name="Group 101"/>
          <p:cNvGrpSpPr/>
          <p:nvPr/>
        </p:nvGrpSpPr>
        <p:grpSpPr bwMode="auto">
          <a:xfrm>
            <a:off x="5435600" y="836613"/>
            <a:ext cx="935038" cy="935037"/>
            <a:chOff x="0" y="0"/>
            <a:chExt cx="589" cy="589"/>
          </a:xfrm>
        </p:grpSpPr>
        <p:pic>
          <p:nvPicPr>
            <p:cNvPr id="65638" name="Picture 102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9" name="Rectangle 103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40" name="Rectangle 104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6</a:t>
              </a:r>
            </a:p>
          </p:txBody>
        </p:sp>
      </p:grpSp>
      <p:grpSp>
        <p:nvGrpSpPr>
          <p:cNvPr id="65641" name="Group 105"/>
          <p:cNvGrpSpPr/>
          <p:nvPr/>
        </p:nvGrpSpPr>
        <p:grpSpPr bwMode="auto">
          <a:xfrm>
            <a:off x="5435600" y="838200"/>
            <a:ext cx="935038" cy="935038"/>
            <a:chOff x="0" y="0"/>
            <a:chExt cx="589" cy="589"/>
          </a:xfrm>
        </p:grpSpPr>
        <p:pic>
          <p:nvPicPr>
            <p:cNvPr id="65642" name="Picture 106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43" name="Rectangle 107"/>
            <p:cNvSpPr>
              <a:spLocks noChangeArrowheads="1"/>
            </p:cNvSpPr>
            <p:nvPr/>
          </p:nvSpPr>
          <p:spPr bwMode="auto">
            <a:xfrm>
              <a:off x="136" y="180"/>
              <a:ext cx="317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5644" name="Rectangle 108"/>
            <p:cNvSpPr>
              <a:spLocks noChangeArrowheads="1"/>
            </p:cNvSpPr>
            <p:nvPr/>
          </p:nvSpPr>
          <p:spPr bwMode="auto">
            <a:xfrm>
              <a:off x="152" y="136"/>
              <a:ext cx="2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en-US" altLang="zh-CN" sz="3200">
                  <a:ea typeface="楷体_GB2312" pitchFamily="1" charset="-122"/>
                </a:rPr>
                <a:t>6</a:t>
              </a:r>
            </a:p>
          </p:txBody>
        </p:sp>
      </p:grpSp>
      <p:grpSp>
        <p:nvGrpSpPr>
          <p:cNvPr id="65645" name="Group 109"/>
          <p:cNvGrpSpPr/>
          <p:nvPr/>
        </p:nvGrpSpPr>
        <p:grpSpPr bwMode="auto">
          <a:xfrm>
            <a:off x="1187450" y="1844675"/>
            <a:ext cx="935038" cy="935038"/>
            <a:chOff x="0" y="0"/>
            <a:chExt cx="589" cy="589"/>
          </a:xfrm>
        </p:grpSpPr>
        <p:pic>
          <p:nvPicPr>
            <p:cNvPr id="65646" name="Picture 110" descr="ky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8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647" name="Group 111"/>
            <p:cNvGrpSpPr/>
            <p:nvPr/>
          </p:nvGrpSpPr>
          <p:grpSpPr bwMode="auto">
            <a:xfrm>
              <a:off x="100" y="136"/>
              <a:ext cx="398" cy="365"/>
              <a:chOff x="0" y="0"/>
              <a:chExt cx="398" cy="365"/>
            </a:xfrm>
          </p:grpSpPr>
          <p:sp>
            <p:nvSpPr>
              <p:cNvPr id="65648" name="Rectangle 112"/>
              <p:cNvSpPr>
                <a:spLocks noChangeArrowheads="1"/>
              </p:cNvSpPr>
              <p:nvPr/>
            </p:nvSpPr>
            <p:spPr bwMode="auto">
              <a:xfrm>
                <a:off x="55" y="44"/>
                <a:ext cx="317" cy="2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65649" name="Rectangle 1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ct val="30000"/>
                  </a:spcBef>
                </a:pPr>
                <a:r>
                  <a:rPr lang="en-US" altLang="zh-CN" sz="3200">
                    <a:ea typeface="楷体_GB2312" pitchFamily="1" charset="-122"/>
                  </a:rPr>
                  <a:t>12</a:t>
                </a: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092E-6 L -5.55556E-7 0.335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9653E-6 L 0.48438 0.3512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17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8092E-6 L -0.01579 0.3250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104E-6 L 0.49219 0.3410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7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8092E-6 L -0.03142 0.3144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4104E-6 L 0.49236 0.3306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16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8092E-6 L -0.33073 0.4298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104E-6 L 0.15364 0.4668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5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3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8092E-6 L 0.14167 0.450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08092E-6 L -0.45678 0.4194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5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104E-6 L 0.11441 0.4460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5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22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9653E-6 L -0.56302 0.4247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21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0.77969 0.2936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67052E-7 L 0.21268 0.2621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0116E-6 L 0.39792 0.4145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5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0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8728E-6 L 0.3743 0.414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20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0116E-6 L -0.28715 0.3831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19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28E-6 L 0.24826 0.403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8092E-6 L 0.11823 0.3983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116E-6 L -0.57066 0.3831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8092E-6 L -0.02361 0.3879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5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/>
          <p:nvPr/>
        </p:nvGrpSpPr>
        <p:grpSpPr bwMode="auto">
          <a:xfrm>
            <a:off x="1187450" y="549275"/>
            <a:ext cx="5822950" cy="1812925"/>
            <a:chOff x="0" y="0"/>
            <a:chExt cx="4992" cy="1824"/>
          </a:xfrm>
        </p:grpSpPr>
        <p:sp>
          <p:nvSpPr>
            <p:cNvPr id="6656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608" cy="1824"/>
            </a:xfrm>
            <a:prstGeom prst="cloudCallout">
              <a:avLst>
                <a:gd name="adj1" fmla="val -14454"/>
                <a:gd name="adj2" fmla="val 83829"/>
              </a:avLst>
            </a:prstGeom>
            <a:solidFill>
              <a:srgbClr val="66FFFF"/>
            </a:solidFill>
            <a:ln w="31750">
              <a:solidFill>
                <a:srgbClr val="008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6564" name="Text Box 4"/>
            <p:cNvSpPr txBox="1">
              <a:spLocks noChangeArrowheads="1"/>
            </p:cNvSpPr>
            <p:nvPr/>
          </p:nvSpPr>
          <p:spPr bwMode="auto">
            <a:xfrm>
              <a:off x="97" y="278"/>
              <a:ext cx="4895" cy="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5400" b="1">
                  <a:latin typeface="隶书" panose="02010509060101010101" pitchFamily="49" charset="-122"/>
                  <a:ea typeface="隶书" panose="02010509060101010101" pitchFamily="49" charset="-122"/>
                </a:rPr>
                <a:t>   本课小结</a:t>
              </a:r>
              <a:endParaRPr lang="zh-CN" altLang="en-US" sz="5400" b="1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pic>
        <p:nvPicPr>
          <p:cNvPr id="66565" name="Picture 5" descr="7(6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1937" y="3861048"/>
            <a:ext cx="185102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987824" y="3573016"/>
            <a:ext cx="54726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00FF"/>
                </a:solidFill>
              </a:rPr>
              <a:t>同学们，今天你们有什么收获</a:t>
            </a:r>
            <a:r>
              <a:rPr lang="zh-CN" altLang="en-US" sz="4400" b="1" dirty="0" smtClean="0">
                <a:solidFill>
                  <a:srgbClr val="FF00FF"/>
                </a:solidFill>
              </a:rPr>
              <a:t>？ </a:t>
            </a:r>
            <a:endParaRPr lang="zh-CN" altLang="en-US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s新知学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98538"/>
            <a:ext cx="1692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8446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8446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18446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18446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18446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4467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5987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5987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5987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5987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259873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000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59873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354388" y="3630613"/>
            <a:ext cx="1722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2×6 = 12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555875" y="4349750"/>
            <a:ext cx="348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2 </a:t>
            </a:r>
            <a:r>
              <a:rPr lang="zh-CN" altLang="en-US" sz="2800" b="1" dirty="0">
                <a:ea typeface="楷体_GB2312" pitchFamily="1" charset="-122"/>
              </a:rPr>
              <a:t>和 </a:t>
            </a:r>
            <a:r>
              <a:rPr lang="en-US" altLang="zh-CN" sz="2800" b="1" dirty="0">
                <a:ea typeface="楷体_GB2312" pitchFamily="1" charset="-122"/>
              </a:rPr>
              <a:t>6 </a:t>
            </a:r>
            <a:r>
              <a:rPr lang="zh-CN" altLang="en-US" sz="2800" b="1" dirty="0">
                <a:ea typeface="楷体_GB2312" pitchFamily="1" charset="-122"/>
              </a:rPr>
              <a:t>是 </a:t>
            </a:r>
            <a:r>
              <a:rPr lang="en-US" altLang="zh-CN" sz="2800" b="1" dirty="0">
                <a:ea typeface="楷体_GB2312" pitchFamily="1" charset="-122"/>
              </a:rPr>
              <a:t>12 </a:t>
            </a:r>
            <a:r>
              <a:rPr lang="zh-CN" altLang="en-US" sz="2800" b="1" dirty="0">
                <a:ea typeface="楷体_GB2312" pitchFamily="1" charset="-122"/>
              </a:rPr>
              <a:t>的</a:t>
            </a:r>
            <a:r>
              <a:rPr lang="zh-CN" altLang="en-US" sz="2800" b="1" dirty="0">
                <a:solidFill>
                  <a:schemeClr val="hlink"/>
                </a:solidFill>
                <a:ea typeface="楷体_GB2312" pitchFamily="1" charset="-122"/>
              </a:rPr>
              <a:t>因数</a:t>
            </a:r>
            <a:r>
              <a:rPr lang="zh-CN" altLang="en-US" sz="2800" b="1" dirty="0">
                <a:ea typeface="楷体_GB2312" pitchFamily="1" charset="-122"/>
              </a:rPr>
              <a:t>。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411413" y="4997450"/>
            <a:ext cx="4913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12 </a:t>
            </a:r>
            <a:r>
              <a:rPr lang="zh-CN" altLang="en-US" sz="2800" b="1" dirty="0">
                <a:ea typeface="楷体_GB2312" pitchFamily="1" charset="-122"/>
              </a:rPr>
              <a:t>是</a:t>
            </a:r>
            <a:r>
              <a:rPr lang="en-US" altLang="zh-CN" sz="2800" b="1" dirty="0">
                <a:ea typeface="楷体_GB2312" pitchFamily="1" charset="-122"/>
              </a:rPr>
              <a:t>2</a:t>
            </a:r>
            <a:r>
              <a:rPr lang="zh-CN" altLang="en-US" sz="2800" b="1" dirty="0">
                <a:ea typeface="楷体_GB2312" pitchFamily="1" charset="-122"/>
              </a:rPr>
              <a:t>的</a:t>
            </a:r>
            <a:r>
              <a:rPr lang="zh-CN" altLang="en-US" sz="2800" b="1" dirty="0">
                <a:solidFill>
                  <a:schemeClr val="hlink"/>
                </a:solidFill>
                <a:ea typeface="楷体_GB2312" pitchFamily="1" charset="-122"/>
              </a:rPr>
              <a:t>倍数</a:t>
            </a:r>
            <a:r>
              <a:rPr lang="zh-CN" altLang="en-US" sz="2800" b="1" dirty="0">
                <a:ea typeface="楷体_GB2312" pitchFamily="1" charset="-122"/>
              </a:rPr>
              <a:t>，也是</a:t>
            </a:r>
            <a:r>
              <a:rPr lang="en-US" altLang="zh-CN" sz="2800" b="1" dirty="0">
                <a:ea typeface="楷体_GB2312" pitchFamily="1" charset="-122"/>
              </a:rPr>
              <a:t>6</a:t>
            </a:r>
            <a:r>
              <a:rPr lang="zh-CN" altLang="en-US" sz="2800" b="1" dirty="0">
                <a:ea typeface="楷体_GB2312" pitchFamily="1" charset="-122"/>
              </a:rPr>
              <a:t>的</a:t>
            </a:r>
            <a:r>
              <a:rPr lang="zh-CN" altLang="en-US" sz="2800" b="1" dirty="0">
                <a:solidFill>
                  <a:schemeClr val="hlink"/>
                </a:solidFill>
                <a:ea typeface="楷体_GB2312" pitchFamily="1" charset="-122"/>
              </a:rPr>
              <a:t>倍数</a:t>
            </a:r>
            <a:r>
              <a:rPr lang="zh-CN" altLang="en-US" sz="2800" b="1" dirty="0">
                <a:ea typeface="楷体_GB2312" pitchFamily="1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utoUpdateAnimBg="0"/>
      <p:bldP spid="24592" grpId="0" autoUpdateAnimBg="0"/>
      <p:bldP spid="2459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新知学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98538"/>
            <a:ext cx="1692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7002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7002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763" y="17002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1700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2349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349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763" y="23495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3495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354388" y="3644900"/>
            <a:ext cx="1722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3×4 = 12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55875" y="4149725"/>
            <a:ext cx="339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3 </a:t>
            </a:r>
            <a:r>
              <a:rPr lang="zh-CN" altLang="en-US" sz="2800" b="1" dirty="0">
                <a:ea typeface="楷体_GB2312" pitchFamily="1" charset="-122"/>
              </a:rPr>
              <a:t>和 </a:t>
            </a:r>
            <a:r>
              <a:rPr lang="en-US" altLang="zh-CN" sz="2800" b="1" dirty="0">
                <a:ea typeface="楷体_GB2312" pitchFamily="1" charset="-122"/>
              </a:rPr>
              <a:t>4</a:t>
            </a:r>
            <a:r>
              <a:rPr lang="zh-CN" altLang="en-US" sz="2800" b="1" dirty="0">
                <a:ea typeface="楷体_GB2312" pitchFamily="1" charset="-122"/>
              </a:rPr>
              <a:t>是 </a:t>
            </a:r>
            <a:r>
              <a:rPr lang="en-US" altLang="zh-CN" sz="2800" b="1" dirty="0">
                <a:ea typeface="楷体_GB2312" pitchFamily="1" charset="-122"/>
              </a:rPr>
              <a:t>12 </a:t>
            </a:r>
            <a:r>
              <a:rPr lang="zh-CN" altLang="en-US" sz="2800" b="1" dirty="0">
                <a:ea typeface="楷体_GB2312" pitchFamily="1" charset="-122"/>
              </a:rPr>
              <a:t>的因数。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466975" y="4652963"/>
            <a:ext cx="4913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ea typeface="楷体_GB2312" pitchFamily="1" charset="-122"/>
              </a:rPr>
              <a:t>12 </a:t>
            </a:r>
            <a:r>
              <a:rPr lang="zh-CN" altLang="en-US" sz="2800" b="1" dirty="0">
                <a:ea typeface="楷体_GB2312" pitchFamily="1" charset="-122"/>
              </a:rPr>
              <a:t>是</a:t>
            </a:r>
            <a:r>
              <a:rPr lang="en-US" altLang="zh-CN" sz="2800" b="1" dirty="0">
                <a:ea typeface="楷体_GB2312" pitchFamily="1" charset="-122"/>
              </a:rPr>
              <a:t>3</a:t>
            </a:r>
            <a:r>
              <a:rPr lang="zh-CN" altLang="en-US" sz="2800" b="1" dirty="0">
                <a:ea typeface="楷体_GB2312" pitchFamily="1" charset="-122"/>
              </a:rPr>
              <a:t>的倍数，也是</a:t>
            </a:r>
            <a:r>
              <a:rPr lang="en-US" altLang="zh-CN" sz="2800" b="1" dirty="0">
                <a:ea typeface="楷体_GB2312" pitchFamily="1" charset="-122"/>
              </a:rPr>
              <a:t>4</a:t>
            </a:r>
            <a:r>
              <a:rPr lang="zh-CN" altLang="en-US" sz="2800" b="1" dirty="0">
                <a:ea typeface="楷体_GB2312" pitchFamily="1" charset="-122"/>
              </a:rPr>
              <a:t>的倍数。</a:t>
            </a:r>
          </a:p>
        </p:txBody>
      </p:sp>
      <p:pic>
        <p:nvPicPr>
          <p:cNvPr id="25614" name="Picture 14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29972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9972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8763" y="29972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000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29972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18" descr="蓝色面巾纸"/>
          <p:cNvSpPr txBox="1">
            <a:spLocks noChangeArrowheads="1"/>
          </p:cNvSpPr>
          <p:nvPr/>
        </p:nvSpPr>
        <p:spPr bwMode="auto">
          <a:xfrm>
            <a:off x="1042988" y="5229225"/>
            <a:ext cx="7345362" cy="8953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600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注意：</a:t>
            </a:r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为了方便，在研究因数和倍数的时候，我</a:t>
            </a:r>
            <a:br>
              <a:rPr lang="zh-CN" altLang="en-US" sz="2600" b="1" dirty="0">
                <a:latin typeface="楷体_GB2312" pitchFamily="1" charset="-122"/>
                <a:ea typeface="楷体_GB2312" pitchFamily="1" charset="-122"/>
              </a:rPr>
            </a:br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      们所说的数一般指的是整数（不包括</a:t>
            </a:r>
            <a:r>
              <a:rPr lang="en-US" altLang="zh-CN" sz="2600" b="1" dirty="0">
                <a:latin typeface="楷体_GB2312" pitchFamily="1" charset="-122"/>
                <a:ea typeface="楷体_GB2312" pitchFamily="1" charset="-122"/>
              </a:rPr>
              <a:t>0</a:t>
            </a:r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）。</a:t>
            </a:r>
          </a:p>
        </p:txBody>
      </p:sp>
      <p:sp>
        <p:nvSpPr>
          <p:cNvPr id="25619" name="AutoShape 19" descr="蓝色面巾纸"/>
          <p:cNvSpPr>
            <a:spLocks noChangeArrowheads="1"/>
          </p:cNvSpPr>
          <p:nvPr/>
        </p:nvSpPr>
        <p:spPr bwMode="auto">
          <a:xfrm>
            <a:off x="6011863" y="1844675"/>
            <a:ext cx="2520950" cy="936625"/>
          </a:xfrm>
          <a:prstGeom prst="wedgeRoundRectCallout">
            <a:avLst>
              <a:gd name="adj1" fmla="val -944"/>
              <a:gd name="adj2" fmla="val 109829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  你还能说出</a:t>
            </a:r>
            <a:r>
              <a:rPr lang="en-US" altLang="zh-CN" b="1" dirty="0">
                <a:latin typeface="楷体_GB2312" pitchFamily="1" charset="-122"/>
                <a:ea typeface="楷体_GB2312" pitchFamily="1" charset="-122"/>
              </a:rPr>
              <a:t>12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的其他因数吗？</a:t>
            </a:r>
          </a:p>
        </p:txBody>
      </p:sp>
      <p:pic>
        <p:nvPicPr>
          <p:cNvPr id="25620" name="Picture 20" descr="animal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636838"/>
            <a:ext cx="15525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utoUpdateAnimBg="0"/>
      <p:bldP spid="25612" grpId="0" autoUpdateAnimBg="0"/>
      <p:bldP spid="25613" grpId="0" autoUpdateAnimBg="0"/>
      <p:bldP spid="25618" grpId="0" animBg="1" autoUpdateAnimBg="0"/>
      <p:bldP spid="2561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142"/>
            <a:ext cx="8229600" cy="1143000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回忆：什么是整除？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497193" cy="4751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像18</a:t>
            </a:r>
            <a:r>
              <a:rPr lang="zh-CN" altLang="en-US" dirty="0">
                <a:sym typeface="Arial" panose="020B0604020202020204" pitchFamily="34" charset="0"/>
              </a:rPr>
              <a:t>÷3=6，250÷25=10，188÷4=47等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Arial" panose="020B0604020202020204" pitchFamily="34" charset="0"/>
              </a:rPr>
              <a:t>整数除以整数，商是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整数而且没有余数</a:t>
            </a:r>
            <a:r>
              <a:rPr lang="zh-CN" altLang="en-US" dirty="0">
                <a:sym typeface="Arial" panose="020B0604020202020204" pitchFamily="34" charset="0"/>
              </a:rPr>
              <a:t>，这叫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整除</a:t>
            </a:r>
            <a:r>
              <a:rPr lang="zh-CN" altLang="en-US" dirty="0"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Arial" panose="020B0604020202020204" pitchFamily="34" charset="0"/>
              </a:rPr>
              <a:t>我们就说18能被3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整除</a:t>
            </a:r>
            <a:r>
              <a:rPr lang="zh-CN" altLang="en-US" dirty="0">
                <a:sym typeface="Arial" panose="020B0604020202020204" pitchFamily="34" charset="0"/>
              </a:rPr>
              <a:t>，当然18也能被3整除。同样250能被25和10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整除</a:t>
            </a:r>
            <a:r>
              <a:rPr lang="zh-CN" altLang="en-US" dirty="0">
                <a:sym typeface="Arial" panose="020B0604020202020204" pitchFamily="34" charset="0"/>
              </a:rPr>
              <a:t>。188能被4和47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整除</a:t>
            </a:r>
            <a:r>
              <a:rPr lang="zh-CN" altLang="en-US" dirty="0"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Arial" panose="020B0604020202020204" pitchFamily="34" charset="0"/>
              </a:rPr>
              <a:t>其中3和6都是18的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因数</a:t>
            </a:r>
            <a:r>
              <a:rPr lang="zh-CN" altLang="en-US" dirty="0">
                <a:sym typeface="Arial" panose="020B0604020202020204" pitchFamily="34" charset="0"/>
              </a:rPr>
              <a:t>，又叫18的</a:t>
            </a:r>
            <a:r>
              <a:rPr lang="zh-CN" altLang="en-US" dirty="0">
                <a:solidFill>
                  <a:srgbClr val="3399FF"/>
                </a:solidFill>
                <a:sym typeface="Arial" panose="020B0604020202020204" pitchFamily="34" charset="0"/>
              </a:rPr>
              <a:t>约数</a:t>
            </a:r>
            <a:r>
              <a:rPr lang="zh-CN" altLang="en-US" dirty="0">
                <a:sym typeface="Arial" panose="020B0604020202020204" pitchFamily="34" charset="0"/>
              </a:rPr>
              <a:t>。18是3和6的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倍数</a:t>
            </a:r>
            <a:r>
              <a:rPr lang="zh-CN" altLang="en-US" dirty="0"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ym typeface="Arial" panose="020B0604020202020204" pitchFamily="34" charset="0"/>
              </a:rPr>
              <a:t>同样25和10是250的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因数（</a:t>
            </a:r>
            <a:r>
              <a:rPr lang="zh-CN" altLang="en-US" dirty="0">
                <a:solidFill>
                  <a:srgbClr val="3399FF"/>
                </a:solidFill>
                <a:sym typeface="Arial" panose="020B0604020202020204" pitchFamily="34" charset="0"/>
              </a:rPr>
              <a:t>约数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）</a:t>
            </a:r>
            <a:r>
              <a:rPr lang="zh-CN" altLang="en-US" dirty="0">
                <a:sym typeface="Arial" panose="020B0604020202020204" pitchFamily="34" charset="0"/>
              </a:rPr>
              <a:t>，250是25和10的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倍数</a:t>
            </a:r>
            <a:r>
              <a:rPr lang="zh-CN" altLang="en-US" dirty="0">
                <a:sym typeface="Arial" panose="020B0604020202020204" pitchFamily="34" charset="0"/>
              </a:rPr>
              <a:t>。4和47是188的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因数（</a:t>
            </a:r>
            <a:r>
              <a:rPr lang="zh-CN" altLang="en-US" dirty="0">
                <a:solidFill>
                  <a:srgbClr val="3399FF"/>
                </a:solidFill>
                <a:sym typeface="Arial" panose="020B0604020202020204" pitchFamily="34" charset="0"/>
              </a:rPr>
              <a:t>约数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）</a:t>
            </a:r>
            <a:r>
              <a:rPr lang="zh-CN" altLang="en-US" dirty="0">
                <a:sym typeface="Arial" panose="020B0604020202020204" pitchFamily="34" charset="0"/>
              </a:rPr>
              <a:t>，188是4和47的</a:t>
            </a:r>
            <a:r>
              <a:rPr lang="zh-CN" altLang="en-US" dirty="0">
                <a:solidFill>
                  <a:srgbClr val="FF3399"/>
                </a:solidFill>
                <a:sym typeface="Arial" panose="020B0604020202020204" pitchFamily="34" charset="0"/>
              </a:rPr>
              <a:t>倍数</a:t>
            </a:r>
            <a:r>
              <a:rPr lang="zh-CN" altLang="en-US" dirty="0"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utoUpdateAnimBg="0"/>
      <p:bldP spid="2662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注意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70457" y="1636548"/>
            <a:ext cx="8205999" cy="4392612"/>
          </a:xfrm>
        </p:spPr>
        <p:txBody>
          <a:bodyPr/>
          <a:lstStyle/>
          <a:p>
            <a:r>
              <a:rPr lang="zh-CN" altLang="en-US" sz="3600" dirty="0">
                <a:solidFill>
                  <a:srgbClr val="FF3399"/>
                </a:solidFill>
              </a:rPr>
              <a:t>因数</a:t>
            </a:r>
            <a:r>
              <a:rPr lang="zh-CN" altLang="en-US" sz="3600" dirty="0"/>
              <a:t>和</a:t>
            </a:r>
            <a:r>
              <a:rPr lang="zh-CN" altLang="en-US" sz="3600" dirty="0">
                <a:solidFill>
                  <a:srgbClr val="FF3399"/>
                </a:solidFill>
              </a:rPr>
              <a:t>倍数</a:t>
            </a:r>
            <a:r>
              <a:rPr lang="zh-CN" altLang="en-US" sz="3600" dirty="0"/>
              <a:t>是</a:t>
            </a:r>
            <a:r>
              <a:rPr lang="zh-CN" altLang="en-US" sz="3600" dirty="0">
                <a:solidFill>
                  <a:srgbClr val="3399FF"/>
                </a:solidFill>
              </a:rPr>
              <a:t>相互</a:t>
            </a:r>
            <a:r>
              <a:rPr lang="zh-CN" altLang="en-US" sz="3600" dirty="0"/>
              <a:t>的</a:t>
            </a:r>
          </a:p>
          <a:p>
            <a:r>
              <a:rPr lang="zh-CN" altLang="en-US" sz="3600" dirty="0"/>
              <a:t>只能说谁是谁的</a:t>
            </a:r>
            <a:r>
              <a:rPr lang="zh-CN" altLang="en-US" sz="3600" dirty="0">
                <a:solidFill>
                  <a:srgbClr val="FF3399"/>
                </a:solidFill>
              </a:rPr>
              <a:t>倍数</a:t>
            </a:r>
            <a:r>
              <a:rPr lang="zh-CN" altLang="en-US" sz="3600" dirty="0"/>
              <a:t>，谁是谁的</a:t>
            </a:r>
            <a:r>
              <a:rPr lang="zh-CN" altLang="en-US" sz="3600" dirty="0">
                <a:solidFill>
                  <a:srgbClr val="FF3399"/>
                </a:solidFill>
              </a:rPr>
              <a:t>因数</a:t>
            </a:r>
            <a:r>
              <a:rPr lang="zh-CN" altLang="en-US" sz="3600" dirty="0"/>
              <a:t>（</a:t>
            </a:r>
            <a:r>
              <a:rPr lang="zh-CN" altLang="en-US" sz="3600" dirty="0">
                <a:solidFill>
                  <a:srgbClr val="3399FF"/>
                </a:solidFill>
              </a:rPr>
              <a:t>约数</a:t>
            </a:r>
            <a:r>
              <a:rPr lang="zh-CN" altLang="en-US" sz="3600" dirty="0"/>
              <a:t>）。</a:t>
            </a:r>
          </a:p>
          <a:p>
            <a:r>
              <a:rPr lang="zh-CN" altLang="en-US" sz="3600" dirty="0"/>
              <a:t>不能单独说几是约数，几是倍数。</a:t>
            </a:r>
          </a:p>
          <a:p>
            <a:r>
              <a:rPr lang="zh-CN" altLang="en-US" sz="3600" dirty="0"/>
              <a:t>如：可以说36是12的倍数，12是36的因数。但不能单独说36是倍数，或说12是因数（约数）。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utoUpdateAnimBg="0"/>
      <p:bldP spid="27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新知学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98538"/>
            <a:ext cx="16922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58888" y="1341438"/>
            <a:ext cx="345598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 dirty="0">
                <a:ea typeface="楷体_GB2312" pitchFamily="1" charset="-122"/>
              </a:rPr>
              <a:t>18</a:t>
            </a:r>
            <a:r>
              <a:rPr lang="zh-CN" altLang="en-US" sz="2600" b="1" dirty="0">
                <a:ea typeface="楷体_GB2312" pitchFamily="1" charset="-122"/>
              </a:rPr>
              <a:t>的因数有哪几个？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71550" y="4652963"/>
            <a:ext cx="39608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>
                <a:ea typeface="楷体_GB2312" pitchFamily="1" charset="-122"/>
              </a:rPr>
              <a:t>也可以像右边这样表示：</a:t>
            </a:r>
          </a:p>
        </p:txBody>
      </p:sp>
      <p:grpSp>
        <p:nvGrpSpPr>
          <p:cNvPr id="28677" name="Group 5"/>
          <p:cNvGrpSpPr/>
          <p:nvPr/>
        </p:nvGrpSpPr>
        <p:grpSpPr bwMode="auto">
          <a:xfrm>
            <a:off x="4284663" y="4694238"/>
            <a:ext cx="2736850" cy="2047875"/>
            <a:chOff x="0" y="0"/>
            <a:chExt cx="1724" cy="1290"/>
          </a:xfrm>
        </p:grpSpPr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0" y="382"/>
              <a:ext cx="1724" cy="9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sz="2600" b="1">
                  <a:ea typeface="楷体_GB2312" pitchFamily="1" charset="-122"/>
                </a:rPr>
                <a:t>1</a:t>
              </a:r>
              <a:r>
                <a:rPr lang="zh-CN" altLang="en-US" sz="2600" b="1">
                  <a:ea typeface="楷体_GB2312" pitchFamily="1" charset="-122"/>
                </a:rPr>
                <a:t>，</a:t>
              </a:r>
              <a:r>
                <a:rPr lang="en-US" altLang="zh-CN" sz="2600" b="1">
                  <a:ea typeface="楷体_GB2312" pitchFamily="1" charset="-122"/>
                </a:rPr>
                <a:t>2</a:t>
              </a:r>
              <a:r>
                <a:rPr lang="zh-CN" altLang="en-US" sz="2600" b="1">
                  <a:ea typeface="楷体_GB2312" pitchFamily="1" charset="-122"/>
                </a:rPr>
                <a:t>，</a:t>
              </a:r>
              <a:r>
                <a:rPr lang="en-US" altLang="zh-CN" sz="2600" b="1">
                  <a:solidFill>
                    <a:schemeClr val="hlink"/>
                  </a:solidFill>
                  <a:ea typeface="楷体_GB2312" pitchFamily="1" charset="-122"/>
                </a:rPr>
                <a:t>____</a:t>
              </a:r>
              <a:r>
                <a:rPr lang="zh-CN" altLang="en-US" sz="2600" b="1">
                  <a:ea typeface="楷体_GB2312" pitchFamily="1" charset="-122"/>
                </a:rPr>
                <a:t>，</a:t>
              </a:r>
            </a:p>
            <a:p>
              <a:pPr algn="ctr"/>
              <a:r>
                <a:rPr lang="en-US" altLang="zh-CN" sz="2600" b="1">
                  <a:solidFill>
                    <a:schemeClr val="hlink"/>
                  </a:solidFill>
                  <a:ea typeface="楷体_GB2312" pitchFamily="1" charset="-122"/>
                </a:rPr>
                <a:t>____</a:t>
              </a:r>
              <a:r>
                <a:rPr lang="zh-CN" altLang="en-US" sz="2600" b="1">
                  <a:ea typeface="楷体_GB2312" pitchFamily="1" charset="-122"/>
                </a:rPr>
                <a:t>，</a:t>
              </a:r>
              <a:r>
                <a:rPr lang="en-US" altLang="zh-CN" sz="2600" b="1">
                  <a:solidFill>
                    <a:schemeClr val="hlink"/>
                  </a:solidFill>
                  <a:ea typeface="楷体_GB2312" pitchFamily="1" charset="-122"/>
                </a:rPr>
                <a:t>____</a:t>
              </a:r>
              <a:r>
                <a:rPr lang="zh-CN" altLang="en-US" sz="2600" b="1">
                  <a:ea typeface="楷体_GB2312" pitchFamily="1" charset="-122"/>
                </a:rPr>
                <a:t>，</a:t>
              </a:r>
            </a:p>
            <a:p>
              <a:pPr algn="ctr"/>
              <a:r>
                <a:rPr lang="en-US" altLang="zh-CN" sz="2600" b="1">
                  <a:solidFill>
                    <a:schemeClr val="hlink"/>
                  </a:solidFill>
                  <a:ea typeface="楷体_GB2312" pitchFamily="1" charset="-122"/>
                </a:rPr>
                <a:t>____</a:t>
              </a: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17" y="0"/>
              <a:ext cx="1089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600" b="1" dirty="0">
                  <a:ea typeface="楷体_GB2312" pitchFamily="1" charset="-122"/>
                </a:rPr>
                <a:t>18</a:t>
              </a:r>
              <a:r>
                <a:rPr lang="zh-CN" altLang="en-US" sz="2600" b="1" dirty="0">
                  <a:ea typeface="楷体_GB2312" pitchFamily="1" charset="-122"/>
                </a:rPr>
                <a:t>的因数</a:t>
              </a:r>
            </a:p>
          </p:txBody>
        </p:sp>
      </p:grpSp>
      <p:pic>
        <p:nvPicPr>
          <p:cNvPr id="28680" name="Picture 8" descr="ren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708275"/>
            <a:ext cx="13239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ren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0475" y="2995613"/>
            <a:ext cx="12303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AutoShape 10" descr="蓝色面巾纸"/>
          <p:cNvSpPr>
            <a:spLocks noChangeArrowheads="1"/>
          </p:cNvSpPr>
          <p:nvPr/>
        </p:nvSpPr>
        <p:spPr bwMode="auto">
          <a:xfrm>
            <a:off x="1692275" y="1916113"/>
            <a:ext cx="3600450" cy="1008062"/>
          </a:xfrm>
          <a:prstGeom prst="cloudCallout">
            <a:avLst>
              <a:gd name="adj1" fmla="val -43472"/>
              <a:gd name="adj2" fmla="val 72991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b="1" dirty="0">
                <a:ea typeface="楷体_GB2312" pitchFamily="1" charset="-122"/>
              </a:rPr>
              <a:t>18</a:t>
            </a:r>
            <a:r>
              <a:rPr lang="zh-CN" altLang="en-US" b="1" dirty="0">
                <a:ea typeface="楷体_GB2312" pitchFamily="1" charset="-122"/>
              </a:rPr>
              <a:t>可以由哪两个数相乘得到？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113088" y="2938463"/>
            <a:ext cx="19431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ea typeface="楷体_GB2312" pitchFamily="1" charset="-122"/>
              </a:rPr>
              <a:t>18 = 1 × 18 </a:t>
            </a:r>
          </a:p>
          <a:p>
            <a:r>
              <a:rPr lang="en-US" altLang="zh-CN" sz="2600" b="1" dirty="0">
                <a:ea typeface="楷体_GB2312" pitchFamily="1" charset="-122"/>
              </a:rPr>
              <a:t>18 = 2 × 9</a:t>
            </a:r>
          </a:p>
          <a:p>
            <a:r>
              <a:rPr lang="en-US" altLang="zh-CN" sz="2600" b="1" dirty="0">
                <a:ea typeface="楷体_GB2312" pitchFamily="1" charset="-122"/>
              </a:rPr>
              <a:t>      ……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3060700" y="2997200"/>
            <a:ext cx="1944688" cy="1223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5" name="AutoShape 13" descr="蓝色面巾纸"/>
          <p:cNvSpPr>
            <a:spLocks noChangeArrowheads="1"/>
          </p:cNvSpPr>
          <p:nvPr/>
        </p:nvSpPr>
        <p:spPr bwMode="auto">
          <a:xfrm>
            <a:off x="6084888" y="1773238"/>
            <a:ext cx="2232025" cy="863600"/>
          </a:xfrm>
          <a:prstGeom prst="wedgeRoundRectCallout">
            <a:avLst>
              <a:gd name="adj1" fmla="val -44949"/>
              <a:gd name="adj2" fmla="val 66727"/>
              <a:gd name="adj3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  你是怎样想的呢？</a:t>
            </a:r>
          </a:p>
        </p:txBody>
      </p:sp>
      <p:grpSp>
        <p:nvGrpSpPr>
          <p:cNvPr id="28686" name="Group 14"/>
          <p:cNvGrpSpPr/>
          <p:nvPr/>
        </p:nvGrpSpPr>
        <p:grpSpPr bwMode="auto">
          <a:xfrm>
            <a:off x="900113" y="4149725"/>
            <a:ext cx="7488237" cy="631825"/>
            <a:chOff x="0" y="0"/>
            <a:chExt cx="4717" cy="398"/>
          </a:xfrm>
        </p:grpSpPr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4717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600" b="1" dirty="0">
                  <a:ea typeface="楷体_GB2312" pitchFamily="1" charset="-122"/>
                </a:rPr>
                <a:t>18</a:t>
              </a:r>
              <a:r>
                <a:rPr lang="zh-CN" altLang="en-US" sz="2600" b="1" dirty="0">
                  <a:ea typeface="楷体_GB2312" pitchFamily="1" charset="-122"/>
                </a:rPr>
                <a:t>的因数有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，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，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，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，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，</a:t>
              </a:r>
              <a:r>
                <a:rPr lang="en-US" altLang="zh-CN" sz="2600" b="1" dirty="0">
                  <a:solidFill>
                    <a:schemeClr val="hlink"/>
                  </a:solidFill>
                  <a:ea typeface="楷体_GB2312" pitchFamily="1" charset="-122"/>
                </a:rPr>
                <a:t>___</a:t>
              </a:r>
              <a:r>
                <a:rPr lang="zh-CN" altLang="en-US" sz="2600" b="1" dirty="0">
                  <a:ea typeface="楷体_GB2312" pitchFamily="1" charset="-122"/>
                </a:rPr>
                <a:t>。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186" y="90"/>
              <a:ext cx="2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600" b="1">
                  <a:ea typeface="楷体_GB2312" pitchFamily="1" charset="-122"/>
                </a:rPr>
                <a:t>1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1775" y="90"/>
              <a:ext cx="2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600" b="1">
                  <a:ea typeface="楷体_GB2312" pitchFamily="1" charset="-122"/>
                </a:rPr>
                <a:t>2</a:t>
              </a:r>
            </a:p>
          </p:txBody>
        </p:sp>
      </p:grp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486275" y="4237038"/>
            <a:ext cx="35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3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421313" y="4237038"/>
            <a:ext cx="35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6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286500" y="4221163"/>
            <a:ext cx="35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9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078663" y="4221163"/>
            <a:ext cx="51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18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805488" y="5387975"/>
            <a:ext cx="35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3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797425" y="5805488"/>
            <a:ext cx="35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6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5795963" y="5805488"/>
            <a:ext cx="3508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9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5364163" y="6237288"/>
            <a:ext cx="5175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autoUpdateAnimBg="0"/>
      <p:bldP spid="28682" grpId="0" animBg="1" autoUpdateAnimBg="0"/>
      <p:bldP spid="28684" grpId="0" animBg="1"/>
      <p:bldP spid="28685" grpId="0" animBg="1" autoUpdateAnimBg="0"/>
      <p:bldP spid="28690" grpId="0" autoUpdateAnimBg="0"/>
      <p:bldP spid="28691" grpId="0" autoUpdateAnimBg="0"/>
      <p:bldP spid="28692" grpId="0" autoUpdateAnimBg="0"/>
      <p:bldP spid="28693" grpId="0" autoUpdateAnimBg="0"/>
      <p:bldP spid="28694" grpId="0" autoUpdateAnimBg="0"/>
      <p:bldP spid="28695" grpId="0" autoUpdateAnimBg="0"/>
      <p:bldP spid="28696" grpId="0" autoUpdateAnimBg="0"/>
      <p:bldP spid="2869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s知识应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1725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8888" y="1644650"/>
            <a:ext cx="28400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的因数有哪些？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63988" y="1644650"/>
            <a:ext cx="11811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latin typeface="楷体_GB2312" pitchFamily="1" charset="-122"/>
                <a:ea typeface="楷体_GB2312" pitchFamily="1" charset="-122"/>
              </a:rPr>
              <a:t>36</a:t>
            </a:r>
            <a:r>
              <a:rPr lang="zh-CN" altLang="en-US" sz="2600" b="1">
                <a:latin typeface="楷体_GB2312" pitchFamily="1" charset="-122"/>
                <a:ea typeface="楷体_GB2312" pitchFamily="1" charset="-122"/>
              </a:rPr>
              <a:t>呢？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79613" y="5300663"/>
            <a:ext cx="5005387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 b="1" dirty="0">
                <a:latin typeface="楷体_GB2312" pitchFamily="1" charset="-122"/>
                <a:ea typeface="楷体_GB2312" pitchFamily="1" charset="-122"/>
              </a:rPr>
              <a:t>一个数的因数的个数是有限的。 </a:t>
            </a:r>
          </a:p>
        </p:txBody>
      </p:sp>
      <p:pic>
        <p:nvPicPr>
          <p:cNvPr id="29702" name="Picture 6" descr="animal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3194050"/>
            <a:ext cx="15525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7" descr="蓝色面巾纸"/>
          <p:cNvSpPr>
            <a:spLocks noChangeArrowheads="1"/>
          </p:cNvSpPr>
          <p:nvPr/>
        </p:nvSpPr>
        <p:spPr bwMode="auto">
          <a:xfrm>
            <a:off x="1692275" y="2420938"/>
            <a:ext cx="3455988" cy="1584325"/>
          </a:xfrm>
          <a:prstGeom prst="wedgeRoundRectCallout">
            <a:avLst>
              <a:gd name="adj1" fmla="val 78986"/>
              <a:gd name="adj2" fmla="val 46194"/>
              <a:gd name="adj3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  一个数的最小因数是（  ），最大的因数是（  ）。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987675" y="2924175"/>
            <a:ext cx="3508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1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92500" y="3357563"/>
            <a:ext cx="79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本身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nimBg="1" autoUpdateAnimBg="0"/>
      <p:bldP spid="29703" grpId="0" animBg="1" autoUpdateAnimBg="0"/>
      <p:bldP spid="29704" grpId="0" autoUpdateAnimBg="0"/>
      <p:bldP spid="29705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M62GS&amp;H002 16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5F9ECA"/>
      </a:accent1>
      <a:accent2>
        <a:srgbClr val="264C8D"/>
      </a:accent2>
      <a:accent3>
        <a:srgbClr val="FFFFFF"/>
      </a:accent3>
      <a:accent4>
        <a:srgbClr val="002A56"/>
      </a:accent4>
      <a:accent5>
        <a:srgbClr val="B6CCE1"/>
      </a:accent5>
      <a:accent6>
        <a:srgbClr val="21447F"/>
      </a:accent6>
      <a:hlink>
        <a:srgbClr val="206F7A"/>
      </a:hlink>
      <a:folHlink>
        <a:srgbClr val="051846"/>
      </a:folHlink>
    </a:clrScheme>
    <a:fontScheme name="M62GS&amp;H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M62GS&amp;H0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GS&amp;H002 13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122C74"/>
        </a:accent1>
        <a:accent2>
          <a:srgbClr val="0099FF"/>
        </a:accent2>
        <a:accent3>
          <a:srgbClr val="FFFFFF"/>
        </a:accent3>
        <a:accent4>
          <a:srgbClr val="DADADA"/>
        </a:accent4>
        <a:accent5>
          <a:srgbClr val="AAACBC"/>
        </a:accent5>
        <a:accent6>
          <a:srgbClr val="008AE7"/>
        </a:accent6>
        <a:hlink>
          <a:srgbClr val="99CC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C8F35"/>
        </a:accent1>
        <a:accent2>
          <a:srgbClr val="99CC00"/>
        </a:accent2>
        <a:accent3>
          <a:srgbClr val="FFFFFF"/>
        </a:accent3>
        <a:accent4>
          <a:srgbClr val="DADADA"/>
        </a:accent4>
        <a:accent5>
          <a:srgbClr val="B5C6AE"/>
        </a:accent5>
        <a:accent6>
          <a:srgbClr val="8AB900"/>
        </a:accent6>
        <a:hlink>
          <a:srgbClr val="DDDDDD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15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DADADA"/>
        </a:accent4>
        <a:accent5>
          <a:srgbClr val="B6CCE1"/>
        </a:accent5>
        <a:accent6>
          <a:srgbClr val="21447F"/>
        </a:accent6>
        <a:hlink>
          <a:srgbClr val="E7F2FF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GS&amp;H002 16">
        <a:dk1>
          <a:srgbClr val="003366"/>
        </a:dk1>
        <a:lt1>
          <a:srgbClr val="FFFFFF"/>
        </a:lt1>
        <a:dk2>
          <a:srgbClr val="FFFFFF"/>
        </a:dk2>
        <a:lt2>
          <a:srgbClr val="000000"/>
        </a:lt2>
        <a:accent1>
          <a:srgbClr val="5F9ECA"/>
        </a:accent1>
        <a:accent2>
          <a:srgbClr val="264C8D"/>
        </a:accent2>
        <a:accent3>
          <a:srgbClr val="FFFFFF"/>
        </a:accent3>
        <a:accent4>
          <a:srgbClr val="002A56"/>
        </a:accent4>
        <a:accent5>
          <a:srgbClr val="B6CCE1"/>
        </a:accent5>
        <a:accent6>
          <a:srgbClr val="21447F"/>
        </a:accent6>
        <a:hlink>
          <a:srgbClr val="206F7A"/>
        </a:hlink>
        <a:folHlink>
          <a:srgbClr val="0518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全屏显示(4:3)</PresentationFormat>
  <Paragraphs>666</Paragraphs>
  <Slides>39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7" baseType="lpstr">
      <vt:lpstr>Gulim</vt:lpstr>
      <vt:lpstr>方正粗倩简体</vt:lpstr>
      <vt:lpstr>黑体</vt:lpstr>
      <vt:lpstr>华文彩云</vt:lpstr>
      <vt:lpstr>华文行楷</vt:lpstr>
      <vt:lpstr>华文琥珀</vt:lpstr>
      <vt:lpstr>楷体_GB2312</vt:lpstr>
      <vt:lpstr>隶书</vt:lpstr>
      <vt:lpstr>宋体</vt:lpstr>
      <vt:lpstr>微软简魏碑</vt:lpstr>
      <vt:lpstr>微软简中圆</vt:lpstr>
      <vt:lpstr>微软雅黑</vt:lpstr>
      <vt:lpstr>Arial</vt:lpstr>
      <vt:lpstr>Arial Black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回忆：什么是整除？</vt:lpstr>
      <vt:lpstr>注意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找出2的倍数</vt:lpstr>
      <vt:lpstr>PowerPoint 演示文稿</vt:lpstr>
      <vt:lpstr>PowerPoint 演示文稿</vt:lpstr>
      <vt:lpstr>PowerPoint 演示文稿</vt:lpstr>
      <vt:lpstr>归纳一下：</vt:lpstr>
      <vt:lpstr>PowerPoint 演示文稿</vt:lpstr>
      <vt:lpstr>只有偶数的荷叶才能踩奥！</vt:lpstr>
      <vt:lpstr>PowerPoint 演示文稿</vt:lpstr>
      <vt:lpstr>PowerPoint 演示文稿</vt:lpstr>
      <vt:lpstr>火眼金睛。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2021-12-30T07:10:16Z</dcterms:created>
  <dcterms:modified xsi:type="dcterms:W3CDTF">2023-01-16T18:46:20Z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B619DB8EBD4543BCA7044D49F79B7183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