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0217CBA7-7D34-4A6F-A03C-C6ABF7D409CE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A9795-7DD4-4D1D-8DE1-9F576D4D8D6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5B87-95E5-43BD-B559-03E624825E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C94DB-06DD-4519-943D-8030CC5092B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82F2-84F4-49BE-8E62-5AB24CD3F5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1A552-F0CD-4687-A97B-87C2D8043A6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47C1E-A6EB-4F9C-9E1A-15D8340CF4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D9ED5-2CF2-4B9B-9395-B772A0D65E6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17B02-DDFD-4C28-83D2-A28464BCA7B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41C31-9FEC-44B9-822A-1D69727901F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E641C-D7EC-4ABD-BA80-86FFD48216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EA20B-7D37-41A6-B90F-F8EBC9C48FB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01738-225D-47A5-A146-DB70CDF49E8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3748CF-D84E-4108-92F0-9FCB182B4515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31D1C-8E99-42E6-B701-E9D3ED9E95C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95EB5-3CBC-460E-999B-06E07C51205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96E61-EBE9-4E54-9DBF-CED1CA5127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D99CE-DE7E-4730-867A-BFFBF20E19C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011A6-61BA-4281-B2E1-8A867836E5D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B59B3F-4909-49CE-B049-5F507352709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BF9F4-5D26-48FF-A94E-4E437825C5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28C5400-FF56-49A4-8929-642E99725B6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1EFCEF8-AA2D-4654-B14E-B14B05054D8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hyperlink" Target="http://hkrs.virtualave.net/mtr_urban/isl-022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881064" y="2442165"/>
            <a:ext cx="7564437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副标题 2"/>
          <p:cNvSpPr>
            <a:spLocks noGrp="1"/>
          </p:cNvSpPr>
          <p:nvPr>
            <p:ph type="subTitle" idx="4294967295"/>
          </p:nvPr>
        </p:nvSpPr>
        <p:spPr>
          <a:xfrm>
            <a:off x="881063" y="2571024"/>
            <a:ext cx="7564437" cy="66516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881063" y="920705"/>
            <a:ext cx="751363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3</a:t>
            </a:r>
          </a:p>
          <a:p>
            <a:pPr algn="ctr" eaLnBrk="1" hangingPunct="1">
              <a:defRPr/>
            </a:pPr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How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 you get to school?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1064" y="4380567"/>
            <a:ext cx="751363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81480" y="3223107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8562" y="585788"/>
            <a:ext cx="7233511" cy="95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Talk about how Bob gets to his grandparents’ home. </a:t>
            </a:r>
          </a:p>
        </p:txBody>
      </p:sp>
      <p:grpSp>
        <p:nvGrpSpPr>
          <p:cNvPr id="105475" name="组合 4"/>
          <p:cNvGrpSpPr/>
          <p:nvPr/>
        </p:nvGrpSpPr>
        <p:grpSpPr bwMode="auto">
          <a:xfrm>
            <a:off x="466725" y="6842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547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1e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4925" y="2792413"/>
            <a:ext cx="3724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98488" y="1577975"/>
            <a:ext cx="4204652" cy="1027113"/>
          </a:xfrm>
          <a:prstGeom prst="wedgeRoundRectCallout">
            <a:avLst>
              <a:gd name="adj1" fmla="val -8028"/>
              <a:gd name="adj2" fmla="val 7061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j-lt"/>
                <a:ea typeface="+mn-ea"/>
              </a:rPr>
              <a:t>How does Bob get to his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j-lt"/>
                <a:ea typeface="+mn-ea"/>
              </a:rPr>
              <a:t> grandparents’ home?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4803140" y="1458097"/>
            <a:ext cx="4138613" cy="2201862"/>
          </a:xfrm>
          <a:prstGeom prst="wedgeRoundRectCallout">
            <a:avLst>
              <a:gd name="adj1" fmla="val -40787"/>
              <a:gd name="adj2" fmla="val 6479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9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j-lt"/>
                <a:ea typeface="+mn-ea"/>
              </a:rPr>
              <a:t>He walks to bus stop. Then he takes a bus to the train station. Finally, his grandfather takes the subway to pick him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b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998663"/>
            <a:ext cx="13843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sl-022.jpg (73878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0463" y="2293938"/>
            <a:ext cx="1562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6480175" y="2209800"/>
          <a:ext cx="11890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3" r:id="rId6" imgW="4286250" imgH="2971800" progId="MSPhotoEd.3">
                  <p:embed/>
                </p:oleObj>
              </mc:Choice>
              <mc:Fallback>
                <p:oleObj r:id="rId6" imgW="4286250" imgH="29718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2209800"/>
                        <a:ext cx="11890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825750" y="2978150"/>
            <a:ext cx="754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5472113" y="297815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78100" y="3819525"/>
            <a:ext cx="4019550" cy="530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+mj-lt"/>
              </a:rPr>
              <a:t>From the home to the park</a:t>
            </a:r>
            <a:endParaRPr lang="zh-CN" altLang="en-US" sz="2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513" y="828675"/>
            <a:ext cx="7323137" cy="105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latin typeface="+mj-lt"/>
              </a:rPr>
              <a:t>Make you own conversations with your partner according to the tips.</a:t>
            </a:r>
            <a:endParaRPr lang="zh-CN" altLang="en-US" sz="2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7113" y="2422525"/>
            <a:ext cx="37242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674688" y="1208088"/>
            <a:ext cx="4276725" cy="612775"/>
          </a:xfrm>
          <a:prstGeom prst="wedgeRoundRectCallout">
            <a:avLst>
              <a:gd name="adj1" fmla="val 20972"/>
              <a:gd name="adj2" fmla="val 9888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How do you get to the park?</a:t>
            </a: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781675" y="1924050"/>
            <a:ext cx="1938338" cy="673100"/>
          </a:xfrm>
          <a:prstGeom prst="wedgeRoundRectCallout">
            <a:avLst>
              <a:gd name="adj1" fmla="val -40787"/>
              <a:gd name="adj2" fmla="val 6479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9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I …Then…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4663" y="1222375"/>
            <a:ext cx="80692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Mary wants to know what he thinks of the trip.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玛丽想知道他认为这段旅程怎么样。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225" y="2354263"/>
            <a:ext cx="8212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think of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意为“认为；考虑”。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of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为介词，其后可接名词、代词或动名词作宾语   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在表示“认为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怎么样”时，可与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think about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互换。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638" y="949325"/>
            <a:ext cx="71342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What do you think of…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：你认为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怎么样？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= How do you like…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用来询问某人对某事或某人的看法。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3575" y="2473325"/>
            <a:ext cx="691673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你认为这次学校旅行怎么样？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What do you think of/about the school trip?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= How do you like the school trip?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110596" name="Text Box 3"/>
          <p:cNvSpPr txBox="1">
            <a:spLocks noChangeArrowheads="1"/>
          </p:cNvSpPr>
          <p:nvPr/>
        </p:nvSpPr>
        <p:spPr bwMode="auto">
          <a:xfrm>
            <a:off x="700088" y="949325"/>
            <a:ext cx="7689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1. — Can you watch TV _____ dinner?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— No, but I can do it after dinner.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A. for            B. after            C. before           D. on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2. — Why are you walking so fast?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— Because I ____ get home to do my work.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A. have         B. go to            C. have to        D. has to</a:t>
            </a:r>
            <a:endParaRPr lang="zh-CN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79925" y="1065213"/>
            <a:ext cx="496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3238" y="3275013"/>
            <a:ext cx="4667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681038" y="755650"/>
            <a:ext cx="67468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3. — Can you cook dinner?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— ______. It's easy.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A. No, I can't              B. Yes, I can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C. No, I can                 D. Yes, I need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4. I can't watch TV _____ my school nights.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    A. on          B. at          C. in          D. to</a:t>
            </a:r>
            <a:endParaRPr lang="zh-CN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87525" y="1438275"/>
            <a:ext cx="3968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B</a:t>
            </a:r>
            <a:endParaRPr lang="zh-CN" altLang="en-US" sz="26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22688" y="3092450"/>
            <a:ext cx="3952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6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08463" y="1317625"/>
            <a:ext cx="44751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一级栏目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1700" y="746125"/>
            <a:ext cx="525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Where you can find these vehicles?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1699" y="2337759"/>
            <a:ext cx="3787876" cy="252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6588" y="3787775"/>
            <a:ext cx="8874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train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49413" y="1714500"/>
            <a:ext cx="19351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train station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4513" y="3506788"/>
            <a:ext cx="12588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subway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76913" y="4162425"/>
            <a:ext cx="2308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subway station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3079" name="Picture 7" descr="http://pic14.nipic.com/20110530/2531170_084818635367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975" y="652463"/>
            <a:ext cx="42719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pic2.nipic.com/20090423/674989_094612005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1250" y="1365250"/>
            <a:ext cx="40195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81747" y="2341520"/>
            <a:ext cx="4609531" cy="223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19738" y="4551363"/>
            <a:ext cx="17335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bus station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43613" y="1039813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bus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2050" y="2384425"/>
            <a:ext cx="21653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63688" y="4573588"/>
            <a:ext cx="13636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bus stop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4106" name="Picture 10" descr="C:\Users\Administrator\Desktop\200841916312319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420688"/>
            <a:ext cx="319881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465138"/>
            <a:ext cx="6018213" cy="652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Match the words with the pictures.</a:t>
            </a:r>
          </a:p>
        </p:txBody>
      </p:sp>
      <p:grpSp>
        <p:nvGrpSpPr>
          <p:cNvPr id="100355" name="组合 4"/>
          <p:cNvGrpSpPr/>
          <p:nvPr/>
        </p:nvGrpSpPr>
        <p:grpSpPr bwMode="auto">
          <a:xfrm>
            <a:off x="466725" y="5032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035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613" y="2725738"/>
            <a:ext cx="7494587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776288" y="1354138"/>
            <a:ext cx="7299325" cy="12382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BBB59"/>
                </a:solidFill>
                <a:rou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1. _____ bus stop               3. </a:t>
            </a: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n-ea"/>
              </a:rPr>
              <a:t>_____ bus station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  <a:ea typeface="+mn-ea"/>
              </a:rPr>
              <a:t>2. _____ train station        4. _____ subway station</a:t>
            </a: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   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35100" y="1382713"/>
            <a:ext cx="50323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000" b="1" dirty="0" smtClean="0">
                <a:latin typeface="+mj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49838" y="1390650"/>
            <a:ext cx="50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19225" y="1908175"/>
            <a:ext cx="503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0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67300" y="1914525"/>
            <a:ext cx="503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utoUpdateAnimBg="0"/>
      <p:bldP spid="10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7900" y="559594"/>
            <a:ext cx="7846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Tell your partner how you get to school. Imagine you use two types of transportation.</a:t>
            </a:r>
          </a:p>
        </p:txBody>
      </p:sp>
      <p:grpSp>
        <p:nvGrpSpPr>
          <p:cNvPr id="101379" name="组合 4"/>
          <p:cNvGrpSpPr/>
          <p:nvPr/>
        </p:nvGrpSpPr>
        <p:grpSpPr bwMode="auto">
          <a:xfrm>
            <a:off x="166688" y="7445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138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9813" y="2982913"/>
            <a:ext cx="37242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9613" y="1773238"/>
            <a:ext cx="2994025" cy="887412"/>
          </a:xfrm>
          <a:prstGeom prst="wedgeRoundRectCallout">
            <a:avLst>
              <a:gd name="adj1" fmla="val 35074"/>
              <a:gd name="adj2" fmla="val 6928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How do you get to school?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5184775" y="1668463"/>
            <a:ext cx="3519488" cy="1300162"/>
          </a:xfrm>
          <a:prstGeom prst="wedgeRoundRectCallout">
            <a:avLst>
              <a:gd name="adj1" fmla="val -32704"/>
              <a:gd name="adj2" fmla="val 6400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9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I ride a bike to the bus stop. Then I take the bus to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2363" y="2254250"/>
            <a:ext cx="13843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0463" y="2119313"/>
            <a:ext cx="14319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69913" y="1025525"/>
            <a:ext cx="2992437" cy="889000"/>
          </a:xfrm>
          <a:prstGeom prst="wedgeRoundRectCallout">
            <a:avLst>
              <a:gd name="adj1" fmla="val 28444"/>
              <a:gd name="adj2" fmla="val 7997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How do you get to school?</a:t>
            </a: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245100" y="819150"/>
            <a:ext cx="3571875" cy="3028950"/>
          </a:xfrm>
          <a:prstGeom prst="wedgeRoundRectCallout">
            <a:avLst>
              <a:gd name="adj1" fmla="val -57102"/>
              <a:gd name="adj2" fmla="val -367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3CDDD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600" b="1" dirty="0">
                <a:latin typeface="+mj-lt"/>
                <a:ea typeface="+mn-ea"/>
              </a:rPr>
              <a:t>I take a bus to the subway station. Then I  take the subway. The subway station is crowded, and I spend five minutes to get out of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138113"/>
            <a:ext cx="69596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and check (√) the things that Mary wants to know? </a:t>
            </a:r>
          </a:p>
        </p:txBody>
      </p:sp>
      <p:grpSp>
        <p:nvGrpSpPr>
          <p:cNvPr id="103427" name="组合 4"/>
          <p:cNvGrpSpPr/>
          <p:nvPr/>
        </p:nvGrpSpPr>
        <p:grpSpPr bwMode="auto">
          <a:xfrm>
            <a:off x="493713" y="3222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342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03431" name="组合 11"/>
          <p:cNvGrpSpPr/>
          <p:nvPr/>
        </p:nvGrpSpPr>
        <p:grpSpPr bwMode="auto">
          <a:xfrm>
            <a:off x="452438" y="1212850"/>
            <a:ext cx="8205787" cy="3522663"/>
            <a:chOff x="598491" y="1212221"/>
            <a:chExt cx="8205592" cy="3523673"/>
          </a:xfrm>
        </p:grpSpPr>
        <p:sp>
          <p:nvSpPr>
            <p:cNvPr id="8" name="矩形 7"/>
            <p:cNvSpPr/>
            <p:nvPr/>
          </p:nvSpPr>
          <p:spPr>
            <a:xfrm>
              <a:off x="598491" y="1212221"/>
              <a:ext cx="8205592" cy="3523673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3433" name="矩形 9"/>
            <p:cNvSpPr>
              <a:spLocks noChangeArrowheads="1"/>
            </p:cNvSpPr>
            <p:nvPr/>
          </p:nvSpPr>
          <p:spPr bwMode="auto">
            <a:xfrm>
              <a:off x="2592361" y="1358007"/>
              <a:ext cx="345318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altLang="zh-CN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Mary wants to know…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240" y="1877575"/>
              <a:ext cx="8173843" cy="28122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solidFill>
                    <a:prstClr val="black"/>
                  </a:solidFill>
                  <a:latin typeface="Times New Roman" panose="02020603050405020304"/>
                </a:rPr>
                <a:t>_____ where Bob lives.</a:t>
              </a: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solidFill>
                    <a:prstClr val="black"/>
                  </a:solidFill>
                  <a:latin typeface="Times New Roman" panose="02020603050405020304"/>
                </a:rPr>
                <a:t>_____ </a:t>
              </a:r>
              <a:r>
                <a:rPr lang="en-US" altLang="zh-CN" sz="2600" b="1" dirty="0">
                  <a:latin typeface="+mj-lt"/>
                </a:rPr>
                <a:t>how far he lives from his grandparents’ home.</a:t>
              </a:r>
              <a:endParaRPr lang="en-US" altLang="zh-CN" sz="2600" b="1" dirty="0">
                <a:solidFill>
                  <a:prstClr val="black"/>
                </a:solidFill>
                <a:latin typeface="+mj-lt"/>
              </a:endParaRP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solidFill>
                    <a:prstClr val="black"/>
                  </a:solidFill>
                  <a:latin typeface="Times New Roman" panose="02020603050405020304"/>
                </a:rPr>
                <a:t>_____ how he gets to his grandparents’ home.</a:t>
              </a: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solidFill>
                    <a:prstClr val="black"/>
                  </a:solidFill>
                  <a:latin typeface="Times New Roman" panose="02020603050405020304"/>
                </a:rPr>
                <a:t>_____ how long it takes to get to his grandparents’ home</a:t>
              </a: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600" b="1" dirty="0">
                  <a:solidFill>
                    <a:prstClr val="black"/>
                  </a:solidFill>
                  <a:latin typeface="Times New Roman" panose="02020603050405020304"/>
                </a:rPr>
                <a:t>_____ what he thinks of the trip.</a:t>
              </a:r>
            </a:p>
          </p:txBody>
        </p:sp>
      </p:grp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20725" y="2393950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06438" y="2989263"/>
            <a:ext cx="519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79450" y="3544888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1463" y="879475"/>
            <a:ext cx="63547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Listen again. How does Bob get to his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grandparents’ home? Check (√) 1 or 2. </a:t>
            </a:r>
          </a:p>
        </p:txBody>
      </p:sp>
      <p:grpSp>
        <p:nvGrpSpPr>
          <p:cNvPr id="104451" name="组合 4"/>
          <p:cNvGrpSpPr/>
          <p:nvPr/>
        </p:nvGrpSpPr>
        <p:grpSpPr bwMode="auto">
          <a:xfrm>
            <a:off x="703263" y="10509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445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1044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63" y="2232025"/>
            <a:ext cx="6710362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5" name="矩形 23"/>
          <p:cNvSpPr>
            <a:spLocks noChangeArrowheads="1"/>
          </p:cNvSpPr>
          <p:nvPr/>
        </p:nvSpPr>
        <p:spPr bwMode="auto">
          <a:xfrm>
            <a:off x="1049338" y="2409825"/>
            <a:ext cx="511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04456" name="矩形 23"/>
          <p:cNvSpPr>
            <a:spLocks noChangeArrowheads="1"/>
          </p:cNvSpPr>
          <p:nvPr/>
        </p:nvSpPr>
        <p:spPr bwMode="auto">
          <a:xfrm>
            <a:off x="1049338" y="3094038"/>
            <a:ext cx="511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" name="矩形 25"/>
          <p:cNvSpPr>
            <a:spLocks noChangeArrowheads="1"/>
          </p:cNvSpPr>
          <p:nvPr/>
        </p:nvSpPr>
        <p:spPr bwMode="auto">
          <a:xfrm>
            <a:off x="985838" y="2419350"/>
            <a:ext cx="5857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000" b="1">
                <a:solidFill>
                  <a:srgbClr val="FF0000"/>
                </a:solidFill>
                <a:latin typeface="宋体" panose="02010600030101010101" pitchFamily="2" charset="-122"/>
              </a:rPr>
              <a:t>√</a:t>
            </a:r>
            <a:endParaRPr lang="en-US" altLang="zh-CN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全屏显示(16:9)</PresentationFormat>
  <Paragraphs>81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2022-01-13T06:26:16Z</dcterms:created>
  <dcterms:modified xsi:type="dcterms:W3CDTF">2023-01-16T18:46:35Z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B117CA76331544809A10105D632DBE14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