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6" r:id="rId3"/>
    <p:sldId id="293" r:id="rId4"/>
    <p:sldId id="266" r:id="rId5"/>
    <p:sldId id="307" r:id="rId6"/>
    <p:sldId id="308" r:id="rId7"/>
    <p:sldId id="264" r:id="rId8"/>
    <p:sldId id="265" r:id="rId9"/>
    <p:sldId id="269" r:id="rId10"/>
    <p:sldId id="304" r:id="rId11"/>
    <p:sldId id="260" r:id="rId12"/>
    <p:sldId id="257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EEF"/>
    <a:srgbClr val="FEF200"/>
    <a:srgbClr val="EA5642"/>
    <a:srgbClr val="FFFCDA"/>
    <a:srgbClr val="EAAA76"/>
    <a:srgbClr val="EF4746"/>
    <a:srgbClr val="FBA51C"/>
    <a:srgbClr val="95C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7E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-6681"/>
            <a:ext cx="9158514" cy="51501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07445" y="319346"/>
            <a:ext cx="945105" cy="67337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46316" y="1185383"/>
            <a:ext cx="7582302" cy="248098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 rot="156579">
            <a:off x="5790272" y="2419435"/>
            <a:ext cx="2613503" cy="8392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 rot="652171">
            <a:off x="71130" y="1094165"/>
            <a:ext cx="3551889" cy="81610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2458804"/>
            <a:ext cx="2981325" cy="2657475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2276475" y="-6681"/>
            <a:ext cx="0" cy="1839053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>
            <a:off x="6965633" y="-6680"/>
            <a:ext cx="0" cy="1517585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5988980" y="3448833"/>
            <a:ext cx="1935820" cy="191088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0" y="4822148"/>
            <a:ext cx="9144000" cy="32135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7275125" y="3688118"/>
            <a:ext cx="1286986" cy="32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7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7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矩形 12"/>
          <p:cNvSpPr/>
          <p:nvPr userDrawn="1"/>
        </p:nvSpPr>
        <p:spPr>
          <a:xfrm>
            <a:off x="2" y="357189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7E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378701" y="1084115"/>
            <a:ext cx="6113550" cy="1923405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3108884" y="-7143"/>
            <a:ext cx="0" cy="1660922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5930583" y="-3571"/>
            <a:ext cx="0" cy="1425179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 userDrawn="1"/>
        </p:nvSpPr>
        <p:spPr>
          <a:xfrm rot="21135601">
            <a:off x="2086855" y="1527537"/>
            <a:ext cx="515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4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8258179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" y="2588322"/>
            <a:ext cx="9153526" cy="25838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86F4-29F0-464D-A5FC-8319F2BE8E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8%20let's%20travel_clip.rmvb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4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 rot="21325098">
            <a:off x="6458051" y="2774452"/>
            <a:ext cx="129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五年级</a:t>
            </a:r>
          </a:p>
        </p:txBody>
      </p:sp>
      <p:sp>
        <p:nvSpPr>
          <p:cNvPr id="6" name="文本框 5"/>
          <p:cNvSpPr txBox="1"/>
          <p:nvPr/>
        </p:nvSpPr>
        <p:spPr>
          <a:xfrm rot="21104876">
            <a:off x="2076853" y="1524548"/>
            <a:ext cx="65508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2</a:t>
            </a: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do you come to school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80" y="4075037"/>
            <a:ext cx="913802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 rot="21185060">
            <a:off x="4388008" y="282061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039713" y="2806246"/>
            <a:ext cx="2112924" cy="2016749"/>
            <a:chOff x="5039713" y="2806246"/>
            <a:chExt cx="2112924" cy="2016749"/>
          </a:xfrm>
        </p:grpSpPr>
        <p:sp>
          <p:nvSpPr>
            <p:cNvPr id="69675" name="Rectangle 43"/>
            <p:cNvSpPr>
              <a:spLocks noChangeArrowheads="1"/>
            </p:cNvSpPr>
            <p:nvPr/>
          </p:nvSpPr>
          <p:spPr bwMode="auto">
            <a:xfrm>
              <a:off x="5674123" y="4422885"/>
              <a:ext cx="88838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by taxi</a:t>
              </a: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6629" name="Picture 5" descr="liu tao taxi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39713" y="2806246"/>
              <a:ext cx="2112924" cy="156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3"/>
          <p:cNvGrpSpPr/>
          <p:nvPr/>
        </p:nvGrpSpPr>
        <p:grpSpPr>
          <a:xfrm>
            <a:off x="1587986" y="2806246"/>
            <a:ext cx="2747565" cy="2016749"/>
            <a:chOff x="1587986" y="2806246"/>
            <a:chExt cx="2747565" cy="2016749"/>
          </a:xfrm>
        </p:grpSpPr>
        <p:sp>
          <p:nvSpPr>
            <p:cNvPr id="69677" name="Rectangle 45"/>
            <p:cNvSpPr>
              <a:spLocks noChangeArrowheads="1"/>
            </p:cNvSpPr>
            <p:nvPr/>
          </p:nvSpPr>
          <p:spPr bwMode="auto">
            <a:xfrm>
              <a:off x="1587986" y="4422885"/>
              <a:ext cx="274756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Sunshine Town by metro</a:t>
              </a: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6630" name="Picture 6" descr="mike bus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91422" y="2806246"/>
              <a:ext cx="1940695" cy="156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5039712" y="495300"/>
            <a:ext cx="2177857" cy="2079149"/>
            <a:chOff x="5039712" y="495300"/>
            <a:chExt cx="2177857" cy="2079149"/>
          </a:xfrm>
        </p:grpSpPr>
        <p:pic>
          <p:nvPicPr>
            <p:cNvPr id="26632" name="Picture 8" descr="yang ling on foot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39712" y="495300"/>
              <a:ext cx="2177857" cy="1666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79" name="Text Box 47"/>
            <p:cNvSpPr txBox="1">
              <a:spLocks noChangeArrowheads="1"/>
            </p:cNvSpPr>
            <p:nvPr/>
          </p:nvSpPr>
          <p:spPr bwMode="auto">
            <a:xfrm>
              <a:off x="5588692" y="2174339"/>
              <a:ext cx="107989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on foot</a:t>
              </a: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78260" y="520560"/>
            <a:ext cx="3410870" cy="2098657"/>
            <a:chOff x="1378260" y="520560"/>
            <a:chExt cx="3410870" cy="2098657"/>
          </a:xfrm>
        </p:grpSpPr>
        <p:pic>
          <p:nvPicPr>
            <p:cNvPr id="26631" name="Picture 7" descr="su hai su yang bu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6431" y="520560"/>
              <a:ext cx="2070678" cy="165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82" name="Rectangle 50"/>
            <p:cNvSpPr>
              <a:spLocks noChangeArrowheads="1"/>
            </p:cNvSpPr>
            <p:nvPr/>
          </p:nvSpPr>
          <p:spPr bwMode="auto">
            <a:xfrm>
              <a:off x="1378260" y="2219107"/>
              <a:ext cx="34108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Moon Street, near City Library.</a:t>
              </a:r>
              <a:endPara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89050" y="1333500"/>
            <a:ext cx="6711950" cy="2298700"/>
            <a:chOff x="1289050" y="1333500"/>
            <a:chExt cx="6711950" cy="2298700"/>
          </a:xfrm>
        </p:grpSpPr>
        <p:sp>
          <p:nvSpPr>
            <p:cNvPr id="3" name="矩形: 圆角 2"/>
            <p:cNvSpPr/>
            <p:nvPr/>
          </p:nvSpPr>
          <p:spPr>
            <a:xfrm>
              <a:off x="1289050" y="1333500"/>
              <a:ext cx="6711950" cy="22987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6" name="TextBox 5"/>
            <p:cNvSpPr txBox="1">
              <a:spLocks noChangeArrowheads="1"/>
            </p:cNvSpPr>
            <p:nvPr/>
          </p:nvSpPr>
          <p:spPr bwMode="auto">
            <a:xfrm>
              <a:off x="1656160" y="1383506"/>
              <a:ext cx="6274990" cy="20443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Read the story fluently, try to retell the whole story.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</a:rPr>
                <a:t>熟练朗读课文，试着复述整个故事。</a:t>
              </a:r>
              <a:endPara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Collect the names of more public transportation.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</a:rPr>
                <a:t>收集更多的公共交通方式的名称。</a:t>
              </a:r>
              <a:r>
                <a:rPr lang="en-US" altLang="zh-CN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(</a:t>
              </a:r>
              <a:r>
                <a:rPr lang="zh-CN" alt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</a:rPr>
                <a:t>选做</a:t>
              </a:r>
              <a:r>
                <a:rPr lang="en-US" altLang="zh-CN" sz="2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cs typeface="Times New Roman" panose="02020603050405020304" pitchFamily="18" charset="0"/>
                </a:rPr>
                <a:t>)</a:t>
              </a:r>
              <a:endParaRPr lang="zh-CN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256561" y="329684"/>
            <a:ext cx="1899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>
            <a:hlinkClick r:id="rId2"/>
          </p:cNvPr>
          <p:cNvSpPr>
            <a:spLocks noChangeArrowheads="1"/>
          </p:cNvSpPr>
          <p:nvPr/>
        </p:nvSpPr>
        <p:spPr bwMode="auto">
          <a:xfrm>
            <a:off x="1221829" y="1117600"/>
            <a:ext cx="6700342" cy="2438400"/>
          </a:xfrm>
          <a:prstGeom prst="flowChartAlternateProcess">
            <a:avLst/>
          </a:prstGeom>
          <a:solidFill>
            <a:srgbClr val="CC3399">
              <a:alpha val="18823"/>
            </a:srgbClr>
          </a:solidFill>
          <a:ln w="114300">
            <a:noFill/>
            <a:prstDash val="sysDot"/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 respond 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快速反应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and say the transportations as quickly as possible!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看卡通快速说出交通工具！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Loudly! 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大声！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飞机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9027" y="1704975"/>
            <a:ext cx="2214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435159" y="2490052"/>
            <a:ext cx="1059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by plane</a:t>
            </a:r>
          </a:p>
        </p:txBody>
      </p:sp>
      <p:pic>
        <p:nvPicPr>
          <p:cNvPr id="48146" name="Picture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37388" y="1436821"/>
            <a:ext cx="971550" cy="114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2496542" y="396831"/>
            <a:ext cx="4150915" cy="1004699"/>
          </a:xfrm>
          <a:prstGeom prst="rect">
            <a:avLst/>
          </a:prstGeom>
          <a:noFill/>
          <a:ln w="114300">
            <a:noFill/>
            <a:prstDash val="sysDot"/>
            <a:miter lim="800000"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A: How do you come to school?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B: I come to school____. </a:t>
            </a:r>
          </a:p>
        </p:txBody>
      </p:sp>
      <p:pic>
        <p:nvPicPr>
          <p:cNvPr id="48150" name="Picture 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8550" y="1463218"/>
            <a:ext cx="615950" cy="112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3409714" y="2490052"/>
            <a:ext cx="11030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on foot</a:t>
            </a:r>
          </a:p>
        </p:txBody>
      </p:sp>
      <p:pic>
        <p:nvPicPr>
          <p:cNvPr id="48152" name="Picture 24" descr="火车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228" y="1687232"/>
            <a:ext cx="1631156" cy="58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091097" y="2490052"/>
            <a:ext cx="9733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train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938648" y="2490052"/>
            <a:ext cx="1241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by bike</a:t>
            </a:r>
            <a:endParaRPr lang="en-US" altLang="zh-CN" sz="200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1474009" y="3947014"/>
            <a:ext cx="8611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by bus</a:t>
            </a:r>
          </a:p>
        </p:txBody>
      </p:sp>
      <p:pic>
        <p:nvPicPr>
          <p:cNvPr id="48157" name="Picture 29" descr="公交车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574" y="3177086"/>
            <a:ext cx="1660922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8" name="Picture 3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36053" y="2982602"/>
            <a:ext cx="1160644" cy="98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307448" y="3947014"/>
            <a:ext cx="8178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by car</a:t>
            </a:r>
          </a:p>
        </p:txBody>
      </p:sp>
      <p:grpSp>
        <p:nvGrpSpPr>
          <p:cNvPr id="48160" name="Group 32"/>
          <p:cNvGrpSpPr/>
          <p:nvPr/>
        </p:nvGrpSpPr>
        <p:grpSpPr bwMode="auto">
          <a:xfrm>
            <a:off x="3136305" y="3255054"/>
            <a:ext cx="1620440" cy="571500"/>
            <a:chOff x="0" y="0"/>
            <a:chExt cx="1361" cy="870"/>
          </a:xfrm>
        </p:grpSpPr>
        <p:pic>
          <p:nvPicPr>
            <p:cNvPr id="9233" name="Picture 33" descr="出租车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0"/>
              <a:ext cx="1361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4" name="Rectangle 34"/>
            <p:cNvSpPr>
              <a:spLocks noChangeArrowheads="1"/>
            </p:cNvSpPr>
            <p:nvPr/>
          </p:nvSpPr>
          <p:spPr bwMode="auto">
            <a:xfrm>
              <a:off x="635" y="0"/>
              <a:ext cx="272" cy="1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675"/>
                <a:t>TAXI</a:t>
              </a:r>
            </a:p>
          </p:txBody>
        </p:sp>
      </p:grp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3624347" y="3947014"/>
            <a:ext cx="8883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taxi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1246503" y="1523999"/>
            <a:ext cx="6711950" cy="3013709"/>
          </a:xfrm>
          <a:prstGeom prst="roundRect">
            <a:avLst>
              <a:gd name="adj" fmla="val 9082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267" name="Picture 45" descr="四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4601" y="2244566"/>
            <a:ext cx="5994797" cy="213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201115" y="1724144"/>
            <a:ext cx="266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they live?</a:t>
            </a:r>
          </a:p>
        </p:txBody>
      </p:sp>
      <p:sp>
        <p:nvSpPr>
          <p:cNvPr id="2" name="矩形 1"/>
          <p:cNvSpPr/>
          <p:nvPr/>
        </p:nvSpPr>
        <p:spPr>
          <a:xfrm>
            <a:off x="1356716" y="560071"/>
            <a:ext cx="64305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Watch the cartoon and answer questions.</a:t>
            </a:r>
          </a:p>
          <a:p>
            <a:pPr algn="ctr"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看动画回答问题。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1079182" y="1381600"/>
            <a:ext cx="6985635" cy="283226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665571" y="823019"/>
            <a:ext cx="38128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they come to school?</a:t>
            </a:r>
          </a:p>
        </p:txBody>
      </p:sp>
      <p:pic>
        <p:nvPicPr>
          <p:cNvPr id="12295" name="Picture 15" descr="su ha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7130" y="1674257"/>
            <a:ext cx="803672" cy="81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7" descr="tax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2604" y="3126401"/>
            <a:ext cx="934641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8" descr="bu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41496" y="3126401"/>
            <a:ext cx="1026319" cy="6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9" descr="metr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92034" y="3170454"/>
            <a:ext cx="87391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0" descr="on foo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36908" y="3033232"/>
            <a:ext cx="673894" cy="86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3" descr="liu tao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55521" y="1768674"/>
            <a:ext cx="863204" cy="82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14" descr="mike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06856" y="1728789"/>
            <a:ext cx="809625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16" descr="yang li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349843" y="1701405"/>
            <a:ext cx="917972" cy="8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91973" y="328137"/>
            <a:ext cx="270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Read and match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1079182" y="1381600"/>
            <a:ext cx="6985635" cy="283226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665571" y="823019"/>
            <a:ext cx="38128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they come to school?</a:t>
            </a:r>
          </a:p>
        </p:txBody>
      </p:sp>
      <p:pic>
        <p:nvPicPr>
          <p:cNvPr id="12295" name="Picture 15" descr="su ha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7130" y="1674257"/>
            <a:ext cx="803672" cy="81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7" descr="tax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2604" y="3126401"/>
            <a:ext cx="934641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8" descr="bu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41496" y="3126401"/>
            <a:ext cx="1026319" cy="6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9" descr="metr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92034" y="3170454"/>
            <a:ext cx="87391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0" descr="on foo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36908" y="3033232"/>
            <a:ext cx="673894" cy="86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3" descr="liu tao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55521" y="1768674"/>
            <a:ext cx="863204" cy="82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14" descr="mike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06856" y="1728789"/>
            <a:ext cx="809625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16" descr="yang li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349843" y="1701405"/>
            <a:ext cx="917972" cy="8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12625" y="328137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Listen and match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280284" y="2471557"/>
            <a:ext cx="1504316" cy="60626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280284" y="2533652"/>
            <a:ext cx="1504316" cy="48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5492482" y="2670812"/>
            <a:ext cx="1504316" cy="48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391784" y="2471557"/>
            <a:ext cx="1504316" cy="60626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653616" y="1036559"/>
            <a:ext cx="7836768" cy="27959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Hai lives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near/ far from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school. She lives on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 Street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/Park Street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near City Library.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Ling lives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near/ far from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 lives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Sunshine Town/ near City Library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Tao lives on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 Street/ Park Street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285498" y="313017"/>
            <a:ext cx="2569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Read and circle</a:t>
            </a:r>
          </a:p>
        </p:txBody>
      </p:sp>
      <p:sp>
        <p:nvSpPr>
          <p:cNvPr id="3" name="椭圆 2"/>
          <p:cNvSpPr/>
          <p:nvPr/>
        </p:nvSpPr>
        <p:spPr>
          <a:xfrm>
            <a:off x="2977677" y="1168400"/>
            <a:ext cx="1250950" cy="468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664305" y="1168400"/>
            <a:ext cx="1812037" cy="468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658363" y="2286002"/>
            <a:ext cx="781523" cy="449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990705" y="2771749"/>
            <a:ext cx="2494209" cy="5229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436362" y="3323292"/>
            <a:ext cx="1753981" cy="5229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: 圆角 17"/>
          <p:cNvSpPr/>
          <p:nvPr/>
        </p:nvSpPr>
        <p:spPr>
          <a:xfrm>
            <a:off x="807720" y="874127"/>
            <a:ext cx="7787640" cy="3781694"/>
          </a:xfrm>
          <a:prstGeom prst="roundRect">
            <a:avLst>
              <a:gd name="adj" fmla="val 10288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917976" y="1134138"/>
            <a:ext cx="591431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like your new home, Su </a:t>
            </a:r>
            <a:r>
              <a:rPr lang="en-US" altLang="zh-CN" sz="2000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zh-CN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917976" y="1722359"/>
            <a:ext cx="6479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Yes! It’s very big. I like it very much, but it’s far from school.</a:t>
            </a:r>
            <a:endParaRPr lang="en-US" altLang="zh-CN" sz="12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4" name="Picture 10" descr="su ha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1463" y="1573530"/>
            <a:ext cx="588169" cy="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1" descr="yang l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1697" y="997030"/>
            <a:ext cx="647700" cy="58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2" descr="yang l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1697" y="2155983"/>
            <a:ext cx="647700" cy="58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5" descr="yang li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1697" y="3316128"/>
            <a:ext cx="647700" cy="58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Text Box 6"/>
          <p:cNvSpPr txBox="1">
            <a:spLocks noChangeArrowheads="1"/>
          </p:cNvSpPr>
          <p:nvPr/>
        </p:nvSpPr>
        <p:spPr bwMode="auto">
          <a:xfrm>
            <a:off x="1917976" y="2257187"/>
            <a:ext cx="591431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live now?</a:t>
            </a:r>
          </a:p>
        </p:txBody>
      </p:sp>
      <p:pic>
        <p:nvPicPr>
          <p:cNvPr id="17419" name="Picture 17" descr="su ha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20867" y="2732484"/>
            <a:ext cx="58936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8" descr="su ha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20272" y="3892630"/>
            <a:ext cx="5905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Text Box 7"/>
          <p:cNvSpPr txBox="1">
            <a:spLocks noChangeArrowheads="1"/>
          </p:cNvSpPr>
          <p:nvPr/>
        </p:nvSpPr>
        <p:spPr bwMode="auto">
          <a:xfrm>
            <a:off x="1917976" y="2851547"/>
            <a:ext cx="647926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on Moon Street, near City Library.</a:t>
            </a:r>
            <a:endParaRPr lang="en-US" altLang="zh-CN" sz="12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2" name="Text Box 7"/>
          <p:cNvSpPr txBox="1">
            <a:spLocks noChangeArrowheads="1"/>
          </p:cNvSpPr>
          <p:nvPr/>
        </p:nvSpPr>
        <p:spPr bwMode="auto">
          <a:xfrm>
            <a:off x="1917976" y="4007882"/>
            <a:ext cx="647926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Yang and I come to school by bus.</a:t>
            </a:r>
            <a:endParaRPr lang="en-US" altLang="zh-CN" sz="12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3" name="Text Box 6"/>
          <p:cNvSpPr txBox="1">
            <a:spLocks noChangeArrowheads="1"/>
          </p:cNvSpPr>
          <p:nvPr/>
        </p:nvSpPr>
        <p:spPr bwMode="auto">
          <a:xfrm>
            <a:off x="1917976" y="3476149"/>
            <a:ext cx="591431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come to school?</a:t>
            </a:r>
          </a:p>
        </p:txBody>
      </p:sp>
      <p:sp>
        <p:nvSpPr>
          <p:cNvPr id="17" name="矩形 16"/>
          <p:cNvSpPr/>
          <p:nvPr/>
        </p:nvSpPr>
        <p:spPr>
          <a:xfrm>
            <a:off x="317176" y="282512"/>
            <a:ext cx="2281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Read in roles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3"/>
          <p:cNvSpPr/>
          <p:nvPr/>
        </p:nvSpPr>
        <p:spPr>
          <a:xfrm>
            <a:off x="701040" y="1104900"/>
            <a:ext cx="7978140" cy="316992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435" name="Picture 5" descr="liu ta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23236" y="3400774"/>
            <a:ext cx="594122" cy="56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mik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4902" y="1249919"/>
            <a:ext cx="59412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yang li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96447" y="1903571"/>
            <a:ext cx="647700" cy="58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mik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8304" y="2623598"/>
            <a:ext cx="647700" cy="64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724501" y="2012746"/>
            <a:ext cx="66179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near school. I come to school on foot. Where do you live?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709024" y="1369489"/>
            <a:ext cx="66948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live, Yang Ling? How do you come to school?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1732321" y="2641135"/>
            <a:ext cx="67044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in Sunshine Town. I come to school by metro. What about you, Liu Tao?</a:t>
            </a:r>
          </a:p>
        </p:txBody>
      </p:sp>
      <p:sp>
        <p:nvSpPr>
          <p:cNvPr id="18442" name="Text Box 6"/>
          <p:cNvSpPr txBox="1">
            <a:spLocks noChangeArrowheads="1"/>
          </p:cNvSpPr>
          <p:nvPr/>
        </p:nvSpPr>
        <p:spPr bwMode="auto">
          <a:xfrm>
            <a:off x="1732321" y="3423759"/>
            <a:ext cx="64359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on Park Street. I come to school by taxi. My father is a taxi driver.</a:t>
            </a:r>
          </a:p>
        </p:txBody>
      </p:sp>
      <p:sp>
        <p:nvSpPr>
          <p:cNvPr id="2" name="矩形 1"/>
          <p:cNvSpPr/>
          <p:nvPr/>
        </p:nvSpPr>
        <p:spPr>
          <a:xfrm>
            <a:off x="317176" y="282512"/>
            <a:ext cx="2281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Read in roles 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352</Words>
  <Application>Microsoft Office PowerPoint</Application>
  <PresentationFormat>全屏显示(16:9)</PresentationFormat>
  <Paragraphs>53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楷体</vt:lpstr>
      <vt:lpstr>思源黑体 CN Regular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2018-09-04T08:11:00Z</dcterms:created>
  <dcterms:modified xsi:type="dcterms:W3CDTF">2023-01-16T18:46:45Z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A5525761B33245FA9EB52248A093B664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