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notesMasterIdLst>
    <p:notesMasterId r:id="rId29"/>
  </p:notesMasterIdLst>
  <p:sldIdLst>
    <p:sldId id="259" r:id="rId3"/>
    <p:sldId id="284" r:id="rId4"/>
    <p:sldId id="260" r:id="rId5"/>
    <p:sldId id="261" r:id="rId6"/>
    <p:sldId id="267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62" r:id="rId15"/>
    <p:sldId id="274" r:id="rId16"/>
    <p:sldId id="275" r:id="rId17"/>
    <p:sldId id="276" r:id="rId18"/>
    <p:sldId id="263" r:id="rId19"/>
    <p:sldId id="277" r:id="rId20"/>
    <p:sldId id="278" r:id="rId21"/>
    <p:sldId id="279" r:id="rId22"/>
    <p:sldId id="280" r:id="rId23"/>
    <p:sldId id="281" r:id="rId24"/>
    <p:sldId id="265" r:id="rId25"/>
    <p:sldId id="282" r:id="rId26"/>
    <p:sldId id="283" r:id="rId27"/>
    <p:sldId id="26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AB4"/>
    <a:srgbClr val="983F67"/>
    <a:srgbClr val="000000"/>
    <a:srgbClr val="8BEDF2"/>
    <a:srgbClr val="FEB9CE"/>
    <a:srgbClr val="FFFFFF"/>
    <a:srgbClr val="86ECF1"/>
    <a:srgbClr val="FAB0B7"/>
    <a:srgbClr val="FFA4AE"/>
    <a:srgbClr val="FF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490F2-231E-4E29-B3B4-6A6C8A1FD8C1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E9EB2-9EC4-46A4-B852-860E29EBC7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E9EB2-9EC4-46A4-B852-860E29EBC77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6" y="350905"/>
            <a:ext cx="3005184" cy="5908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4647" y="2505669"/>
            <a:ext cx="4468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600" dirty="0">
                <a:solidFill>
                  <a:srgbClr val="EFCAB4"/>
                </a:solidFill>
              </a:rPr>
              <a:t>新品发布会。</a:t>
            </a:r>
          </a:p>
        </p:txBody>
      </p:sp>
      <p:sp>
        <p:nvSpPr>
          <p:cNvPr id="7" name="矩形 6"/>
          <p:cNvSpPr/>
          <p:nvPr/>
        </p:nvSpPr>
        <p:spPr>
          <a:xfrm>
            <a:off x="1764647" y="3698270"/>
            <a:ext cx="4740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 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新登场。更大的显示屏，只是大不一样的开始。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866247" y="2079967"/>
            <a:ext cx="1428496" cy="0"/>
          </a:xfrm>
          <a:prstGeom prst="line">
            <a:avLst/>
          </a:prstGeom>
          <a:ln w="38100">
            <a:solidFill>
              <a:srgbClr val="983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59e76c99b29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448" y="83198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7438" y="2314714"/>
            <a:ext cx="5409524" cy="22285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58" y="1762521"/>
            <a:ext cx="8100284" cy="4403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5193" y="2596634"/>
            <a:ext cx="35445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EFCAB4"/>
                </a:solidFill>
              </a:rPr>
              <a:t>先进的面容 </a:t>
            </a:r>
            <a:r>
              <a:rPr lang="en-US" altLang="zh-CN" sz="3600" dirty="0">
                <a:solidFill>
                  <a:srgbClr val="EFCAB4"/>
                </a:solidFill>
              </a:rPr>
              <a:t>ID</a:t>
            </a:r>
            <a:r>
              <a:rPr lang="zh-CN" altLang="en-US" sz="3600" dirty="0">
                <a:solidFill>
                  <a:srgbClr val="EFCAB4"/>
                </a:solidFill>
              </a:rPr>
              <a:t>。</a:t>
            </a:r>
          </a:p>
        </p:txBody>
      </p:sp>
      <p:pic>
        <p:nvPicPr>
          <p:cNvPr id="3" name="图片 2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48" y="474875"/>
            <a:ext cx="4422001" cy="8693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4" y="1247120"/>
            <a:ext cx="11228571" cy="4780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6800" y="-140732"/>
            <a:ext cx="33473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0" b="1" dirty="0">
                <a:solidFill>
                  <a:srgbClr val="EFCAB4">
                    <a:alpha val="23000"/>
                  </a:srgbClr>
                </a:solidFill>
                <a:latin typeface="+mn-ea"/>
              </a:rPr>
              <a:t>2</a:t>
            </a:r>
            <a:endParaRPr lang="zh-CN" altLang="en-US" sz="40000" b="1" dirty="0">
              <a:solidFill>
                <a:srgbClr val="EFCAB4">
                  <a:alpha val="23000"/>
                </a:srgb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74201" y="2629257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11" y="1467765"/>
            <a:ext cx="5557172" cy="3406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731" y="291067"/>
            <a:ext cx="8052539" cy="493658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73225" y="5696307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156936"/>
            <a:ext cx="4248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EFCAB4"/>
                </a:solidFill>
              </a:rPr>
              <a:t>iPhone XS Max </a:t>
            </a:r>
            <a:r>
              <a:rPr lang="zh-CN" altLang="en-US" dirty="0">
                <a:solidFill>
                  <a:srgbClr val="EFCAB4"/>
                </a:solidFill>
              </a:rPr>
              <a:t>支持双卡，给你更多选择，为工作、生活都带来更多便利</a:t>
            </a:r>
            <a:r>
              <a:rPr lang="en-US" altLang="zh-CN" dirty="0">
                <a:solidFill>
                  <a:srgbClr val="EFCAB4"/>
                </a:solidFill>
              </a:rPr>
              <a:t>5</a:t>
            </a:r>
            <a:r>
              <a:rPr lang="zh-CN" altLang="en-US" dirty="0">
                <a:solidFill>
                  <a:srgbClr val="EFCAB4"/>
                </a:solidFill>
              </a:rPr>
              <a:t>。这两款 </a:t>
            </a:r>
            <a:r>
              <a:rPr lang="en-US" altLang="zh-CN" dirty="0">
                <a:solidFill>
                  <a:srgbClr val="EFCAB4"/>
                </a:solidFill>
              </a:rPr>
              <a:t>iPhone </a:t>
            </a:r>
            <a:r>
              <a:rPr lang="zh-CN" altLang="en-US" dirty="0">
                <a:solidFill>
                  <a:srgbClr val="EFCAB4"/>
                </a:solidFill>
              </a:rPr>
              <a:t>还都提供最高达 </a:t>
            </a:r>
            <a:r>
              <a:rPr lang="en-US" altLang="zh-CN" dirty="0">
                <a:solidFill>
                  <a:srgbClr val="EFCAB4"/>
                </a:solidFill>
              </a:rPr>
              <a:t>512GB </a:t>
            </a:r>
            <a:r>
              <a:rPr lang="zh-CN" altLang="en-US" dirty="0">
                <a:solidFill>
                  <a:srgbClr val="EFCAB4"/>
                </a:solidFill>
              </a:rPr>
              <a:t>的存储容量，给你更广阔的施展空间。另外，就算它们电量低到自动关机，也能借助手机内的备用电量，让你继续使用快捷交通卡坐地铁、刷公交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0858"/>
            <a:ext cx="5520837" cy="33845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73225" y="5696307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29402" y="2332107"/>
            <a:ext cx="3645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11111"/>
              </a:clrFrom>
              <a:clrTo>
                <a:srgbClr val="111111">
                  <a:alpha val="0"/>
                </a:srgbClr>
              </a:clrTo>
            </a:clrChange>
          </a:blip>
          <a:srcRect l="16098" r="18986"/>
          <a:stretch>
            <a:fillRect/>
          </a:stretch>
        </p:blipFill>
        <p:spPr>
          <a:xfrm>
            <a:off x="1162050" y="2496095"/>
            <a:ext cx="4686300" cy="43619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29402" y="3456058"/>
            <a:ext cx="46862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EFCAB4"/>
                </a:solidFill>
              </a:rPr>
              <a:t>iPhone </a:t>
            </a:r>
            <a:r>
              <a:rPr lang="zh-CN" altLang="en-US" dirty="0">
                <a:solidFill>
                  <a:srgbClr val="EFCAB4"/>
                </a:solidFill>
              </a:rPr>
              <a:t>就是那么不一样。 </a:t>
            </a:r>
            <a:r>
              <a:rPr lang="en-US" altLang="zh-CN" dirty="0">
                <a:solidFill>
                  <a:srgbClr val="EFCAB4"/>
                </a:solidFill>
              </a:rPr>
              <a:t>iPhone </a:t>
            </a:r>
            <a:r>
              <a:rPr lang="zh-CN" altLang="en-US" dirty="0">
                <a:solidFill>
                  <a:srgbClr val="EFCAB4"/>
                </a:solidFill>
              </a:rPr>
              <a:t>之所以与众不同，在于融入其中的每一个理念。从它的制造过程，到最初就内置其中的隐私和安全保护，再到我们对零部件创新的回收方式，处处体现着它的独到之处。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6800" y="-140732"/>
            <a:ext cx="33473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0" b="1" dirty="0">
                <a:solidFill>
                  <a:srgbClr val="EFCAB4">
                    <a:alpha val="23000"/>
                  </a:srgbClr>
                </a:solidFill>
                <a:latin typeface="+mn-ea"/>
              </a:rPr>
              <a:t>3</a:t>
            </a:r>
            <a:endParaRPr lang="zh-CN" altLang="en-US" sz="40000" b="1" dirty="0">
              <a:solidFill>
                <a:srgbClr val="EFCAB4">
                  <a:alpha val="23000"/>
                </a:srgb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61940" y="5130284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  <p:pic>
        <p:nvPicPr>
          <p:cNvPr id="4" name="图片 3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06" y="474875"/>
            <a:ext cx="3005184" cy="5908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59565" y="28310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EFCAB4"/>
                </a:solidFill>
              </a:rPr>
              <a:t>哪一面都是亮点。</a:t>
            </a:r>
          </a:p>
        </p:txBody>
      </p:sp>
      <p:sp>
        <p:nvSpPr>
          <p:cNvPr id="3" name="矩形 2"/>
          <p:cNvSpPr/>
          <p:nvPr/>
        </p:nvSpPr>
        <p:spPr>
          <a:xfrm>
            <a:off x="2364315" y="1453634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  <p:pic>
        <p:nvPicPr>
          <p:cNvPr id="4" name="图片 3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15">
            <a:off x="7075606" y="474874"/>
            <a:ext cx="3005184" cy="5908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7993" y="2866935"/>
            <a:ext cx="47428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FCAB4"/>
                </a:solidFill>
              </a:rPr>
              <a:t>全新 </a:t>
            </a:r>
            <a:r>
              <a:rPr lang="en-US" altLang="zh-CN" dirty="0">
                <a:solidFill>
                  <a:srgbClr val="EFCAB4"/>
                </a:solidFill>
              </a:rPr>
              <a:t>Liquid </a:t>
            </a:r>
            <a:r>
              <a:rPr lang="zh-CN" altLang="en-US" dirty="0">
                <a:solidFill>
                  <a:srgbClr val="EFCAB4"/>
                </a:solidFill>
              </a:rPr>
              <a:t>视网膜显示屏，是 </a:t>
            </a:r>
            <a:r>
              <a:rPr lang="en-US" altLang="zh-CN" dirty="0">
                <a:solidFill>
                  <a:srgbClr val="EFCAB4"/>
                </a:solidFill>
              </a:rPr>
              <a:t>iPhone </a:t>
            </a:r>
            <a:r>
              <a:rPr lang="zh-CN" altLang="en-US" dirty="0">
                <a:solidFill>
                  <a:srgbClr val="EFCAB4"/>
                </a:solidFill>
              </a:rPr>
              <a:t>迄今最先进的 </a:t>
            </a:r>
            <a:r>
              <a:rPr lang="en-US" altLang="zh-CN" dirty="0">
                <a:solidFill>
                  <a:srgbClr val="EFCAB4"/>
                </a:solidFill>
              </a:rPr>
              <a:t>LCD </a:t>
            </a:r>
            <a:r>
              <a:rPr lang="zh-CN" altLang="en-US" dirty="0">
                <a:solidFill>
                  <a:srgbClr val="EFCAB4"/>
                </a:solidFill>
              </a:rPr>
              <a:t>屏。此外，更有识别速度进一步提升的面容 </a:t>
            </a:r>
            <a:r>
              <a:rPr lang="en-US" altLang="zh-CN" dirty="0">
                <a:solidFill>
                  <a:srgbClr val="EFCAB4"/>
                </a:solidFill>
              </a:rPr>
              <a:t>ID</a:t>
            </a:r>
            <a:r>
              <a:rPr lang="zh-CN" altLang="en-US" dirty="0">
                <a:solidFill>
                  <a:srgbClr val="EFCAB4"/>
                </a:solidFill>
              </a:rPr>
              <a:t>、</a:t>
            </a:r>
            <a:r>
              <a:rPr lang="en-US" altLang="zh-CN" dirty="0">
                <a:solidFill>
                  <a:srgbClr val="EFCAB4"/>
                </a:solidFill>
              </a:rPr>
              <a:t>iPhone </a:t>
            </a:r>
            <a:r>
              <a:rPr lang="zh-CN" altLang="en-US" dirty="0">
                <a:solidFill>
                  <a:srgbClr val="EFCAB4"/>
                </a:solidFill>
              </a:rPr>
              <a:t>史上最智能最强大的芯片，以及突破性的摄像头系统。</a:t>
            </a:r>
            <a:r>
              <a:rPr lang="en-US" altLang="zh-CN" dirty="0">
                <a:solidFill>
                  <a:srgbClr val="EFCAB4"/>
                </a:solidFill>
              </a:rPr>
              <a:t>iPhone XR</a:t>
            </a:r>
            <a:r>
              <a:rPr lang="zh-CN" altLang="en-US" dirty="0">
                <a:solidFill>
                  <a:srgbClr val="EFCAB4"/>
                </a:solidFill>
              </a:rPr>
              <a:t>，怎么看，都满是亮点。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143" y="338524"/>
            <a:ext cx="4742857" cy="61809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57993" y="2006084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6" y="350905"/>
            <a:ext cx="3005184" cy="5908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4647" y="2505669"/>
            <a:ext cx="4468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600" dirty="0">
                <a:solidFill>
                  <a:srgbClr val="EFCAB4"/>
                </a:solidFill>
              </a:rPr>
              <a:t>新品发布会。</a:t>
            </a:r>
          </a:p>
        </p:txBody>
      </p:sp>
      <p:sp>
        <p:nvSpPr>
          <p:cNvPr id="7" name="矩形 6"/>
          <p:cNvSpPr/>
          <p:nvPr/>
        </p:nvSpPr>
        <p:spPr>
          <a:xfrm>
            <a:off x="1764647" y="3698270"/>
            <a:ext cx="4740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 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新登场。更大的显示屏，只是大不一样的开始。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866247" y="2079967"/>
            <a:ext cx="1428496" cy="0"/>
          </a:xfrm>
          <a:prstGeom prst="line">
            <a:avLst/>
          </a:prstGeom>
          <a:ln w="38100">
            <a:solidFill>
              <a:srgbClr val="983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59e76c99b29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448" y="83198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454" y="1024224"/>
            <a:ext cx="8691217" cy="547182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24454" y="1024224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64" y="1569322"/>
            <a:ext cx="7115899" cy="37193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27358" y="792458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  <p:sp>
        <p:nvSpPr>
          <p:cNvPr id="4" name="矩形 3"/>
          <p:cNvSpPr/>
          <p:nvPr/>
        </p:nvSpPr>
        <p:spPr>
          <a:xfrm>
            <a:off x="7463863" y="792458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EFCAB4"/>
                </a:solidFill>
              </a:rPr>
              <a:t>1200 </a:t>
            </a:r>
            <a:r>
              <a:rPr lang="zh-CN" altLang="en-US" dirty="0">
                <a:solidFill>
                  <a:srgbClr val="EFCAB4"/>
                </a:solidFill>
              </a:rPr>
              <a:t>万像素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后置摄像头</a:t>
            </a:r>
          </a:p>
          <a:p>
            <a:r>
              <a:rPr lang="en-US" altLang="zh-CN" dirty="0">
                <a:solidFill>
                  <a:srgbClr val="EFCAB4"/>
                </a:solidFill>
              </a:rPr>
              <a:t>ƒ/1.8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广角镜头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人像模式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支持景深控制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感光元件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速度提升至 </a:t>
            </a:r>
            <a:r>
              <a:rPr lang="en-US" altLang="zh-CN" dirty="0">
                <a:solidFill>
                  <a:srgbClr val="EFCAB4"/>
                </a:solidFill>
              </a:rPr>
              <a:t>2 </a:t>
            </a:r>
            <a:r>
              <a:rPr lang="zh-CN" altLang="en-US" dirty="0">
                <a:solidFill>
                  <a:srgbClr val="EFCAB4"/>
                </a:solidFill>
              </a:rPr>
              <a:t>倍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可将智能 </a:t>
            </a:r>
            <a:r>
              <a:rPr lang="en-US" altLang="zh-CN" dirty="0">
                <a:solidFill>
                  <a:srgbClr val="EFCAB4"/>
                </a:solidFill>
              </a:rPr>
              <a:t>HDR 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应用于所有照片</a:t>
            </a:r>
          </a:p>
          <a:p>
            <a:r>
              <a:rPr lang="en-US" altLang="zh-CN" dirty="0">
                <a:solidFill>
                  <a:srgbClr val="EFCAB4"/>
                </a:solidFill>
              </a:rPr>
              <a:t>4K </a:t>
            </a:r>
            <a:r>
              <a:rPr lang="zh-CN" altLang="en-US" dirty="0">
                <a:solidFill>
                  <a:srgbClr val="EFCAB4"/>
                </a:solidFill>
              </a:rPr>
              <a:t>视频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最高达 </a:t>
            </a:r>
            <a:r>
              <a:rPr lang="en-US" altLang="zh-CN" dirty="0">
                <a:solidFill>
                  <a:srgbClr val="EFCAB4"/>
                </a:solidFill>
              </a:rPr>
              <a:t>60 fps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原深感摄像头</a:t>
            </a:r>
          </a:p>
          <a:p>
            <a:r>
              <a:rPr lang="en-US" altLang="zh-CN" dirty="0">
                <a:solidFill>
                  <a:srgbClr val="EFCAB4"/>
                </a:solidFill>
              </a:rPr>
              <a:t>ƒ/2.2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广角镜头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人像模式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支持景深控制</a:t>
            </a:r>
          </a:p>
          <a:p>
            <a:r>
              <a:rPr lang="en-US" altLang="zh-CN" dirty="0">
                <a:solidFill>
                  <a:srgbClr val="EFCAB4"/>
                </a:solidFill>
              </a:rPr>
              <a:t>1080p </a:t>
            </a:r>
            <a:r>
              <a:rPr lang="zh-CN" altLang="en-US" dirty="0">
                <a:solidFill>
                  <a:srgbClr val="EFCAB4"/>
                </a:solidFill>
              </a:rPr>
              <a:t>高清视频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最高达 </a:t>
            </a:r>
            <a:r>
              <a:rPr lang="en-US" altLang="zh-CN" dirty="0">
                <a:solidFill>
                  <a:srgbClr val="EFCAB4"/>
                </a:solidFill>
              </a:rPr>
              <a:t>60 fps</a:t>
            </a:r>
            <a:endParaRPr lang="zh-CN" altLang="en-US" dirty="0">
              <a:solidFill>
                <a:srgbClr val="EFCAB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23586" t="10359" r="21381"/>
          <a:stretch>
            <a:fillRect/>
          </a:stretch>
        </p:blipFill>
        <p:spPr>
          <a:xfrm>
            <a:off x="304800" y="2571750"/>
            <a:ext cx="4933950" cy="42862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29350" y="3086100"/>
            <a:ext cx="42100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EFCAB4"/>
                </a:solidFill>
              </a:rPr>
              <a:t>iPhone XR </a:t>
            </a:r>
            <a:r>
              <a:rPr lang="zh-CN" altLang="en-US" dirty="0">
                <a:solidFill>
                  <a:srgbClr val="EFCAB4"/>
                </a:solidFill>
              </a:rPr>
              <a:t>支持双卡，给你更多选择，为工作、生活都带来更多便利</a:t>
            </a:r>
            <a:r>
              <a:rPr lang="en-US" altLang="zh-CN" dirty="0">
                <a:solidFill>
                  <a:srgbClr val="EFCAB4"/>
                </a:solidFill>
              </a:rPr>
              <a:t>5</a:t>
            </a:r>
            <a:r>
              <a:rPr lang="zh-CN" altLang="en-US" dirty="0">
                <a:solidFill>
                  <a:srgbClr val="EFCAB4"/>
                </a:solidFill>
              </a:rPr>
              <a:t>。另外，就算它电量低到自动关机，也能借助手机内的备用电量，让你继续使用快捷交通卡坐地铁、刷公交</a:t>
            </a:r>
          </a:p>
        </p:txBody>
      </p:sp>
      <p:sp>
        <p:nvSpPr>
          <p:cNvPr id="4" name="矩形 3"/>
          <p:cNvSpPr/>
          <p:nvPr/>
        </p:nvSpPr>
        <p:spPr>
          <a:xfrm>
            <a:off x="6229350" y="2082939"/>
            <a:ext cx="2557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6800" y="-140732"/>
            <a:ext cx="33473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0" b="1" dirty="0">
                <a:solidFill>
                  <a:srgbClr val="EFCAB4">
                    <a:alpha val="23000"/>
                  </a:srgbClr>
                </a:solidFill>
                <a:latin typeface="+mn-ea"/>
              </a:rPr>
              <a:t>4</a:t>
            </a:r>
            <a:endParaRPr lang="zh-CN" altLang="en-US" sz="40000" b="1" dirty="0">
              <a:solidFill>
                <a:srgbClr val="EFCAB4">
                  <a:alpha val="23000"/>
                </a:srgbClr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2606" y="5168384"/>
            <a:ext cx="5092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</a:t>
            </a:r>
            <a:endParaRPr lang="zh-CN" altLang="en-US" sz="4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6" name="图片 5" descr="图片包含 物体, 室内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85" y="890327"/>
            <a:ext cx="6743700" cy="4185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物体, 室内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0" y="2415378"/>
            <a:ext cx="4002715" cy="248444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9758" y="539234"/>
            <a:ext cx="5092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</a:t>
            </a:r>
            <a:endParaRPr lang="zh-CN" altLang="en-US" sz="4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40887" y="2780437"/>
            <a:ext cx="4457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FCAB4"/>
                </a:solidFill>
              </a:rPr>
              <a:t>焕然一新，唤醒更好的你。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全新 </a:t>
            </a:r>
            <a:r>
              <a:rPr lang="en-US" altLang="zh-CN" dirty="0">
                <a:solidFill>
                  <a:srgbClr val="EFCAB4"/>
                </a:solidFill>
              </a:rPr>
              <a:t>Apple Watch Series 4</a:t>
            </a:r>
            <a:r>
              <a:rPr lang="zh-CN" altLang="en-US" dirty="0">
                <a:solidFill>
                  <a:srgbClr val="EFCAB4"/>
                </a:solidFill>
              </a:rPr>
              <a:t>，经过由内而外的重新设计和打造，助你更有活力，更加健康，保持联系更紧密。</a:t>
            </a:r>
          </a:p>
          <a:p>
            <a:endParaRPr lang="zh-CN" altLang="en-US" dirty="0">
              <a:solidFill>
                <a:srgbClr val="EFCAB4"/>
              </a:solidFill>
            </a:endParaRPr>
          </a:p>
          <a:p>
            <a:r>
              <a:rPr lang="en-US" altLang="zh-CN" dirty="0">
                <a:solidFill>
                  <a:srgbClr val="EFCAB4"/>
                </a:solidFill>
              </a:rPr>
              <a:t>9 </a:t>
            </a:r>
            <a:r>
              <a:rPr lang="zh-CN" altLang="en-US" dirty="0">
                <a:solidFill>
                  <a:srgbClr val="EFCAB4"/>
                </a:solidFill>
              </a:rPr>
              <a:t>月 </a:t>
            </a:r>
            <a:r>
              <a:rPr lang="en-US" altLang="zh-CN" dirty="0">
                <a:solidFill>
                  <a:srgbClr val="EFCAB4"/>
                </a:solidFill>
              </a:rPr>
              <a:t>14 </a:t>
            </a:r>
            <a:r>
              <a:rPr lang="zh-CN" altLang="en-US" dirty="0">
                <a:solidFill>
                  <a:srgbClr val="EFCAB4"/>
                </a:solidFill>
              </a:rPr>
              <a:t>日订购     </a:t>
            </a:r>
            <a:r>
              <a:rPr lang="en-US" altLang="zh-CN" dirty="0">
                <a:solidFill>
                  <a:srgbClr val="EFCAB4"/>
                </a:solidFill>
              </a:rPr>
              <a:t>9 </a:t>
            </a:r>
            <a:r>
              <a:rPr lang="zh-CN" altLang="en-US" dirty="0">
                <a:solidFill>
                  <a:srgbClr val="EFCAB4"/>
                </a:solidFill>
              </a:rPr>
              <a:t>月 </a:t>
            </a:r>
            <a:r>
              <a:rPr lang="en-US" altLang="zh-CN" dirty="0">
                <a:solidFill>
                  <a:srgbClr val="EFCAB4"/>
                </a:solidFill>
              </a:rPr>
              <a:t>21 </a:t>
            </a:r>
            <a:r>
              <a:rPr lang="zh-CN" altLang="en-US" dirty="0">
                <a:solidFill>
                  <a:srgbClr val="EFCAB4"/>
                </a:solidFill>
              </a:rPr>
              <a:t>日发售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0" b="99812" l="9752" r="89894">
                        <a14:foregroundMark x1="48582" y1="3955" x2="59220" y2="6215"/>
                        <a14:foregroundMark x1="44681" y1="8475" x2="47518" y2="4331"/>
                        <a14:foregroundMark x1="56383" y1="3578" x2="67730" y2="5085"/>
                        <a14:foregroundMark x1="72340" y1="83992" x2="69149" y2="94162"/>
                        <a14:foregroundMark x1="69149" y1="94162" x2="69149" y2="998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130">
            <a:off x="7639385" y="2042409"/>
            <a:ext cx="4209715" cy="39634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9758" y="539234"/>
            <a:ext cx="5092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</a:t>
            </a:r>
            <a:endParaRPr lang="zh-CN" altLang="en-US" sz="4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1837" y="2742337"/>
            <a:ext cx="4457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EFCAB4"/>
                </a:solidFill>
              </a:rPr>
              <a:t>焕然一新，唤醒更好的你。</a:t>
            </a:r>
          </a:p>
          <a:p>
            <a:r>
              <a:rPr lang="zh-CN" altLang="en-US" dirty="0">
                <a:solidFill>
                  <a:srgbClr val="EFCAB4"/>
                </a:solidFill>
              </a:rPr>
              <a:t>全新 </a:t>
            </a:r>
            <a:r>
              <a:rPr lang="en-US" altLang="zh-CN" dirty="0">
                <a:solidFill>
                  <a:srgbClr val="EFCAB4"/>
                </a:solidFill>
              </a:rPr>
              <a:t>Apple Watch Series 4</a:t>
            </a:r>
            <a:r>
              <a:rPr lang="zh-CN" altLang="en-US" dirty="0">
                <a:solidFill>
                  <a:srgbClr val="EFCAB4"/>
                </a:solidFill>
              </a:rPr>
              <a:t>，经过由内而外的重新设计和打造，助你更有活力，更加健康，保持联系更紧密。</a:t>
            </a:r>
          </a:p>
          <a:p>
            <a:endParaRPr lang="zh-CN" altLang="en-US" dirty="0">
              <a:solidFill>
                <a:srgbClr val="EFCAB4"/>
              </a:solidFill>
            </a:endParaRPr>
          </a:p>
          <a:p>
            <a:r>
              <a:rPr lang="en-US" altLang="zh-CN" dirty="0">
                <a:solidFill>
                  <a:srgbClr val="EFCAB4"/>
                </a:solidFill>
              </a:rPr>
              <a:t>9 </a:t>
            </a:r>
            <a:r>
              <a:rPr lang="zh-CN" altLang="en-US" dirty="0">
                <a:solidFill>
                  <a:srgbClr val="EFCAB4"/>
                </a:solidFill>
              </a:rPr>
              <a:t>月 </a:t>
            </a:r>
            <a:r>
              <a:rPr lang="en-US" altLang="zh-CN" dirty="0">
                <a:solidFill>
                  <a:srgbClr val="EFCAB4"/>
                </a:solidFill>
              </a:rPr>
              <a:t>14 </a:t>
            </a:r>
            <a:r>
              <a:rPr lang="zh-CN" altLang="en-US" dirty="0">
                <a:solidFill>
                  <a:srgbClr val="EFCAB4"/>
                </a:solidFill>
              </a:rPr>
              <a:t>日订购     </a:t>
            </a:r>
            <a:r>
              <a:rPr lang="en-US" altLang="zh-CN" dirty="0">
                <a:solidFill>
                  <a:srgbClr val="EFCAB4"/>
                </a:solidFill>
              </a:rPr>
              <a:t>9 </a:t>
            </a:r>
            <a:r>
              <a:rPr lang="zh-CN" altLang="en-US" dirty="0">
                <a:solidFill>
                  <a:srgbClr val="EFCAB4"/>
                </a:solidFill>
              </a:rPr>
              <a:t>月 </a:t>
            </a:r>
            <a:r>
              <a:rPr lang="en-US" altLang="zh-CN" dirty="0">
                <a:solidFill>
                  <a:srgbClr val="EFCAB4"/>
                </a:solidFill>
              </a:rPr>
              <a:t>21 </a:t>
            </a:r>
            <a:r>
              <a:rPr lang="zh-CN" altLang="en-US" dirty="0">
                <a:solidFill>
                  <a:srgbClr val="EFCAB4"/>
                </a:solidFill>
              </a:rPr>
              <a:t>日发售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56" y="350905"/>
            <a:ext cx="3005184" cy="5908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7632" y="2143719"/>
            <a:ext cx="4468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600" dirty="0">
                <a:solidFill>
                  <a:srgbClr val="EFCAB4"/>
                </a:solidFill>
              </a:rPr>
              <a:t>谢谢观看卖肾发布会。</a:t>
            </a:r>
          </a:p>
        </p:txBody>
      </p:sp>
      <p:sp>
        <p:nvSpPr>
          <p:cNvPr id="7" name="矩形 6"/>
          <p:cNvSpPr/>
          <p:nvPr/>
        </p:nvSpPr>
        <p:spPr>
          <a:xfrm>
            <a:off x="1627632" y="4223687"/>
            <a:ext cx="4740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 Max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XR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 </a:t>
            </a:r>
            <a:r>
              <a: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Apple Watch Series 4 </a:t>
            </a:r>
            <a:r>
              <a: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新登场。更大的显示屏，只是大不一样的开始。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729232" y="1718017"/>
            <a:ext cx="1428496" cy="0"/>
          </a:xfrm>
          <a:prstGeom prst="line">
            <a:avLst/>
          </a:prstGeom>
          <a:ln w="38100">
            <a:solidFill>
              <a:srgbClr val="983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监视器, 镜子, 包, 汽车镜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99049"/>
            <a:ext cx="3864332" cy="759735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135997" y="898611"/>
            <a:ext cx="6150501" cy="4599113"/>
            <a:chOff x="1135997" y="898611"/>
            <a:chExt cx="6150501" cy="4599113"/>
          </a:xfrm>
        </p:grpSpPr>
        <p:sp>
          <p:nvSpPr>
            <p:cNvPr id="3" name="文本框 2"/>
            <p:cNvSpPr txBox="1"/>
            <p:nvPr/>
          </p:nvSpPr>
          <p:spPr>
            <a:xfrm>
              <a:off x="1135997" y="898611"/>
              <a:ext cx="4468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spc="600" dirty="0">
                  <a:solidFill>
                    <a:srgbClr val="EFCAB4"/>
                  </a:solidFill>
                </a:rPr>
                <a:t>目录。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2545697" y="2635402"/>
              <a:ext cx="47408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iPhone XS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、</a:t>
              </a:r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en-US" altLang="zh-CN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iPhone XS Max</a:t>
              </a:r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、</a:t>
              </a:r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en-US" altLang="zh-CN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iPhone XR</a:t>
              </a: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r>
                <a:rPr lang="en-US" altLang="zh-CN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Apple Watch Series 4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247247" y="2137117"/>
              <a:ext cx="3029603" cy="0"/>
            </a:xfrm>
            <a:prstGeom prst="line">
              <a:avLst/>
            </a:prstGeom>
            <a:ln w="38100">
              <a:solidFill>
                <a:srgbClr val="983F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22305" y="-464582"/>
            <a:ext cx="33473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0" b="1" dirty="0">
                <a:solidFill>
                  <a:srgbClr val="EFCAB4">
                    <a:alpha val="23000"/>
                  </a:srgbClr>
                </a:solidFill>
                <a:latin typeface="+mn-ea"/>
              </a:rPr>
              <a:t>1</a:t>
            </a:r>
            <a:endParaRPr lang="zh-CN" altLang="en-US" sz="40000" b="1" dirty="0">
              <a:solidFill>
                <a:srgbClr val="EFCAB4">
                  <a:alpha val="23000"/>
                </a:srgbClr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8334"/>
          <a:stretch>
            <a:fillRect/>
          </a:stretch>
        </p:blipFill>
        <p:spPr>
          <a:xfrm>
            <a:off x="557905" y="3984686"/>
            <a:ext cx="11076190" cy="29333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33475" y="21394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58" y="1495821"/>
            <a:ext cx="8100284" cy="4403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28" y="1247120"/>
            <a:ext cx="8857143" cy="28476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368" y="4051699"/>
            <a:ext cx="3860132" cy="2101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321" y="2371070"/>
            <a:ext cx="5249616" cy="28295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710912" y="3244334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EFCAB4"/>
                </a:solidFill>
              </a:rPr>
              <a:t>超视网膜显示屏，两款大作一起登场。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525" y="2919521"/>
            <a:ext cx="4438095" cy="174285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353" y="1725594"/>
            <a:ext cx="5557172" cy="34068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03" y="2124197"/>
            <a:ext cx="4057143" cy="1961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t="8334" r="47850"/>
          <a:stretch>
            <a:fillRect/>
          </a:stretch>
        </p:blipFill>
        <p:spPr>
          <a:xfrm>
            <a:off x="5177047" y="2742955"/>
            <a:ext cx="7014954" cy="35623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23425" y="539234"/>
            <a:ext cx="252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iPhone XS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ww.2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590</Words>
  <Application>Microsoft Office PowerPoint</Application>
  <PresentationFormat>宽屏</PresentationFormat>
  <Paragraphs>103</Paragraphs>
  <Slides>26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等线</vt:lpstr>
      <vt:lpstr>微软雅黑</vt:lpstr>
      <vt:lpstr>微软雅黑 Light</vt:lpstr>
      <vt:lpstr>Arial</vt:lpstr>
      <vt:lpstr>Wingdings</vt:lpstr>
      <vt:lpstr>www.2ppt.com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2021-07-16T00:34:46Z</dcterms:created>
  <dcterms:modified xsi:type="dcterms:W3CDTF">2023-01-10T05:55:03Z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FC3547E1AFA44D4CAA7318FCCD2B06D5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