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4" r:id="rId3"/>
    <p:sldId id="267" r:id="rId4"/>
    <p:sldId id="309" r:id="rId5"/>
    <p:sldId id="265" r:id="rId6"/>
    <p:sldId id="289" r:id="rId7"/>
    <p:sldId id="297" r:id="rId8"/>
    <p:sldId id="310" r:id="rId9"/>
    <p:sldId id="311" r:id="rId10"/>
    <p:sldId id="313" r:id="rId11"/>
    <p:sldId id="312" r:id="rId12"/>
    <p:sldId id="270" r:id="rId13"/>
    <p:sldId id="272" r:id="rId14"/>
    <p:sldId id="260" r:id="rId15"/>
    <p:sldId id="261" r:id="rId16"/>
    <p:sldId id="262" r:id="rId17"/>
    <p:sldId id="259" r:id="rId18"/>
    <p:sldId id="274" r:id="rId19"/>
    <p:sldId id="276" r:id="rId20"/>
    <p:sldId id="316" r:id="rId21"/>
    <p:sldId id="317" r:id="rId22"/>
    <p:sldId id="279" r:id="rId23"/>
    <p:sldId id="307" r:id="rId24"/>
  </p:sldIdLst>
  <p:sldSz cx="9144000" cy="6858000" type="screen4x3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小喆" initials="小喆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7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31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64492-B023-4CB0-9809-2EFEB2FC063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985BE-E6E6-43FA-BCF6-BC6050D9FA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 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7B05A-4137-4480-82DC-60BA2302E8D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zh-CN" altLang="en-US"/>
              <a:t> 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C2996-6C71-4D19-B3BF-9EDEC61CCA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C85B-C864-435F-860C-67063D81C19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D288-6BC0-4BBE-938F-013607A8AA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C85B-C864-435F-860C-67063D81C19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D288-6BC0-4BBE-938F-013607A8AA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C85B-C864-435F-860C-67063D81C19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D288-6BC0-4BBE-938F-013607A8AA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C85B-C864-435F-860C-67063D81C19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D288-6BC0-4BBE-938F-013607A8AA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C85B-C864-435F-860C-67063D81C19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D288-6BC0-4BBE-938F-013607A8AA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C85B-C864-435F-860C-67063D81C19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D288-6BC0-4BBE-938F-013607A8AA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C85B-C864-435F-860C-67063D81C19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D288-6BC0-4BBE-938F-013607A8AA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C85B-C864-435F-860C-67063D81C19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D288-6BC0-4BBE-938F-013607A8AA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C85B-C864-435F-860C-67063D81C19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D288-6BC0-4BBE-938F-013607A8AA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C85B-C864-435F-860C-67063D81C19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D288-6BC0-4BBE-938F-013607A8AA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1C85B-C864-435F-860C-67063D81C19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3D288-6BC0-4BBE-938F-013607A8AA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19.xml"/><Relationship Id="rId7" Type="http://schemas.openxmlformats.org/officeDocument/2006/relationships/slide" Target="slide1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slide" Target="slide13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GIF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97485" y="1734613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altLang="zh-CN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 algn="ctr"/>
            <a:r>
              <a:rPr lang="en-US" altLang="zh-CN" sz="6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Yu Mincho Light" panose="02020300000000000000" pitchFamily="18" charset="-128"/>
                <a:cs typeface="Times New Roman" panose="02020603050405020304" pitchFamily="18" charset="0"/>
              </a:rPr>
              <a:t>An </a:t>
            </a:r>
            <a:r>
              <a:rPr lang="en-US" altLang="zh-CN" sz="6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Yu Mincho Light" panose="02020300000000000000" pitchFamily="18" charset="-128"/>
                <a:cs typeface="Times New Roman" panose="02020603050405020304" pitchFamily="18" charset="0"/>
              </a:rPr>
              <a:t>interesting country</a:t>
            </a:r>
            <a:endParaRPr lang="zh-CN" altLang="en-US" sz="6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Yu Mincho Light" panose="020203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-3983" y="5076783"/>
            <a:ext cx="9147983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44675"/>
            <a:ext cx="8208963" cy="4456113"/>
          </a:xfrm>
        </p:spPr>
        <p:txBody>
          <a:bodyPr/>
          <a:lstStyle/>
          <a:p>
            <a:pPr marL="609600" indent="-609600">
              <a:lnSpc>
                <a:spcPct val="155000"/>
              </a:lnSpc>
              <a:buFontTx/>
              <a:buAutoNum type="arabicPeriod"/>
            </a:pPr>
            <a:r>
              <a:rPr lang="en-US" altLang="zh-CN" sz="3000">
                <a:latin typeface="Calibri" panose="020F0502020204030204"/>
              </a:rPr>
              <a:t>Mike wants to find some photos of Australia.</a:t>
            </a:r>
          </a:p>
          <a:p>
            <a:pPr marL="609600" indent="-609600">
              <a:lnSpc>
                <a:spcPct val="155000"/>
              </a:lnSpc>
              <a:buFontTx/>
              <a:buAutoNum type="arabicPeriod"/>
            </a:pPr>
            <a:r>
              <a:rPr lang="en-US" altLang="zh-CN" sz="3000">
                <a:latin typeface="Calibri" panose="020F0502020204030204"/>
              </a:rPr>
              <a:t>Wang Bing knows a woman from Australia.</a:t>
            </a:r>
          </a:p>
          <a:p>
            <a:pPr marL="609600" indent="-609600">
              <a:lnSpc>
                <a:spcPct val="155000"/>
              </a:lnSpc>
              <a:buFontTx/>
              <a:buAutoNum type="arabicPeriod"/>
            </a:pPr>
            <a:r>
              <a:rPr lang="en-US" altLang="zh-CN" sz="3000">
                <a:latin typeface="Calibri" panose="020F0502020204030204"/>
              </a:rPr>
              <a:t>Yang Ling will read books about Australia.</a:t>
            </a:r>
          </a:p>
          <a:p>
            <a:pPr marL="609600" indent="-609600">
              <a:lnSpc>
                <a:spcPct val="155000"/>
              </a:lnSpc>
              <a:buFontTx/>
              <a:buAutoNum type="arabicPeriod"/>
            </a:pPr>
            <a:r>
              <a:rPr lang="en-US" altLang="zh-CN" sz="3000">
                <a:latin typeface="Calibri" panose="020F0502020204030204"/>
              </a:rPr>
              <a:t>Liu Tao has an e-friend in Australia.</a:t>
            </a:r>
          </a:p>
        </p:txBody>
      </p:sp>
      <p:sp>
        <p:nvSpPr>
          <p:cNvPr id="19460" name="Text Box 2"/>
          <p:cNvSpPr txBox="1">
            <a:spLocks noChangeArrowheads="1"/>
          </p:cNvSpPr>
          <p:nvPr/>
        </p:nvSpPr>
        <p:spPr bwMode="auto">
          <a:xfrm>
            <a:off x="8101013" y="2849563"/>
            <a:ext cx="5032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>
                <a:solidFill>
                  <a:srgbClr val="E42202"/>
                </a:solidFill>
                <a:latin typeface="Calibri" panose="020F0502020204030204"/>
              </a:rPr>
              <a:t>F</a:t>
            </a:r>
          </a:p>
        </p:txBody>
      </p:sp>
      <p:sp>
        <p:nvSpPr>
          <p:cNvPr id="16389" name="Text Box 2"/>
          <p:cNvSpPr txBox="1">
            <a:spLocks noChangeArrowheads="1"/>
          </p:cNvSpPr>
          <p:nvPr/>
        </p:nvSpPr>
        <p:spPr bwMode="auto">
          <a:xfrm>
            <a:off x="8100219" y="3645683"/>
            <a:ext cx="5032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>
                <a:solidFill>
                  <a:srgbClr val="E42202"/>
                </a:solidFill>
                <a:latin typeface="Calibri" panose="020F0502020204030204"/>
              </a:rPr>
              <a:t>T</a:t>
            </a:r>
          </a:p>
        </p:txBody>
      </p:sp>
      <p:sp>
        <p:nvSpPr>
          <p:cNvPr id="19462" name="Text Box 2"/>
          <p:cNvSpPr txBox="1">
            <a:spLocks noChangeArrowheads="1"/>
          </p:cNvSpPr>
          <p:nvPr/>
        </p:nvSpPr>
        <p:spPr bwMode="auto">
          <a:xfrm>
            <a:off x="8101013" y="1985963"/>
            <a:ext cx="5032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>
                <a:solidFill>
                  <a:srgbClr val="E42202"/>
                </a:solidFill>
                <a:latin typeface="Calibri" panose="020F0502020204030204"/>
              </a:rPr>
              <a:t>T</a:t>
            </a:r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8027988" y="2492375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8027988" y="3357563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8027988" y="4149725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8027988" y="4941888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6397" name="Group 13"/>
          <p:cNvGrpSpPr/>
          <p:nvPr/>
        </p:nvGrpSpPr>
        <p:grpSpPr>
          <a:xfrm>
            <a:off x="1368425" y="1126320"/>
            <a:ext cx="6983413" cy="2522538"/>
            <a:chOff x="930" y="1072"/>
            <a:chExt cx="4399" cy="1589"/>
          </a:xfrm>
        </p:grpSpPr>
        <p:sp>
          <p:nvSpPr>
            <p:cNvPr id="19472" name="AutoShape 14"/>
            <p:cNvSpPr>
              <a:spLocks noChangeArrowheads="1"/>
            </p:cNvSpPr>
            <p:nvPr/>
          </p:nvSpPr>
          <p:spPr bwMode="auto">
            <a:xfrm>
              <a:off x="930" y="1072"/>
              <a:ext cx="4173" cy="1589"/>
            </a:xfrm>
            <a:prstGeom prst="wedgeRoundRectCallout">
              <a:avLst>
                <a:gd name="adj1" fmla="val -54481"/>
                <a:gd name="adj2" fmla="val 62208"/>
                <a:gd name="adj3" fmla="val 16667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pic>
          <p:nvPicPr>
            <p:cNvPr id="19473" name="Picture 15" descr="Yang Li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975" y="1163"/>
              <a:ext cx="1260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4" name="Text Box 2"/>
            <p:cNvSpPr txBox="1">
              <a:spLocks noChangeArrowheads="1"/>
            </p:cNvSpPr>
            <p:nvPr/>
          </p:nvSpPr>
          <p:spPr bwMode="auto">
            <a:xfrm>
              <a:off x="2245" y="1298"/>
              <a:ext cx="3084" cy="1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800">
                  <a:solidFill>
                    <a:srgbClr val="CC00CC"/>
                  </a:solidFill>
                  <a:latin typeface="Calibri" panose="020F0502020204030204"/>
                </a:rPr>
                <a:t>I’ll go to the library and 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800">
                  <a:solidFill>
                    <a:srgbClr val="CC00CC"/>
                  </a:solidFill>
                  <a:latin typeface="Calibri" panose="020F0502020204030204"/>
                </a:rPr>
                <a:t>look for books and magazines 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800">
                  <a:solidFill>
                    <a:srgbClr val="CC00CC"/>
                  </a:solidFill>
                  <a:latin typeface="Calibri" panose="020F0502020204030204"/>
                </a:rPr>
                <a:t>about Australia.</a:t>
              </a:r>
            </a:p>
          </p:txBody>
        </p:sp>
      </p:grpSp>
      <p:sp>
        <p:nvSpPr>
          <p:cNvPr id="18" name="矩形 17"/>
          <p:cNvSpPr/>
          <p:nvPr/>
        </p:nvSpPr>
        <p:spPr>
          <a:xfrm>
            <a:off x="479021" y="831828"/>
            <a:ext cx="2880639" cy="58898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/>
              <a:t>True or false</a:t>
            </a:r>
            <a:endParaRPr lang="zh-CN" altLang="en-US" sz="3600" b="1">
              <a:latin typeface="Harrington" panose="04040505050A02020702" pitchFamily="8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52613"/>
            <a:ext cx="8208963" cy="4456112"/>
          </a:xfrm>
        </p:spPr>
        <p:txBody>
          <a:bodyPr/>
          <a:lstStyle/>
          <a:p>
            <a:pPr marL="609600" indent="-609600">
              <a:lnSpc>
                <a:spcPct val="155000"/>
              </a:lnSpc>
              <a:buFontTx/>
              <a:buAutoNum type="arabicPeriod"/>
            </a:pPr>
            <a:r>
              <a:rPr lang="en-US" altLang="zh-CN" sz="3000">
                <a:latin typeface="Calibri" panose="020F0502020204030204"/>
              </a:rPr>
              <a:t>Mike wants to find some photos of Australia.</a:t>
            </a:r>
          </a:p>
          <a:p>
            <a:pPr marL="609600" indent="-609600">
              <a:lnSpc>
                <a:spcPct val="155000"/>
              </a:lnSpc>
              <a:buFontTx/>
              <a:buAutoNum type="arabicPeriod"/>
            </a:pPr>
            <a:r>
              <a:rPr lang="en-US" altLang="zh-CN" sz="3000">
                <a:latin typeface="Calibri" panose="020F0502020204030204"/>
              </a:rPr>
              <a:t>Wang Bing knows a woman from Australia.</a:t>
            </a:r>
          </a:p>
          <a:p>
            <a:pPr marL="609600" indent="-609600">
              <a:lnSpc>
                <a:spcPct val="155000"/>
              </a:lnSpc>
              <a:buFontTx/>
              <a:buAutoNum type="arabicPeriod"/>
            </a:pPr>
            <a:r>
              <a:rPr lang="en-US" altLang="zh-CN" sz="3000">
                <a:latin typeface="Calibri" panose="020F0502020204030204"/>
              </a:rPr>
              <a:t>Yang Ling will read books about Australia.</a:t>
            </a:r>
          </a:p>
          <a:p>
            <a:pPr marL="609600" indent="-609600">
              <a:lnSpc>
                <a:spcPct val="155000"/>
              </a:lnSpc>
              <a:buFontTx/>
              <a:buAutoNum type="arabicPeriod"/>
            </a:pPr>
            <a:r>
              <a:rPr lang="en-US" altLang="zh-CN" sz="3000">
                <a:latin typeface="Calibri" panose="020F0502020204030204"/>
              </a:rPr>
              <a:t>Liu Tao has an e-friend in Australia.</a:t>
            </a: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8101013" y="2849563"/>
            <a:ext cx="5032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>
                <a:solidFill>
                  <a:srgbClr val="E42202"/>
                </a:solidFill>
                <a:latin typeface="Calibri" panose="020F0502020204030204"/>
              </a:rPr>
              <a:t>F</a:t>
            </a:r>
          </a:p>
        </p:txBody>
      </p:sp>
      <p:sp>
        <p:nvSpPr>
          <p:cNvPr id="18437" name="Text Box 2"/>
          <p:cNvSpPr txBox="1">
            <a:spLocks noChangeArrowheads="1"/>
          </p:cNvSpPr>
          <p:nvPr/>
        </p:nvSpPr>
        <p:spPr bwMode="auto">
          <a:xfrm>
            <a:off x="8101013" y="1985963"/>
            <a:ext cx="5032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>
                <a:solidFill>
                  <a:srgbClr val="E42202"/>
                </a:solidFill>
                <a:latin typeface="Calibri" panose="020F0502020204030204"/>
              </a:rPr>
              <a:t>T</a:t>
            </a:r>
          </a:p>
        </p:txBody>
      </p:sp>
      <p:sp>
        <p:nvSpPr>
          <p:cNvPr id="15366" name="Text Box 2"/>
          <p:cNvSpPr txBox="1">
            <a:spLocks noChangeArrowheads="1"/>
          </p:cNvSpPr>
          <p:nvPr/>
        </p:nvSpPr>
        <p:spPr bwMode="auto">
          <a:xfrm>
            <a:off x="8091125" y="4462189"/>
            <a:ext cx="5032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>
                <a:solidFill>
                  <a:srgbClr val="E42202"/>
                </a:solidFill>
                <a:latin typeface="Calibri" panose="020F0502020204030204"/>
              </a:rPr>
              <a:t>F</a:t>
            </a:r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8027988" y="2492375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8027988" y="3357563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8027988" y="4149725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8027988" y="4941888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5373" name="Group 13"/>
          <p:cNvGrpSpPr/>
          <p:nvPr/>
        </p:nvGrpSpPr>
        <p:grpSpPr>
          <a:xfrm>
            <a:off x="1919340" y="2212975"/>
            <a:ext cx="6264275" cy="2378075"/>
            <a:chOff x="1292" y="854"/>
            <a:chExt cx="3946" cy="1498"/>
          </a:xfrm>
        </p:grpSpPr>
        <p:sp>
          <p:nvSpPr>
            <p:cNvPr id="18448" name="AutoShape 14"/>
            <p:cNvSpPr>
              <a:spLocks noChangeArrowheads="1"/>
            </p:cNvSpPr>
            <p:nvPr/>
          </p:nvSpPr>
          <p:spPr bwMode="auto">
            <a:xfrm>
              <a:off x="1292" y="854"/>
              <a:ext cx="3946" cy="1498"/>
            </a:xfrm>
            <a:prstGeom prst="wedgeRoundRectCallout">
              <a:avLst>
                <a:gd name="adj1" fmla="val -65079"/>
                <a:gd name="adj2" fmla="val 50866"/>
                <a:gd name="adj3" fmla="val 16667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pic>
          <p:nvPicPr>
            <p:cNvPr id="18449" name="Picture 15" descr="Liu Tao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292" y="990"/>
              <a:ext cx="1278" cy="1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0" name="Text Box 2"/>
            <p:cNvSpPr txBox="1">
              <a:spLocks noChangeArrowheads="1"/>
            </p:cNvSpPr>
            <p:nvPr/>
          </p:nvSpPr>
          <p:spPr bwMode="auto">
            <a:xfrm>
              <a:off x="2562" y="1207"/>
              <a:ext cx="2631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>
                  <a:solidFill>
                    <a:srgbClr val="FF9900"/>
                  </a:solidFill>
                  <a:latin typeface="Calibri" panose="020F0502020204030204"/>
                </a:rPr>
                <a:t>I’ll read about Australia 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>
                  <a:solidFill>
                    <a:srgbClr val="FF9900"/>
                  </a:solidFill>
                  <a:latin typeface="Calibri" panose="020F0502020204030204"/>
                </a:rPr>
                <a:t>on the Internet.</a:t>
              </a:r>
            </a:p>
          </p:txBody>
        </p:sp>
      </p:grpSp>
      <p:sp>
        <p:nvSpPr>
          <p:cNvPr id="17" name="矩形 16"/>
          <p:cNvSpPr/>
          <p:nvPr/>
        </p:nvSpPr>
        <p:spPr>
          <a:xfrm>
            <a:off x="479021" y="831828"/>
            <a:ext cx="2880639" cy="58898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/>
              <a:t>True or false</a:t>
            </a:r>
            <a:endParaRPr lang="zh-CN" altLang="en-US" sz="3600" b="1">
              <a:latin typeface="Harrington" panose="04040505050A02020702" pitchFamily="82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8112178" y="3656012"/>
            <a:ext cx="5032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>
                <a:solidFill>
                  <a:srgbClr val="E42202"/>
                </a:solidFill>
                <a:latin typeface="Calibri" panose="020F0502020204030204"/>
              </a:rPr>
              <a:t>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09372" y="257444"/>
            <a:ext cx="2388355" cy="6153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>
                <a:latin typeface="Harrington" panose="04040505050A02020702" pitchFamily="82" charset="0"/>
              </a:rPr>
              <a:t>Let’s read</a:t>
            </a:r>
            <a:endParaRPr lang="zh-CN" altLang="en-US" sz="3600" b="1">
              <a:latin typeface="Harrington" panose="04040505050A02020702" pitchFamily="82" charset="0"/>
            </a:endParaRPr>
          </a:p>
        </p:txBody>
      </p:sp>
      <p:pic>
        <p:nvPicPr>
          <p:cNvPr id="6" name="Picture 9" descr="welcome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1268467" y="2390700"/>
            <a:ext cx="5661481" cy="3409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873223" y="1080497"/>
            <a:ext cx="73255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>
                <a:solidFill>
                  <a:srgbClr val="0070C0"/>
                </a:solidFill>
              </a:rPr>
              <a:t>At home</a:t>
            </a:r>
            <a:r>
              <a:rPr lang="en-US" altLang="zh-CN" sz="3200"/>
              <a:t>, Liu Tao is reading about Australia.</a:t>
            </a:r>
            <a:endParaRPr lang="zh-CN" altLang="en-US" sz="3200"/>
          </a:p>
        </p:txBody>
      </p:sp>
      <p:sp>
        <p:nvSpPr>
          <p:cNvPr id="9" name="左弧形箭头 8"/>
          <p:cNvSpPr/>
          <p:nvPr/>
        </p:nvSpPr>
        <p:spPr>
          <a:xfrm rot="18636844">
            <a:off x="636094" y="2706596"/>
            <a:ext cx="474258" cy="714771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030A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 rot="21269824">
            <a:off x="179472" y="2040653"/>
            <a:ext cx="3535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32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32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</a:t>
            </a:r>
            <a:r>
              <a:rPr lang="en-US" altLang="zh-CN" sz="32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3200">
                <a:solidFill>
                  <a:schemeClr val="accent2">
                    <a:lumMod val="7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  <a:cs typeface="Times New Roman" panose="02020603050405020304" pitchFamily="18" charset="0"/>
              </a:rPr>
              <a:t>袋鼠</a:t>
            </a:r>
            <a:r>
              <a:rPr lang="en-US" altLang="zh-CN" sz="32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zh-CN" altLang="en-US" sz="3200" b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左弧形箭头 11"/>
          <p:cNvSpPr/>
          <p:nvPr/>
        </p:nvSpPr>
        <p:spPr>
          <a:xfrm rot="1850724" flipV="1">
            <a:off x="683421" y="5225720"/>
            <a:ext cx="541469" cy="650171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030A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 rot="21269974">
            <a:off x="622243" y="5776647"/>
            <a:ext cx="2479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32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32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n-US" altLang="zh-CN" sz="32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3200">
                <a:solidFill>
                  <a:schemeClr val="accent2">
                    <a:lumMod val="7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  <a:cs typeface="Times New Roman" panose="02020603050405020304" pitchFamily="18" charset="0"/>
              </a:rPr>
              <a:t>考拉</a:t>
            </a:r>
          </a:p>
        </p:txBody>
      </p:sp>
      <p:sp>
        <p:nvSpPr>
          <p:cNvPr id="14" name="左弧形箭头 13"/>
          <p:cNvSpPr/>
          <p:nvPr/>
        </p:nvSpPr>
        <p:spPr>
          <a:xfrm rot="3848454" flipH="1">
            <a:off x="7006576" y="2786066"/>
            <a:ext cx="376313" cy="708415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030A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 rot="11335717" flipH="1" flipV="1">
            <a:off x="6778898" y="2369294"/>
            <a:ext cx="2198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dney</a:t>
            </a:r>
            <a:r>
              <a:rPr lang="en-US" altLang="zh-CN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800">
                <a:solidFill>
                  <a:schemeClr val="accent2">
                    <a:lumMod val="7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  <a:cs typeface="Times New Roman" panose="02020603050405020304" pitchFamily="18" charset="0"/>
              </a:rPr>
              <a:t>悉尼</a:t>
            </a:r>
          </a:p>
        </p:txBody>
      </p:sp>
      <p:sp>
        <p:nvSpPr>
          <p:cNvPr id="16" name="左弧形箭头 15"/>
          <p:cNvSpPr/>
          <p:nvPr/>
        </p:nvSpPr>
        <p:spPr>
          <a:xfrm rot="18505940" flipH="1" flipV="1">
            <a:off x="7112627" y="4802064"/>
            <a:ext cx="539498" cy="727025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030A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 rot="223949" flipH="1">
            <a:off x="6066084" y="5662510"/>
            <a:ext cx="44185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Austra</a:t>
            </a: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lia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football</a:t>
            </a:r>
          </a:p>
          <a:p>
            <a:r>
              <a:rPr lang="zh-CN" altLang="en-US" sz="2800">
                <a:solidFill>
                  <a:schemeClr val="accent2">
                    <a:lumMod val="7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  <a:cs typeface="Times New Roman" panose="02020603050405020304" pitchFamily="18" charset="0"/>
              </a:rPr>
              <a:t>澳式橄榄球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313281" y="2947638"/>
          <a:ext cx="7396774" cy="289205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92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4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3013">
                <a:tc gridSpan="2">
                  <a:txBody>
                    <a:bodyPr/>
                    <a:lstStyle/>
                    <a:p>
                      <a:r>
                        <a:rPr lang="en-US" altLang="zh-CN" sz="3000">
                          <a:latin typeface="Harrington" panose="04040505050A02020702" pitchFamily="82" charset="0"/>
                        </a:rPr>
                        <a:t>                       </a:t>
                      </a:r>
                      <a:r>
                        <a:rPr lang="en-US" altLang="zh-CN" sz="3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Australia</a:t>
                      </a:r>
                      <a:endParaRPr lang="zh-CN" alt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013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3013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3013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矩形 16">
            <a:hlinkClick r:id="rId3" action="ppaction://hlinksldjump"/>
          </p:cNvPr>
          <p:cNvSpPr/>
          <p:nvPr/>
        </p:nvSpPr>
        <p:spPr>
          <a:xfrm>
            <a:off x="209372" y="257444"/>
            <a:ext cx="3853473" cy="6153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>
                <a:latin typeface="Harrington" panose="04040505050A02020702" pitchFamily="82" charset="0"/>
                <a:hlinkClick r:id="rId4" action="ppaction://hlinksldjump"/>
              </a:rPr>
              <a:t>Let’s read </a:t>
            </a:r>
            <a:r>
              <a:rPr lang="en-US" altLang="zh-CN" sz="3000" b="1">
                <a:latin typeface="Harrington" panose="04040505050A02020702" pitchFamily="82" charset="0"/>
                <a:hlinkClick r:id="rId4" action="ppaction://hlinksldjump"/>
              </a:rPr>
              <a:t>(P59)</a:t>
            </a:r>
            <a:endParaRPr lang="zh-CN" altLang="en-US" sz="3000" b="1">
              <a:latin typeface="Harrington" panose="04040505050A02020702" pitchFamily="82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13280" y="1209086"/>
            <a:ext cx="91528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interesting things </a:t>
            </a:r>
            <a:r>
              <a:rPr lang="en-US" altLang="zh-CN" sz="40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we find</a:t>
            </a:r>
          </a:p>
          <a:p>
            <a:r>
              <a:rPr lang="en-US" altLang="zh-CN" sz="40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Australia?</a:t>
            </a:r>
            <a:endParaRPr lang="zh-CN" altLang="en-US" sz="4000" b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475589" y="3775425"/>
            <a:ext cx="4886472" cy="43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kangaroos</a:t>
            </a:r>
            <a:r>
              <a:rPr lang="en-US" altLang="zh-CN" sz="22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US" altLang="zh-CN" sz="22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koalas</a:t>
            </a:r>
            <a:endParaRPr lang="zh-CN" altLang="en-US" sz="2200" b="1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475589" y="4509621"/>
            <a:ext cx="2895687" cy="43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Australian football</a:t>
            </a:r>
            <a:endParaRPr lang="zh-CN" altLang="en-US" sz="2200" b="1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475589" y="5202166"/>
            <a:ext cx="2895687" cy="43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Sydney</a:t>
            </a:r>
            <a:endParaRPr lang="zh-CN" altLang="en-US" sz="2200" b="1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13281" y="3848702"/>
            <a:ext cx="29722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interesting animals  </a:t>
            </a: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13280" y="5217428"/>
            <a:ext cx="31964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interesting city</a:t>
            </a:r>
            <a:endParaRPr lang="zh-CN" altLang="en-US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13280" y="4537767"/>
            <a:ext cx="30484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interesting sport</a:t>
            </a:r>
            <a:endParaRPr lang="zh-CN" altLang="en-US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66255" y="187037"/>
            <a:ext cx="8752277" cy="645175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268538" y="1700213"/>
            <a:ext cx="54721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291667" y="374936"/>
            <a:ext cx="8523287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Kangaroo</a:t>
            </a:r>
            <a:endParaRPr lang="zh-CN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kangaroo is a large animal. </a:t>
            </a:r>
          </a:p>
          <a:p>
            <a:r>
              <a:rPr lang="en-US" altLang="zh-C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brown. 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has a small head and a big body. </a:t>
            </a:r>
          </a:p>
          <a:p>
            <a:r>
              <a:rPr lang="en-US" altLang="zh-C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has a long tail.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front legs are short. </a:t>
            </a:r>
          </a:p>
          <a:p>
            <a:r>
              <a:rPr lang="en-US" altLang="zh-C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back legs are long and strong. 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can jump far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（远）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high. </a:t>
            </a:r>
          </a:p>
        </p:txBody>
      </p:sp>
      <p:sp>
        <p:nvSpPr>
          <p:cNvPr id="10" name="矩形 9"/>
          <p:cNvSpPr/>
          <p:nvPr/>
        </p:nvSpPr>
        <p:spPr>
          <a:xfrm>
            <a:off x="6426599" y="374936"/>
            <a:ext cx="2388355" cy="6153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latin typeface="Harrington" panose="04040505050A02020702" pitchFamily="82" charset="0"/>
              </a:rPr>
              <a:t>Let’s know</a:t>
            </a:r>
            <a:endParaRPr lang="zh-CN" altLang="en-US" sz="3600" b="1" dirty="0">
              <a:latin typeface="Harrington" panose="04040505050A02020702" pitchFamily="82" charset="0"/>
            </a:endParaRPr>
          </a:p>
        </p:txBody>
      </p:sp>
      <p:pic>
        <p:nvPicPr>
          <p:cNvPr id="7" name="Picture 5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1115" y="1621638"/>
            <a:ext cx="270668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405246" y="5249639"/>
            <a:ext cx="7678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solidFill>
                  <a:srgbClr val="843C0C"/>
                </a:solidFill>
              </a:rPr>
              <a:t>Does the kangaroo have four long legs</a:t>
            </a:r>
            <a:endParaRPr lang="zh-CN" altLang="en-US" sz="3600">
              <a:solidFill>
                <a:srgbClr val="843C0C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70625">
            <a:off x="7446330" y="5166535"/>
            <a:ext cx="759928" cy="81253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66255" y="187037"/>
            <a:ext cx="8752277" cy="645175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268538" y="1700213"/>
            <a:ext cx="54721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831996" y="2246393"/>
            <a:ext cx="7837487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Koala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koala is small. </a:t>
            </a:r>
          </a:p>
          <a:p>
            <a:r>
              <a:rPr lang="en-US" altLang="zh-C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grey</a:t>
            </a:r>
            <a:r>
              <a:rPr lang="zh-CN" alt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（灰色）</a:t>
            </a:r>
            <a:r>
              <a:rPr lang="en-US" altLang="zh-C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has large ears. </a:t>
            </a:r>
          </a:p>
          <a:p>
            <a:r>
              <a:rPr lang="en-US" altLang="zh-C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has no tails. 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lives in trees and eats leaves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（叶子）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矩形 9"/>
          <p:cNvSpPr/>
          <p:nvPr/>
        </p:nvSpPr>
        <p:spPr>
          <a:xfrm>
            <a:off x="6414073" y="5719070"/>
            <a:ext cx="2388355" cy="6153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>
                <a:latin typeface="Harrington" panose="04040505050A02020702" pitchFamily="82" charset="0"/>
              </a:rPr>
              <a:t>Let’s know</a:t>
            </a:r>
            <a:endParaRPr lang="zh-CN" altLang="en-US" sz="3600" b="1">
              <a:latin typeface="Harrington" panose="04040505050A02020702" pitchFamily="82" charset="0"/>
            </a:endParaRPr>
          </a:p>
        </p:txBody>
      </p:sp>
      <p:pic>
        <p:nvPicPr>
          <p:cNvPr id="2" name="图片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tretch>
            <a:fillRect/>
          </a:stretch>
        </p:blipFill>
        <p:spPr>
          <a:xfrm rot="21010316">
            <a:off x="5128045" y="1688582"/>
            <a:ext cx="2321813" cy="273220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683" y="824034"/>
            <a:ext cx="76788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843C0C"/>
                </a:solidFill>
              </a:rPr>
              <a:t>Where does the koala live and what does it eat</a:t>
            </a:r>
            <a:endParaRPr lang="zh-CN" altLang="en-US" sz="3600" dirty="0">
              <a:solidFill>
                <a:srgbClr val="843C0C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70625">
            <a:off x="2340084" y="1367908"/>
            <a:ext cx="759928" cy="81253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66255" y="187037"/>
            <a:ext cx="8752277" cy="645175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268538" y="1700213"/>
            <a:ext cx="54721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384132" y="1519799"/>
            <a:ext cx="8534400" cy="350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Australian football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different from English football or American football. </a:t>
            </a:r>
            <a:r>
              <a:rPr lang="en-US" altLang="zh-C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18 players in an Australian football team. 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use an oval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（椭圆形）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ball, not a round ball. </a:t>
            </a:r>
          </a:p>
          <a:p>
            <a:r>
              <a:rPr lang="en-US" altLang="zh-C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a very exciting game. 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Players can kick the ball or carry or hit the ball with the hand.</a:t>
            </a:r>
          </a:p>
        </p:txBody>
      </p:sp>
      <p:sp>
        <p:nvSpPr>
          <p:cNvPr id="12" name="矩形 11"/>
          <p:cNvSpPr/>
          <p:nvPr/>
        </p:nvSpPr>
        <p:spPr>
          <a:xfrm>
            <a:off x="338950" y="5588674"/>
            <a:ext cx="2388355" cy="6153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>
                <a:latin typeface="Harrington" panose="04040505050A02020702" pitchFamily="82" charset="0"/>
              </a:rPr>
              <a:t>Let’s know</a:t>
            </a:r>
            <a:endParaRPr lang="zh-CN" altLang="en-US" sz="3600" b="1">
              <a:latin typeface="Harrington" panose="04040505050A02020702" pitchFamily="82" charset="0"/>
            </a:endParaRPr>
          </a:p>
        </p:txBody>
      </p:sp>
      <p:grpSp>
        <p:nvGrpSpPr>
          <p:cNvPr id="13" name="Group 20"/>
          <p:cNvGrpSpPr/>
          <p:nvPr/>
        </p:nvGrpSpPr>
        <p:grpSpPr>
          <a:xfrm>
            <a:off x="4050148" y="4822928"/>
            <a:ext cx="1544637" cy="1538288"/>
            <a:chOff x="2950" y="2914"/>
            <a:chExt cx="973" cy="969"/>
          </a:xfrm>
        </p:grpSpPr>
        <p:sp>
          <p:nvSpPr>
            <p:cNvPr id="14" name="Text Box 34"/>
            <p:cNvSpPr txBox="1">
              <a:spLocks noChangeArrowheads="1"/>
            </p:cNvSpPr>
            <p:nvPr/>
          </p:nvSpPr>
          <p:spPr bwMode="auto">
            <a:xfrm>
              <a:off x="2950" y="2914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buFont typeface="Arial" panose="020B0604020202020204" pitchFamily="34" charset="0"/>
                <a:buNone/>
              </a:pPr>
              <a:r>
                <a:rPr lang="en-US" altLang="zh-CN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pic>
          <p:nvPicPr>
            <p:cNvPr id="15" name="Picture 22" descr="橄榄球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rot="-1843764">
              <a:off x="3016" y="2976"/>
              <a:ext cx="907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23"/>
          <p:cNvGrpSpPr/>
          <p:nvPr/>
        </p:nvGrpSpPr>
        <p:grpSpPr>
          <a:xfrm>
            <a:off x="5861574" y="4822928"/>
            <a:ext cx="1557338" cy="1308100"/>
            <a:chOff x="4167" y="2924"/>
            <a:chExt cx="981" cy="824"/>
          </a:xfrm>
        </p:grpSpPr>
        <p:sp>
          <p:nvSpPr>
            <p:cNvPr id="17" name="Text Box 34"/>
            <p:cNvSpPr txBox="1">
              <a:spLocks noChangeArrowheads="1"/>
            </p:cNvSpPr>
            <p:nvPr/>
          </p:nvSpPr>
          <p:spPr bwMode="auto">
            <a:xfrm>
              <a:off x="4167" y="2924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buFont typeface="Arial" panose="020B0604020202020204" pitchFamily="34" charset="0"/>
                <a:buNone/>
              </a:pPr>
              <a:r>
                <a:rPr lang="en-US" altLang="zh-CN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pic>
          <p:nvPicPr>
            <p:cNvPr id="18" name="Picture 25" descr="足球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422" y="3030"/>
              <a:ext cx="726" cy="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文本框 2"/>
          <p:cNvSpPr txBox="1"/>
          <p:nvPr/>
        </p:nvSpPr>
        <p:spPr>
          <a:xfrm>
            <a:off x="3963048" y="4701034"/>
            <a:ext cx="11586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>
                <a:solidFill>
                  <a:srgbClr val="FF0000"/>
                </a:solidFill>
                <a:latin typeface="Californian FB" panose="0207040306080B030204" pitchFamily="18" charset="0"/>
              </a:rPr>
              <a:t>√</a:t>
            </a:r>
          </a:p>
        </p:txBody>
      </p:sp>
      <p:pic>
        <p:nvPicPr>
          <p:cNvPr id="12329" name="Picture 4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099579" y="627279"/>
            <a:ext cx="2230012" cy="1785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66255" y="166255"/>
            <a:ext cx="8752277" cy="645175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268538" y="1700213"/>
            <a:ext cx="54721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430060" y="731729"/>
            <a:ext cx="8839200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Sydney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Sydney is the biggest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（最大的）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city in Australia. </a:t>
            </a:r>
          </a:p>
          <a:p>
            <a:r>
              <a:rPr lang="en-US" altLang="zh-CN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Sydney Opera House is the most famous building</a:t>
            </a:r>
          </a:p>
          <a:p>
            <a:r>
              <a:rPr lang="en-US" altLang="zh-CN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Sydney.</a:t>
            </a:r>
            <a:endParaRPr lang="en-US" altLang="zh-CN" sz="28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3200"/>
          </a:p>
        </p:txBody>
      </p:sp>
      <p:sp>
        <p:nvSpPr>
          <p:cNvPr id="11" name="矩形 10"/>
          <p:cNvSpPr/>
          <p:nvPr/>
        </p:nvSpPr>
        <p:spPr>
          <a:xfrm>
            <a:off x="338950" y="5588674"/>
            <a:ext cx="2388355" cy="6153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>
                <a:latin typeface="Harrington" panose="04040505050A02020702" pitchFamily="82" charset="0"/>
              </a:rPr>
              <a:t>Let’s know</a:t>
            </a:r>
            <a:endParaRPr lang="zh-CN" altLang="en-US" sz="3600" b="1">
              <a:latin typeface="Harrington" panose="04040505050A02020702" pitchFamily="82" charset="0"/>
            </a:endParaRPr>
          </a:p>
        </p:txBody>
      </p:sp>
      <p:pic>
        <p:nvPicPr>
          <p:cNvPr id="2" name="图片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01428">
            <a:off x="4788221" y="3757495"/>
            <a:ext cx="3713305" cy="266596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09278" y="3332440"/>
            <a:ext cx="8180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843C0C"/>
                </a:solidFill>
              </a:rPr>
              <a:t>Which city is the biggest one in Australia</a:t>
            </a:r>
            <a:endParaRPr lang="zh-CN" altLang="en-US" sz="3600" dirty="0">
              <a:solidFill>
                <a:srgbClr val="843C0C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70625">
            <a:off x="8051188" y="3268603"/>
            <a:ext cx="759928" cy="81253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209373" y="257444"/>
            <a:ext cx="2471198" cy="6454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latin typeface="Harrington" panose="04040505050A02020702" pitchFamily="82" charset="0"/>
              </a:rPr>
              <a:t>Introduce</a:t>
            </a:r>
            <a:endParaRPr lang="zh-CN" altLang="en-US" sz="3000" b="1" dirty="0">
              <a:latin typeface="Harrington" panose="04040505050A02020702" pitchFamily="82" charset="0"/>
            </a:endParaRPr>
          </a:p>
        </p:txBody>
      </p:sp>
      <p:pic>
        <p:nvPicPr>
          <p:cNvPr id="11" name="Picture 9" descr="welcome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053232" y="3054927"/>
            <a:ext cx="3887025" cy="270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209373" y="1235451"/>
            <a:ext cx="768771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Today, I’ll tell you about Australia.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will find many interesting things in it.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will love … 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will like …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will like …</a:t>
            </a:r>
          </a:p>
          <a:p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hlinkClick r:id="rId3" action="ppaction://hlinksldjump"/>
          </p:cNvPr>
          <p:cNvSpPr/>
          <p:nvPr/>
        </p:nvSpPr>
        <p:spPr>
          <a:xfrm>
            <a:off x="209372" y="257444"/>
            <a:ext cx="2481873" cy="6153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>
                <a:latin typeface="Harrington" panose="04040505050A02020702" pitchFamily="82" charset="0"/>
              </a:rPr>
              <a:t>Let’s think</a:t>
            </a:r>
            <a:endParaRPr lang="zh-CN" altLang="en-US" sz="3000" b="1">
              <a:latin typeface="Harrington" panose="04040505050A02020702" pitchFamily="82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09372" y="1258273"/>
            <a:ext cx="9132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What </a:t>
            </a:r>
            <a:r>
              <a:rPr lang="en-US" altLang="zh-CN" sz="3200">
                <a:solidFill>
                  <a:srgbClr val="FF0000"/>
                </a:solidFill>
                <a:cs typeface="Times New Roman" panose="02020603050405020304" pitchFamily="18" charset="0"/>
              </a:rPr>
              <a:t>else </a:t>
            </a:r>
            <a:r>
              <a:rPr lang="en-US" altLang="zh-CN" sz="3200">
                <a:solidFill>
                  <a:srgbClr val="843C0C"/>
                </a:solidFill>
                <a:cs typeface="Times New Roman" panose="02020603050405020304" pitchFamily="18" charset="0"/>
              </a:rPr>
              <a:t>do you want to know about Australia</a:t>
            </a:r>
            <a:r>
              <a:rPr lang="en-US" altLang="zh-CN" sz="320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?</a:t>
            </a:r>
            <a:endParaRPr lang="zh-CN" altLang="en-US" sz="320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581365" y="2123586"/>
            <a:ext cx="5667812" cy="4244032"/>
            <a:chOff x="170873" y="2744917"/>
            <a:chExt cx="4328391" cy="3316713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CBEAFC"/>
                </a:clrFrom>
                <a:clrTo>
                  <a:srgbClr val="CBEAF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0766736">
              <a:off x="170873" y="2744917"/>
              <a:ext cx="3316713" cy="3316713"/>
            </a:xfrm>
            <a:prstGeom prst="rect">
              <a:avLst/>
            </a:prstGeom>
          </p:spPr>
        </p:pic>
        <p:sp>
          <p:nvSpPr>
            <p:cNvPr id="27" name="椭圆 26"/>
            <p:cNvSpPr/>
            <p:nvPr/>
          </p:nvSpPr>
          <p:spPr>
            <a:xfrm rot="21015408">
              <a:off x="2192482" y="5434447"/>
              <a:ext cx="2306782" cy="39485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7726188">
            <a:off x="4224703" y="2881242"/>
            <a:ext cx="360006" cy="908532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 rot="400174">
            <a:off x="1756063" y="2100892"/>
            <a:ext cx="1870363" cy="551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>
                <a:solidFill>
                  <a:srgbClr val="FFFF00"/>
                </a:solidFill>
              </a:rPr>
              <a:t>animals</a:t>
            </a:r>
            <a:endParaRPr lang="zh-CN" altLang="en-US" sz="3600">
              <a:solidFill>
                <a:srgbClr val="FFFF00"/>
              </a:solidFill>
            </a:endParaRPr>
          </a:p>
        </p:txBody>
      </p:sp>
      <p:sp>
        <p:nvSpPr>
          <p:cNvPr id="28" name="圆角矩形 27"/>
          <p:cNvSpPr/>
          <p:nvPr/>
        </p:nvSpPr>
        <p:spPr>
          <a:xfrm rot="20876164">
            <a:off x="744215" y="2918949"/>
            <a:ext cx="1321866" cy="5136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>
                <a:solidFill>
                  <a:srgbClr val="FFFF00"/>
                </a:solidFill>
              </a:rPr>
              <a:t>sport</a:t>
            </a:r>
            <a:endParaRPr lang="zh-CN" altLang="en-US" sz="3600">
              <a:solidFill>
                <a:srgbClr val="FFFF00"/>
              </a:solidFill>
            </a:endParaRPr>
          </a:p>
        </p:txBody>
      </p:sp>
      <p:sp>
        <p:nvSpPr>
          <p:cNvPr id="29" name="圆角矩形 28"/>
          <p:cNvSpPr/>
          <p:nvPr/>
        </p:nvSpPr>
        <p:spPr>
          <a:xfrm rot="330630">
            <a:off x="2943122" y="3514995"/>
            <a:ext cx="1344099" cy="550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>
                <a:solidFill>
                  <a:srgbClr val="FFFF00"/>
                </a:solidFill>
              </a:rPr>
              <a:t>city</a:t>
            </a:r>
            <a:endParaRPr lang="zh-CN" altLang="en-US" sz="3600">
              <a:solidFill>
                <a:srgbClr val="FFFF00"/>
              </a:solidFill>
            </a:endParaRPr>
          </a:p>
        </p:txBody>
      </p:sp>
      <p:sp>
        <p:nvSpPr>
          <p:cNvPr id="30" name="圆角矩形 29"/>
          <p:cNvSpPr/>
          <p:nvPr/>
        </p:nvSpPr>
        <p:spPr>
          <a:xfrm rot="20765172">
            <a:off x="1857121" y="4327985"/>
            <a:ext cx="1113689" cy="586045"/>
          </a:xfrm>
          <a:prstGeom prst="roundRect">
            <a:avLst/>
          </a:prstGeom>
          <a:solidFill>
            <a:srgbClr val="F35757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 rot="20765172">
            <a:off x="1871876" y="4225536"/>
            <a:ext cx="1444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solidFill>
                  <a:schemeClr val="bg1"/>
                </a:solidFill>
              </a:rPr>
              <a:t>place</a:t>
            </a:r>
            <a:endParaRPr lang="zh-CN" altLang="en-US" sz="3600">
              <a:solidFill>
                <a:schemeClr val="bg1"/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 rot="21380226">
            <a:off x="816394" y="5144534"/>
            <a:ext cx="1640367" cy="586045"/>
          </a:xfrm>
          <a:prstGeom prst="roundRect">
            <a:avLst/>
          </a:prstGeom>
          <a:solidFill>
            <a:srgbClr val="F35757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 rot="21380226">
            <a:off x="836209" y="5081598"/>
            <a:ext cx="1703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solidFill>
                  <a:schemeClr val="bg1"/>
                </a:solidFill>
              </a:rPr>
              <a:t>seasons</a:t>
            </a:r>
            <a:endParaRPr lang="zh-CN" altLang="en-US" sz="36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  <p:bldP spid="15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145472" y="187036"/>
            <a:ext cx="8835738" cy="65254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78529" y="366125"/>
            <a:ext cx="2275609" cy="6234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Harrington" panose="04040505050A02020702" pitchFamily="82" charset="0"/>
              </a:rPr>
              <a:t>Let’s talk</a:t>
            </a:r>
            <a:endParaRPr lang="zh-CN" altLang="en-US" sz="3600" b="1" dirty="0">
              <a:solidFill>
                <a:schemeClr val="bg1"/>
              </a:solidFill>
              <a:latin typeface="Harrington" panose="04040505050A02020702" pitchFamily="82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8778" y="1134059"/>
            <a:ext cx="4748646" cy="3210791"/>
            <a:chOff x="78778" y="1134059"/>
            <a:chExt cx="4748646" cy="3210791"/>
          </a:xfrm>
        </p:grpSpPr>
        <p:sp>
          <p:nvSpPr>
            <p:cNvPr id="8" name="云形标注 7"/>
            <p:cNvSpPr/>
            <p:nvPr/>
          </p:nvSpPr>
          <p:spPr>
            <a:xfrm>
              <a:off x="78778" y="1134059"/>
              <a:ext cx="4748646" cy="3210791"/>
            </a:xfrm>
            <a:prstGeom prst="cloudCallout">
              <a:avLst>
                <a:gd name="adj1" fmla="val 43513"/>
                <a:gd name="adj2" fmla="val 5052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sysDot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0555792">
              <a:off x="457225" y="1659181"/>
              <a:ext cx="1887431" cy="14837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10" descr="386924_1313109526Nr22"/>
            <p:cNvPicPr>
              <a:picLocks noChangeAspect="1" noChangeArrowheads="1"/>
            </p:cNvPicPr>
            <p:nvPr/>
          </p:nvPicPr>
          <p:blipFill>
            <a:blip r:embed="rId4" cstate="email"/>
            <a:stretch>
              <a:fillRect/>
            </a:stretch>
          </p:blipFill>
          <p:spPr bwMode="auto">
            <a:xfrm>
              <a:off x="2256552" y="1462960"/>
              <a:ext cx="1672534" cy="11475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085446">
              <a:off x="2814787" y="2550057"/>
              <a:ext cx="1178367" cy="12549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0772040">
              <a:off x="1445219" y="2791054"/>
              <a:ext cx="864674" cy="1055393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4395354" y="480494"/>
            <a:ext cx="4748646" cy="2969288"/>
            <a:chOff x="4395354" y="480494"/>
            <a:chExt cx="4748646" cy="2969288"/>
          </a:xfrm>
        </p:grpSpPr>
        <p:sp>
          <p:nvSpPr>
            <p:cNvPr id="9" name="云形标注 8"/>
            <p:cNvSpPr/>
            <p:nvPr/>
          </p:nvSpPr>
          <p:spPr>
            <a:xfrm>
              <a:off x="4395354" y="521636"/>
              <a:ext cx="4748646" cy="2928146"/>
            </a:xfrm>
            <a:prstGeom prst="cloudCallout">
              <a:avLst>
                <a:gd name="adj1" fmla="val -74649"/>
                <a:gd name="adj2" fmla="val 8968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sysDot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92751" y="480494"/>
              <a:ext cx="1855866" cy="1238791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77957" y="1062822"/>
              <a:ext cx="1290413" cy="135366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0905104">
              <a:off x="5011733" y="2129116"/>
              <a:ext cx="1582788" cy="890875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6577510" y="1412805"/>
              <a:ext cx="20628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solidFill>
                    <a:srgbClr val="FF0000"/>
                  </a:solidFill>
                </a:rPr>
                <a:t>Tower Bridge</a:t>
              </a:r>
              <a:endParaRPr lang="zh-CN" altLang="en-US" sz="2400" b="1">
                <a:solidFill>
                  <a:srgbClr val="FF0000"/>
                </a:solidFill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4634420" y="1581170"/>
              <a:ext cx="13920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solidFill>
                    <a:srgbClr val="FF0000"/>
                  </a:solidFill>
                </a:rPr>
                <a:t>Big Ben</a:t>
              </a:r>
              <a:endParaRPr lang="zh-CN" altLang="en-US" sz="2400" b="1">
                <a:solidFill>
                  <a:srgbClr val="FF0000"/>
                </a:solidFill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00445" y="1915612"/>
              <a:ext cx="1388682" cy="1388682"/>
            </a:xfrm>
            <a:prstGeom prst="rect">
              <a:avLst/>
            </a:prstGeom>
          </p:spPr>
        </p:pic>
      </p:grpSp>
      <p:grpSp>
        <p:nvGrpSpPr>
          <p:cNvPr id="34" name="组合 33"/>
          <p:cNvGrpSpPr/>
          <p:nvPr/>
        </p:nvGrpSpPr>
        <p:grpSpPr>
          <a:xfrm>
            <a:off x="59527" y="1143424"/>
            <a:ext cx="4748646" cy="3210791"/>
            <a:chOff x="78778" y="1134059"/>
            <a:chExt cx="4748646" cy="3210791"/>
          </a:xfrm>
        </p:grpSpPr>
        <p:sp>
          <p:nvSpPr>
            <p:cNvPr id="36" name="云形标注 35"/>
            <p:cNvSpPr/>
            <p:nvPr/>
          </p:nvSpPr>
          <p:spPr>
            <a:xfrm>
              <a:off x="78778" y="1134059"/>
              <a:ext cx="4748646" cy="3210791"/>
            </a:xfrm>
            <a:prstGeom prst="cloudCallout">
              <a:avLst>
                <a:gd name="adj1" fmla="val 43513"/>
                <a:gd name="adj2" fmla="val 5052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sysDot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0555792">
              <a:off x="457225" y="1659181"/>
              <a:ext cx="1887431" cy="14837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Picture 10" descr="386924_1313109526Nr22"/>
            <p:cNvPicPr>
              <a:picLocks noChangeAspect="1" noChangeArrowheads="1"/>
            </p:cNvPicPr>
            <p:nvPr/>
          </p:nvPicPr>
          <p:blipFill>
            <a:blip r:embed="rId4" cstate="email"/>
            <a:stretch>
              <a:fillRect/>
            </a:stretch>
          </p:blipFill>
          <p:spPr bwMode="auto">
            <a:xfrm>
              <a:off x="2256552" y="1462960"/>
              <a:ext cx="1672534" cy="11475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085446">
              <a:off x="2814787" y="2550057"/>
              <a:ext cx="1178367" cy="12549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0772040">
              <a:off x="1445219" y="2791054"/>
              <a:ext cx="864674" cy="1055393"/>
            </a:xfrm>
            <a:prstGeom prst="rect">
              <a:avLst/>
            </a:prstGeom>
          </p:spPr>
        </p:pic>
      </p:grpSp>
      <p:grpSp>
        <p:nvGrpSpPr>
          <p:cNvPr id="41" name="组合 40"/>
          <p:cNvGrpSpPr/>
          <p:nvPr/>
        </p:nvGrpSpPr>
        <p:grpSpPr>
          <a:xfrm>
            <a:off x="4392622" y="494658"/>
            <a:ext cx="4748646" cy="2969288"/>
            <a:chOff x="4395354" y="480494"/>
            <a:chExt cx="4748646" cy="2969288"/>
          </a:xfrm>
        </p:grpSpPr>
        <p:sp>
          <p:nvSpPr>
            <p:cNvPr id="42" name="云形标注 41"/>
            <p:cNvSpPr/>
            <p:nvPr/>
          </p:nvSpPr>
          <p:spPr>
            <a:xfrm>
              <a:off x="4395354" y="521636"/>
              <a:ext cx="4748646" cy="2928146"/>
            </a:xfrm>
            <a:prstGeom prst="cloudCallout">
              <a:avLst>
                <a:gd name="adj1" fmla="val -74649"/>
                <a:gd name="adj2" fmla="val 8968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sysDot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92751" y="480494"/>
              <a:ext cx="1855866" cy="1238791"/>
            </a:xfrm>
            <a:prstGeom prst="rect">
              <a:avLst/>
            </a:prstGeom>
          </p:spPr>
        </p:pic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77957" y="1062822"/>
              <a:ext cx="1290413" cy="1353669"/>
            </a:xfrm>
            <a:prstGeom prst="rect">
              <a:avLst/>
            </a:prstGeom>
          </p:spPr>
        </p:pic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0905104">
              <a:off x="5011733" y="2129116"/>
              <a:ext cx="1582788" cy="890875"/>
            </a:xfrm>
            <a:prstGeom prst="rect">
              <a:avLst/>
            </a:prstGeom>
          </p:spPr>
        </p:pic>
        <p:sp>
          <p:nvSpPr>
            <p:cNvPr id="46" name="文本框 45"/>
            <p:cNvSpPr txBox="1"/>
            <p:nvPr/>
          </p:nvSpPr>
          <p:spPr>
            <a:xfrm>
              <a:off x="6577510" y="1412805"/>
              <a:ext cx="20628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solidFill>
                    <a:srgbClr val="FF0000"/>
                  </a:solidFill>
                </a:rPr>
                <a:t>Tower Bridge</a:t>
              </a:r>
              <a:endParaRPr lang="zh-CN" altLang="en-US" sz="2400" b="1">
                <a:solidFill>
                  <a:srgbClr val="FF0000"/>
                </a:solidFill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4634420" y="1581170"/>
              <a:ext cx="13920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solidFill>
                    <a:srgbClr val="FF0000"/>
                  </a:solidFill>
                </a:rPr>
                <a:t>Big Ben</a:t>
              </a:r>
              <a:endParaRPr lang="zh-CN" altLang="en-US" sz="2400" b="1">
                <a:solidFill>
                  <a:srgbClr val="FF0000"/>
                </a:solidFill>
              </a:endParaRPr>
            </a:p>
          </p:txBody>
        </p:sp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1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00445" y="1915612"/>
              <a:ext cx="1388682" cy="1388682"/>
            </a:xfrm>
            <a:prstGeom prst="rect">
              <a:avLst/>
            </a:prstGeom>
          </p:spPr>
        </p:pic>
      </p:grpSp>
      <p:sp>
        <p:nvSpPr>
          <p:cNvPr id="25" name="圆角矩形 24"/>
          <p:cNvSpPr/>
          <p:nvPr/>
        </p:nvSpPr>
        <p:spPr>
          <a:xfrm>
            <a:off x="278530" y="5070764"/>
            <a:ext cx="3389462" cy="1550940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435970" y="5197665"/>
            <a:ext cx="33626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/>
                </a:solidFill>
                <a:cs typeface="Times New Roman" panose="02020603050405020304" pitchFamily="18" charset="0"/>
              </a:rPr>
              <a:t>I know something about …</a:t>
            </a:r>
            <a:endParaRPr lang="zh-CN" altLang="en-US" sz="22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25436" y="5637917"/>
            <a:ext cx="33626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/>
                </a:solidFill>
                <a:cs typeface="Times New Roman" panose="02020603050405020304" pitchFamily="18" charset="0"/>
              </a:rPr>
              <a:t>We can see … in …</a:t>
            </a:r>
            <a:endParaRPr lang="zh-CN" altLang="en-US" sz="22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83980" y="6058940"/>
            <a:ext cx="38327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/>
                </a:solidFill>
                <a:cs typeface="Times New Roman" panose="02020603050405020304" pitchFamily="18" charset="0"/>
              </a:rPr>
              <a:t>People like playing … in …</a:t>
            </a:r>
            <a:endParaRPr lang="zh-CN" altLang="en-US" sz="22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06 -4.44444E-06 L 0.23767 0.09584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479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</p:cBhvr>
                                      <p:by x="180000" y="1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07 2.59259E-06 L -0.22778 0.20717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89" y="1034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</p:cBhvr>
                                      <p:by x="180000" y="1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5" grpId="0" animBg="1"/>
      <p:bldP spid="31" grpId="0"/>
      <p:bldP spid="32" grpId="0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818" y="1753577"/>
            <a:ext cx="5501453" cy="499788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38378" y="239358"/>
            <a:ext cx="87612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Interesting place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Uluru is a big rock(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岩石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It’s 863m high and 3000m long. Every year, a lot of visitors from all over the world come to visit it. Sport-lovers also like it. It’s a good place for climbing.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065956" y="2576953"/>
            <a:ext cx="4850314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4800"/>
              <a:t>What’s Uluru?</a:t>
            </a:r>
            <a:endParaRPr lang="zh-CN" altLang="en-US" sz="4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38378" y="239358"/>
            <a:ext cx="876128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Seasons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seasons in Australia are different from the ones in China.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we are in summer in July. People in Australia enjoy their winter days.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summer comes to Australia in December. When we wear warm clothes, Australian people only wear T-shirt and eat the ice cream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771" y="3494549"/>
            <a:ext cx="4762500" cy="31718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64771" y="3778788"/>
            <a:ext cx="7818679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5400"/>
              <a:t>Is it hot in July in Australia?</a:t>
            </a:r>
            <a:endParaRPr lang="zh-CN" altLang="en-US" sz="5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4741093" y="3075607"/>
            <a:ext cx="4328391" cy="3316713"/>
            <a:chOff x="170873" y="2744917"/>
            <a:chExt cx="4328391" cy="331671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CBEAFC"/>
                </a:clrFrom>
                <a:clrTo>
                  <a:srgbClr val="CBEAF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0766736">
              <a:off x="170873" y="2744917"/>
              <a:ext cx="3316713" cy="3316713"/>
            </a:xfrm>
            <a:prstGeom prst="rect">
              <a:avLst/>
            </a:prstGeom>
          </p:spPr>
        </p:pic>
        <p:sp>
          <p:nvSpPr>
            <p:cNvPr id="14" name="椭圆 13"/>
            <p:cNvSpPr/>
            <p:nvPr/>
          </p:nvSpPr>
          <p:spPr>
            <a:xfrm rot="21015408">
              <a:off x="2192482" y="5434447"/>
              <a:ext cx="2306782" cy="39485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 rot="403195">
            <a:off x="384385" y="3790518"/>
            <a:ext cx="3738563" cy="2324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>
          <a:xfrm>
            <a:off x="209372" y="257444"/>
            <a:ext cx="2720864" cy="6234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latin typeface="Harrington" panose="04040505050A02020702" pitchFamily="82" charset="0"/>
              </a:rPr>
              <a:t>Homework</a:t>
            </a:r>
            <a:endParaRPr lang="zh-CN" altLang="en-US" sz="3600" b="1" dirty="0">
              <a:latin typeface="Harrington" panose="04040505050A02020702" pitchFamily="82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6641" y="1357666"/>
            <a:ext cx="82701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F35757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</a:t>
            </a:r>
            <a:r>
              <a:rPr lang="zh-CN" altLang="en-US" sz="3200" dirty="0">
                <a:solidFill>
                  <a:srgbClr val="F35757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、搜集更多你感兴趣的国家的信息。</a:t>
            </a:r>
            <a:endParaRPr lang="en-US" altLang="zh-CN" sz="3200" dirty="0">
              <a:solidFill>
                <a:srgbClr val="F35757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F35757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2</a:t>
            </a:r>
            <a:r>
              <a:rPr lang="zh-CN" altLang="en-US" sz="3200" dirty="0">
                <a:solidFill>
                  <a:srgbClr val="F35757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、试着向同学介绍你的家乡。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ank you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5266" y="380396"/>
            <a:ext cx="8642350" cy="580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2052300" y="11798300"/>
            <a:ext cx="342900" cy="254000"/>
          </a:xfrm>
          <a:prstGeom prst="cube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403195">
            <a:off x="384385" y="3790518"/>
            <a:ext cx="3738563" cy="2324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>
          <a:xfrm>
            <a:off x="209372" y="257444"/>
            <a:ext cx="2720864" cy="6234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latin typeface="Harrington" panose="04040505050A02020702" pitchFamily="82" charset="0"/>
              </a:rPr>
              <a:t>Let’s watch</a:t>
            </a:r>
            <a:endParaRPr lang="zh-CN" altLang="en-US" sz="3600" b="1" dirty="0">
              <a:latin typeface="Harrington" panose="04040505050A02020702" pitchFamily="82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13125" y="1977226"/>
            <a:ext cx="7865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0" b="1" dirty="0">
                <a:solidFill>
                  <a:schemeClr val="accent2">
                    <a:lumMod val="50000"/>
                  </a:schemeClr>
                </a:solidFill>
                <a:cs typeface="Consolas" panose="020B0609020204030204" pitchFamily="49" charset="0"/>
              </a:rPr>
              <a:t>What country is it?</a:t>
            </a:r>
            <a:endParaRPr lang="zh-CN" altLang="en-US" sz="6000" b="1" dirty="0">
              <a:solidFill>
                <a:schemeClr val="accent2">
                  <a:lumMod val="50000"/>
                </a:schemeClr>
              </a:solidFill>
              <a:cs typeface="Consolas" panose="020B0609020204030204" pitchFamily="49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24690" y="976745"/>
            <a:ext cx="87179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The children will learn an interesting country next week.</a:t>
            </a:r>
            <a:endParaRPr lang="zh-CN" altLang="en-US" sz="3200" dirty="0"/>
          </a:p>
        </p:txBody>
      </p:sp>
      <p:cxnSp>
        <p:nvCxnSpPr>
          <p:cNvPr id="17" name="直接连接符 16"/>
          <p:cNvCxnSpPr/>
          <p:nvPr/>
        </p:nvCxnSpPr>
        <p:spPr>
          <a:xfrm>
            <a:off x="2358736" y="1496291"/>
            <a:ext cx="56110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3455983" y="1426903"/>
            <a:ext cx="43070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FF0000"/>
                </a:solidFill>
              </a:rPr>
              <a:t>will</a:t>
            </a:r>
            <a:r>
              <a:rPr lang="en-US" altLang="zh-CN" sz="4400" dirty="0"/>
              <a:t> = </a:t>
            </a:r>
            <a:r>
              <a:rPr lang="en-US" altLang="zh-CN" sz="4400" dirty="0">
                <a:solidFill>
                  <a:schemeClr val="accent6">
                    <a:lumMod val="75000"/>
                  </a:schemeClr>
                </a:solidFill>
              </a:rPr>
              <a:t>be going to</a:t>
            </a:r>
            <a:endParaRPr lang="zh-CN" alt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403195">
            <a:off x="384385" y="3790518"/>
            <a:ext cx="3738563" cy="2324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>
          <a:xfrm>
            <a:off x="209372" y="257444"/>
            <a:ext cx="2720864" cy="6234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>
                <a:latin typeface="Harrington" panose="04040505050A02020702" pitchFamily="82" charset="0"/>
              </a:rPr>
              <a:t>Let’s watch</a:t>
            </a:r>
            <a:endParaRPr lang="zh-CN" altLang="en-US" sz="3600" b="1">
              <a:latin typeface="Harrington" panose="04040505050A02020702" pitchFamily="82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13125" y="1977226"/>
            <a:ext cx="7865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0" b="1" dirty="0">
                <a:solidFill>
                  <a:schemeClr val="accent2">
                    <a:lumMod val="50000"/>
                  </a:schemeClr>
                </a:solidFill>
                <a:cs typeface="Consolas" panose="020B0609020204030204" pitchFamily="49" charset="0"/>
              </a:rPr>
              <a:t>What country is it?</a:t>
            </a:r>
            <a:endParaRPr lang="zh-CN" altLang="en-US" sz="6000" b="1" dirty="0">
              <a:solidFill>
                <a:schemeClr val="accent2">
                  <a:lumMod val="50000"/>
                </a:schemeClr>
              </a:solidFill>
              <a:cs typeface="Consolas" panose="020B0609020204030204" pitchFamily="49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24690" y="976745"/>
            <a:ext cx="87179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The children will learn an interesting country next week.</a:t>
            </a:r>
            <a:endParaRPr lang="zh-CN" altLang="en-US" sz="3200"/>
          </a:p>
        </p:txBody>
      </p:sp>
      <p:cxnSp>
        <p:nvCxnSpPr>
          <p:cNvPr id="17" name="直接连接符 16"/>
          <p:cNvCxnSpPr/>
          <p:nvPr/>
        </p:nvCxnSpPr>
        <p:spPr>
          <a:xfrm>
            <a:off x="2358736" y="1496291"/>
            <a:ext cx="56110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3455983" y="1426903"/>
            <a:ext cx="43070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FF0000"/>
                </a:solidFill>
              </a:rPr>
              <a:t>will</a:t>
            </a:r>
            <a:r>
              <a:rPr lang="en-US" altLang="zh-CN" sz="4400" dirty="0"/>
              <a:t> = </a:t>
            </a:r>
            <a:r>
              <a:rPr lang="en-US" altLang="zh-CN" sz="4400" dirty="0">
                <a:solidFill>
                  <a:schemeClr val="accent6">
                    <a:lumMod val="75000"/>
                  </a:schemeClr>
                </a:solidFill>
              </a:rPr>
              <a:t>be going to</a:t>
            </a:r>
            <a:endParaRPr lang="zh-CN" alt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868570" y="2582631"/>
            <a:ext cx="4328391" cy="3316713"/>
            <a:chOff x="4868570" y="2582631"/>
            <a:chExt cx="4328391" cy="3316713"/>
          </a:xfrm>
        </p:grpSpPr>
        <p:grpSp>
          <p:nvGrpSpPr>
            <p:cNvPr id="12" name="组合 11"/>
            <p:cNvGrpSpPr/>
            <p:nvPr/>
          </p:nvGrpSpPr>
          <p:grpSpPr>
            <a:xfrm>
              <a:off x="4868570" y="2582631"/>
              <a:ext cx="4328391" cy="3316713"/>
              <a:chOff x="170873" y="2744917"/>
              <a:chExt cx="4328391" cy="3316713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4" cstate="email">
                <a:clrChange>
                  <a:clrFrom>
                    <a:srgbClr val="CBEAFC"/>
                  </a:clrFrom>
                  <a:clrTo>
                    <a:srgbClr val="CBEAFC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20766736">
                <a:off x="170873" y="2744917"/>
                <a:ext cx="3316713" cy="3316713"/>
              </a:xfrm>
              <a:prstGeom prst="rect">
                <a:avLst/>
              </a:prstGeom>
            </p:spPr>
          </p:pic>
          <p:sp>
            <p:nvSpPr>
              <p:cNvPr id="14" name="椭圆 13"/>
              <p:cNvSpPr/>
              <p:nvPr/>
            </p:nvSpPr>
            <p:spPr>
              <a:xfrm rot="21015408">
                <a:off x="2192482" y="5434447"/>
                <a:ext cx="2306782" cy="39485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" name="圆角矩形 2"/>
            <p:cNvSpPr/>
            <p:nvPr/>
          </p:nvSpPr>
          <p:spPr>
            <a:xfrm>
              <a:off x="5805457" y="3665464"/>
              <a:ext cx="2238113" cy="455367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805457" y="3525733"/>
              <a:ext cx="223811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b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Australia</a:t>
              </a:r>
              <a:endParaRPr lang="zh-CN" altLang="en-US" sz="4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403195">
            <a:off x="375039" y="3698845"/>
            <a:ext cx="3738563" cy="2324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124690" y="976745"/>
            <a:ext cx="87179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The children will learn about </a:t>
            </a:r>
            <a:r>
              <a:rPr lang="en-US" altLang="zh-CN" sz="3200" dirty="0">
                <a:solidFill>
                  <a:srgbClr val="FF0000"/>
                </a:solidFill>
              </a:rPr>
              <a:t>Australia</a:t>
            </a:r>
            <a:r>
              <a:rPr lang="en-US" altLang="zh-CN" sz="3200" dirty="0"/>
              <a:t> next week. </a:t>
            </a:r>
          </a:p>
          <a:p>
            <a:r>
              <a:rPr lang="en-US" altLang="zh-CN" sz="3200" dirty="0"/>
              <a:t>They want to find out about this country </a:t>
            </a:r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</a:rPr>
              <a:t>before the lessons</a:t>
            </a:r>
            <a:r>
              <a:rPr lang="en-US" altLang="zh-CN" sz="3200" dirty="0"/>
              <a:t>.</a:t>
            </a:r>
            <a:endParaRPr lang="zh-CN" altLang="en-US" sz="3200" dirty="0"/>
          </a:p>
        </p:txBody>
      </p:sp>
      <p:cxnSp>
        <p:nvCxnSpPr>
          <p:cNvPr id="11" name="直接连接符 10"/>
          <p:cNvCxnSpPr/>
          <p:nvPr/>
        </p:nvCxnSpPr>
        <p:spPr>
          <a:xfrm>
            <a:off x="2441608" y="1970809"/>
            <a:ext cx="1319901" cy="346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6567054" y="5587617"/>
            <a:ext cx="2275609" cy="6234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latin typeface="Harrington" panose="04040505050A02020702" pitchFamily="82" charset="0"/>
              </a:rPr>
              <a:t>Let’s read</a:t>
            </a:r>
            <a:endParaRPr lang="zh-CN" altLang="en-US" sz="3600" b="1" dirty="0">
              <a:latin typeface="Harrington" panose="04040505050A02020702" pitchFamily="82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44320" y="1984101"/>
            <a:ext cx="2369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7030A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发现</a:t>
            </a:r>
            <a:r>
              <a:rPr lang="en-US" altLang="zh-CN" sz="2800">
                <a:solidFill>
                  <a:srgbClr val="7030A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2800">
                <a:solidFill>
                  <a:srgbClr val="7030A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了解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63780" y="2686392"/>
            <a:ext cx="786592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will they do </a:t>
            </a:r>
            <a:r>
              <a:rPr lang="en-US" altLang="zh-CN" sz="3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the lessons</a:t>
            </a:r>
            <a:r>
              <a:rPr lang="en-US" altLang="zh-CN" sz="3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sz="3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493690" y="197426"/>
            <a:ext cx="2411319" cy="58898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>
                <a:latin typeface="Harrington" panose="04040505050A02020702" pitchFamily="82" charset="0"/>
              </a:rPr>
              <a:t>Let’s talk</a:t>
            </a:r>
            <a:endParaRPr lang="zh-CN" altLang="en-US" sz="3600" b="1">
              <a:latin typeface="Harrington" panose="04040505050A02020702" pitchFamily="82" charset="0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3326927" y="1811744"/>
            <a:ext cx="514175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ask his e-friend in Australia and get some photos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3326053" y="3313877"/>
            <a:ext cx="2571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 Mr Green </a:t>
            </a:r>
            <a:endParaRPr lang="zh-CN" altLang="en-US" sz="28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3326053" y="4641860"/>
            <a:ext cx="60361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read about Australia on the Internet 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3326053" y="5622329"/>
            <a:ext cx="50006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for books and magazines about Australia</a:t>
            </a:r>
            <a:endParaRPr lang="zh-CN" altLang="en-US" sz="28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6359195" y="6062938"/>
            <a:ext cx="1392424" cy="239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7533409" y="52420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711901" y="6004176"/>
            <a:ext cx="8618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00">
                <a:solidFill>
                  <a:srgbClr val="C0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杂志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02225" y="5370381"/>
            <a:ext cx="1408315" cy="12935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239" y="1675813"/>
            <a:ext cx="1483361" cy="12979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628" y="4242104"/>
            <a:ext cx="1301508" cy="12364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6" descr="2E(P0I~@}SP4TZ0B{UVPQI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809177" y="3176614"/>
            <a:ext cx="874162" cy="8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文本框 19"/>
          <p:cNvSpPr txBox="1"/>
          <p:nvPr/>
        </p:nvSpPr>
        <p:spPr>
          <a:xfrm>
            <a:off x="108498" y="591779"/>
            <a:ext cx="786592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8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will they do </a:t>
            </a:r>
            <a:r>
              <a:rPr lang="en-US" altLang="zh-CN" sz="38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the lessons</a:t>
            </a:r>
            <a:r>
              <a:rPr lang="en-US" altLang="zh-CN" sz="38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sz="3800" b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23291" y="1977257"/>
            <a:ext cx="13274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200" b="1">
                <a:solidFill>
                  <a:srgbClr val="FF0000"/>
                </a:solidFill>
              </a:rPr>
              <a:t>will</a:t>
            </a:r>
            <a:endParaRPr lang="zh-CN" altLang="en-US" sz="4200" b="1">
              <a:solidFill>
                <a:srgbClr val="FF0000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156229" y="5730050"/>
            <a:ext cx="13274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200" b="1">
                <a:solidFill>
                  <a:srgbClr val="FF0000"/>
                </a:solidFill>
              </a:rPr>
              <a:t>will</a:t>
            </a:r>
            <a:endParaRPr lang="zh-CN" altLang="en-US" sz="4200" b="1">
              <a:solidFill>
                <a:srgbClr val="FF0000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123290" y="4503376"/>
            <a:ext cx="13274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200" b="1">
                <a:solidFill>
                  <a:srgbClr val="FF0000"/>
                </a:solidFill>
              </a:rPr>
              <a:t>will</a:t>
            </a:r>
            <a:endParaRPr lang="zh-CN" altLang="en-US" sz="4200" b="1">
              <a:solidFill>
                <a:srgbClr val="FF0000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156230" y="3173121"/>
            <a:ext cx="13274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200" b="1">
                <a:solidFill>
                  <a:srgbClr val="FF0000"/>
                </a:solidFill>
              </a:rPr>
              <a:t>will</a:t>
            </a:r>
            <a:endParaRPr lang="zh-CN" altLang="en-US" sz="4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9" grpId="0"/>
      <p:bldP spid="5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03909" y="351383"/>
            <a:ext cx="7865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Before the lessons</a:t>
            </a:r>
            <a:endParaRPr lang="zh-CN" altLang="en-US" sz="3200" b="1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6" name="Picture 14" descr="Mike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0696" y="1215214"/>
            <a:ext cx="1910424" cy="172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Wang Bi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09550" y="1144471"/>
            <a:ext cx="20383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Liu Ta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47900" y="1130183"/>
            <a:ext cx="20288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Yang Li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22486" y="1106371"/>
            <a:ext cx="2000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741650" y="3231643"/>
          <a:ext cx="7776048" cy="3344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01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00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89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600" b="1" kern="1200">
                          <a:solidFill>
                            <a:schemeClr val="lt1"/>
                          </a:solidFill>
                          <a:latin typeface="Harrington" panose="04040505050A02020702" pitchFamily="82" charset="0"/>
                          <a:ea typeface="+mn-ea"/>
                          <a:cs typeface="+mn-cs"/>
                        </a:rPr>
                        <a:t>Name</a:t>
                      </a:r>
                      <a:endParaRPr lang="zh-CN" altLang="en-US" sz="2600" b="1" kern="1200">
                        <a:solidFill>
                          <a:schemeClr val="lt1"/>
                        </a:solidFill>
                        <a:latin typeface="Harrington" panose="04040505050A02020702" pitchFamily="8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CN" altLang="en-US" sz="2600" b="1" kern="1200">
                        <a:solidFill>
                          <a:schemeClr val="lt1"/>
                        </a:solidFill>
                        <a:latin typeface="Harrington" panose="04040505050A02020702" pitchFamily="82" charset="0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600" b="1" kern="1200">
                          <a:solidFill>
                            <a:schemeClr val="lt1"/>
                          </a:solidFill>
                          <a:latin typeface="Harrington" panose="04040505050A02020702" pitchFamily="82" charset="0"/>
                          <a:ea typeface="+mn-ea"/>
                          <a:cs typeface="+mn-cs"/>
                        </a:rPr>
                        <a:t>Do</a:t>
                      </a:r>
                      <a:endParaRPr lang="zh-CN" altLang="en-US" sz="2600" b="1" kern="1200">
                        <a:solidFill>
                          <a:schemeClr val="lt1"/>
                        </a:solidFill>
                        <a:latin typeface="Harrington" panose="04040505050A02020702" pitchFamily="82" charset="0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904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4000" b="0" kern="120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will</a:t>
                      </a:r>
                      <a:endParaRPr lang="zh-CN" altLang="en-US" sz="4000" b="0" kern="120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9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b="0" kern="120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Wang Bing </a:t>
                      </a:r>
                      <a:endParaRPr lang="zh-CN" altLang="en-US" sz="2800" b="0" kern="120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9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32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Liu Tao</a:t>
                      </a:r>
                      <a:endParaRPr lang="zh-CN" altLang="en-US" sz="3200" b="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904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7" name="图片 16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70625">
            <a:off x="1239332" y="3828404"/>
            <a:ext cx="759928" cy="81253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97824">
            <a:off x="1251980" y="5907660"/>
            <a:ext cx="734631" cy="785489"/>
          </a:xfrm>
          <a:prstGeom prst="rect">
            <a:avLst/>
          </a:prstGeom>
        </p:spPr>
      </p:pic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3645074" y="3801565"/>
            <a:ext cx="4872624" cy="8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ask his e-friend in Australia and get some photos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3650721" y="5819151"/>
            <a:ext cx="50006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for books and magazines about Australia</a:t>
            </a:r>
            <a:endParaRPr lang="zh-CN" altLang="en-US" sz="24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97824">
            <a:off x="4624495" y="4588028"/>
            <a:ext cx="547078" cy="58495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95626">
            <a:off x="6335377" y="5223737"/>
            <a:ext cx="535174" cy="57222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52613"/>
            <a:ext cx="8208963" cy="4456112"/>
          </a:xfrm>
        </p:spPr>
        <p:txBody>
          <a:bodyPr/>
          <a:lstStyle/>
          <a:p>
            <a:pPr marL="609600" indent="-609600">
              <a:lnSpc>
                <a:spcPct val="155000"/>
              </a:lnSpc>
              <a:buFontTx/>
              <a:buAutoNum type="arabicPeriod"/>
            </a:pPr>
            <a:r>
              <a:rPr lang="en-US" altLang="zh-CN" sz="3000" dirty="0">
                <a:latin typeface="Calibri" panose="020F0502020204030204"/>
              </a:rPr>
              <a:t>Mike wants to find some photos of Australia.</a:t>
            </a:r>
          </a:p>
          <a:p>
            <a:pPr marL="609600" indent="-609600">
              <a:lnSpc>
                <a:spcPct val="155000"/>
              </a:lnSpc>
              <a:buFontTx/>
              <a:buAutoNum type="arabicPeriod"/>
            </a:pPr>
            <a:r>
              <a:rPr lang="en-US" altLang="zh-CN" sz="3000" dirty="0">
                <a:latin typeface="Calibri" panose="020F0502020204030204"/>
              </a:rPr>
              <a:t>Wang Bing knows a woman from Australia.</a:t>
            </a:r>
          </a:p>
          <a:p>
            <a:pPr marL="609600" indent="-609600">
              <a:lnSpc>
                <a:spcPct val="155000"/>
              </a:lnSpc>
              <a:buFontTx/>
              <a:buAutoNum type="arabicPeriod"/>
            </a:pPr>
            <a:r>
              <a:rPr lang="en-US" altLang="zh-CN" sz="3000" dirty="0">
                <a:latin typeface="Calibri" panose="020F0502020204030204"/>
              </a:rPr>
              <a:t>Liu Tao has an e-friend in Australia.</a:t>
            </a:r>
          </a:p>
          <a:p>
            <a:pPr marL="609600" indent="-609600">
              <a:lnSpc>
                <a:spcPct val="155000"/>
              </a:lnSpc>
              <a:buFontTx/>
              <a:buAutoNum type="arabicPeriod"/>
            </a:pPr>
            <a:r>
              <a:rPr lang="en-US" altLang="zh-CN" sz="3000" dirty="0">
                <a:latin typeface="Calibri" panose="020F0502020204030204"/>
              </a:rPr>
              <a:t>Yang Ling will read books about Australia.</a:t>
            </a:r>
          </a:p>
        </p:txBody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8101013" y="1985963"/>
            <a:ext cx="5032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>
                <a:solidFill>
                  <a:srgbClr val="E42202"/>
                </a:solidFill>
                <a:latin typeface="Calibri" panose="020F0502020204030204"/>
              </a:rPr>
              <a:t>T</a:t>
            </a:r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8027988" y="2492375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8027988" y="3357563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8027988" y="4149725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8027988" y="4941888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3322" name="Group 10"/>
          <p:cNvGrpSpPr/>
          <p:nvPr/>
        </p:nvGrpSpPr>
        <p:grpSpPr>
          <a:xfrm>
            <a:off x="1116013" y="2924175"/>
            <a:ext cx="6408737" cy="2952750"/>
            <a:chOff x="703" y="1842"/>
            <a:chExt cx="3765" cy="1860"/>
          </a:xfrm>
        </p:grpSpPr>
        <p:grpSp>
          <p:nvGrpSpPr>
            <p:cNvPr id="16402" name="Group 11"/>
            <p:cNvGrpSpPr/>
            <p:nvPr/>
          </p:nvGrpSpPr>
          <p:grpSpPr>
            <a:xfrm>
              <a:off x="703" y="1842"/>
              <a:ext cx="3765" cy="1860"/>
              <a:chOff x="703" y="1842"/>
              <a:chExt cx="3765" cy="1860"/>
            </a:xfrm>
          </p:grpSpPr>
          <p:sp>
            <p:nvSpPr>
              <p:cNvPr id="16404" name="AutoShape 12"/>
              <p:cNvSpPr>
                <a:spLocks noChangeArrowheads="1"/>
              </p:cNvSpPr>
              <p:nvPr/>
            </p:nvSpPr>
            <p:spPr bwMode="auto">
              <a:xfrm>
                <a:off x="703" y="1842"/>
                <a:ext cx="3765" cy="1860"/>
              </a:xfrm>
              <a:prstGeom prst="wedgeRoundRectCallout">
                <a:avLst>
                  <a:gd name="adj1" fmla="val -41236"/>
                  <a:gd name="adj2" fmla="val -64894"/>
                  <a:gd name="adj3" fmla="val 16667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zh-CN" altLang="zh-CN" sz="1800"/>
              </a:p>
            </p:txBody>
          </p:sp>
          <p:pic>
            <p:nvPicPr>
              <p:cNvPr id="16405" name="Picture 13" descr="Mike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749" y="2159"/>
                <a:ext cx="1361" cy="1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6403" name="Text Box 2"/>
            <p:cNvSpPr txBox="1">
              <a:spLocks noChangeArrowheads="1"/>
            </p:cNvSpPr>
            <p:nvPr/>
          </p:nvSpPr>
          <p:spPr bwMode="auto">
            <a:xfrm>
              <a:off x="2109" y="2160"/>
              <a:ext cx="2313" cy="1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800">
                  <a:solidFill>
                    <a:srgbClr val="008000"/>
                  </a:solidFill>
                  <a:latin typeface="Comic Sans MS" panose="030F0702030302020204" pitchFamily="66" charset="0"/>
                </a:rPr>
                <a:t>I’ll ask my e-friend in Australia. 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800">
                  <a:solidFill>
                    <a:srgbClr val="008000"/>
                  </a:solidFill>
                  <a:latin typeface="Comic Sans MS" panose="030F0702030302020204" pitchFamily="66" charset="0"/>
                </a:rPr>
                <a:t>She can send me some photos</a:t>
              </a:r>
              <a:r>
                <a:rPr lang="en-US" altLang="zh-CN" sz="2800">
                  <a:solidFill>
                    <a:srgbClr val="00CC00"/>
                  </a:solidFill>
                  <a:latin typeface="Comic Sans MS" panose="030F0702030302020204" pitchFamily="66" charset="0"/>
                </a:rPr>
                <a:t>.</a:t>
              </a:r>
            </a:p>
          </p:txBody>
        </p:sp>
      </p:grp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5076825" y="4941888"/>
            <a:ext cx="22320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 flipV="1">
            <a:off x="3635375" y="5443538"/>
            <a:ext cx="1081088" cy="15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3430588" y="2689225"/>
            <a:ext cx="3903662" cy="1244600"/>
            <a:chOff x="3430988" y="2689289"/>
            <a:chExt cx="3903335" cy="1244536"/>
          </a:xfrm>
        </p:grpSpPr>
        <p:sp>
          <p:nvSpPr>
            <p:cNvPr id="3" name="椭圆 2"/>
            <p:cNvSpPr/>
            <p:nvPr/>
          </p:nvSpPr>
          <p:spPr>
            <a:xfrm>
              <a:off x="3430988" y="3427439"/>
              <a:ext cx="780985" cy="506386"/>
            </a:xfrm>
            <a:prstGeom prst="ellipse">
              <a:avLst/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线形标注 2 3"/>
            <p:cNvSpPr/>
            <p:nvPr/>
          </p:nvSpPr>
          <p:spPr>
            <a:xfrm>
              <a:off x="5034229" y="2689289"/>
              <a:ext cx="2300094" cy="612743"/>
            </a:xfrm>
            <a:prstGeom prst="borderCallout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>
                  <a:solidFill>
                    <a:schemeClr val="tx1"/>
                  </a:solidFill>
                  <a:latin typeface="Comic Sans MS" panose="030F0702030302020204" pitchFamily="66" charset="0"/>
                </a:rPr>
                <a:t>I’ ll = I will</a:t>
              </a:r>
              <a:endParaRPr lang="zh-CN" altLang="en-US" sz="280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479021" y="831828"/>
            <a:ext cx="2880639" cy="58898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/>
              <a:t>True or false</a:t>
            </a:r>
            <a:endParaRPr lang="zh-CN" altLang="en-US" sz="3600" b="1" dirty="0">
              <a:latin typeface="Harrington" panose="04040505050A02020702" pitchFamily="8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52613"/>
            <a:ext cx="8208963" cy="4456112"/>
          </a:xfrm>
        </p:spPr>
        <p:txBody>
          <a:bodyPr/>
          <a:lstStyle/>
          <a:p>
            <a:pPr marL="609600" indent="-609600">
              <a:lnSpc>
                <a:spcPct val="155000"/>
              </a:lnSpc>
              <a:buFontTx/>
              <a:buAutoNum type="arabicPeriod"/>
            </a:pPr>
            <a:r>
              <a:rPr lang="en-US" altLang="zh-CN" sz="3000">
                <a:latin typeface="Calibri" panose="020F0502020204030204"/>
              </a:rPr>
              <a:t>Mike wants to find some photos of Australia.</a:t>
            </a:r>
          </a:p>
          <a:p>
            <a:pPr marL="609600" indent="-609600">
              <a:lnSpc>
                <a:spcPct val="155000"/>
              </a:lnSpc>
              <a:buFontTx/>
              <a:buAutoNum type="arabicPeriod"/>
            </a:pPr>
            <a:r>
              <a:rPr lang="en-US" altLang="zh-CN" sz="3000">
                <a:latin typeface="Calibri" panose="020F0502020204030204"/>
              </a:rPr>
              <a:t>Wang Bing knows a woman from Australia.</a:t>
            </a:r>
          </a:p>
          <a:p>
            <a:pPr marL="609600" indent="-609600">
              <a:lnSpc>
                <a:spcPct val="155000"/>
              </a:lnSpc>
              <a:buFontTx/>
              <a:buAutoNum type="arabicPeriod"/>
            </a:pPr>
            <a:r>
              <a:rPr lang="en-US" altLang="zh-CN" sz="3000">
                <a:latin typeface="Calibri" panose="020F0502020204030204"/>
              </a:rPr>
              <a:t>Liu Tao has an e-friend in Australia.</a:t>
            </a:r>
          </a:p>
          <a:p>
            <a:pPr marL="609600" indent="-609600">
              <a:lnSpc>
                <a:spcPct val="155000"/>
              </a:lnSpc>
              <a:buFontTx/>
              <a:buAutoNum type="arabicPeriod"/>
            </a:pPr>
            <a:r>
              <a:rPr lang="en-US" altLang="zh-CN" sz="3000">
                <a:latin typeface="Calibri" panose="020F0502020204030204"/>
              </a:rPr>
              <a:t>Yang Ling will read books about Australia.</a:t>
            </a:r>
          </a:p>
        </p:txBody>
      </p:sp>
      <p:sp>
        <p:nvSpPr>
          <p:cNvPr id="14340" name="Text Box 2"/>
          <p:cNvSpPr txBox="1">
            <a:spLocks noChangeArrowheads="1"/>
          </p:cNvSpPr>
          <p:nvPr/>
        </p:nvSpPr>
        <p:spPr bwMode="auto">
          <a:xfrm>
            <a:off x="8101013" y="2849563"/>
            <a:ext cx="5032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>
                <a:solidFill>
                  <a:srgbClr val="E42202"/>
                </a:solidFill>
                <a:latin typeface="Calibri" panose="020F0502020204030204"/>
              </a:rPr>
              <a:t>F</a:t>
            </a:r>
          </a:p>
        </p:txBody>
      </p:sp>
      <p:sp>
        <p:nvSpPr>
          <p:cNvPr id="17413" name="Text Box 2"/>
          <p:cNvSpPr txBox="1">
            <a:spLocks noChangeArrowheads="1"/>
          </p:cNvSpPr>
          <p:nvPr/>
        </p:nvSpPr>
        <p:spPr bwMode="auto">
          <a:xfrm>
            <a:off x="8101013" y="1985963"/>
            <a:ext cx="5032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>
                <a:solidFill>
                  <a:srgbClr val="E42202"/>
                </a:solidFill>
                <a:latin typeface="Calibri" panose="020F0502020204030204"/>
              </a:rPr>
              <a:t>T</a:t>
            </a: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3779838" y="3068638"/>
            <a:ext cx="1439862" cy="1444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8027988" y="2492375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8027988" y="3357563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8027988" y="4149725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8027988" y="4941888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4348" name="Group 12"/>
          <p:cNvGrpSpPr/>
          <p:nvPr/>
        </p:nvGrpSpPr>
        <p:grpSpPr>
          <a:xfrm>
            <a:off x="1835150" y="3573463"/>
            <a:ext cx="6877050" cy="2447925"/>
            <a:chOff x="1156" y="2251"/>
            <a:chExt cx="4332" cy="1542"/>
          </a:xfrm>
        </p:grpSpPr>
        <p:sp>
          <p:nvSpPr>
            <p:cNvPr id="17423" name="AutoShape 13"/>
            <p:cNvSpPr>
              <a:spLocks noChangeArrowheads="1"/>
            </p:cNvSpPr>
            <p:nvPr/>
          </p:nvSpPr>
          <p:spPr bwMode="auto">
            <a:xfrm>
              <a:off x="1156" y="2251"/>
              <a:ext cx="4173" cy="1542"/>
            </a:xfrm>
            <a:prstGeom prst="wedgeRoundRectCallout">
              <a:avLst>
                <a:gd name="adj1" fmla="val -58338"/>
                <a:gd name="adj2" fmla="val -63231"/>
                <a:gd name="adj3" fmla="val 16667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pic>
          <p:nvPicPr>
            <p:cNvPr id="17424" name="Picture 14" descr="Wang Bi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247" y="2478"/>
              <a:ext cx="1284" cy="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5" name="Rectangle 15"/>
            <p:cNvSpPr>
              <a:spLocks noChangeArrowheads="1"/>
            </p:cNvSpPr>
            <p:nvPr/>
          </p:nvSpPr>
          <p:spPr bwMode="auto">
            <a:xfrm>
              <a:off x="2472" y="2704"/>
              <a:ext cx="3016" cy="7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66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None/>
              </a:pPr>
              <a:r>
                <a:rPr lang="en-US" altLang="zh-CN">
                  <a:solidFill>
                    <a:srgbClr val="0099CC"/>
                  </a:solidFill>
                  <a:latin typeface="Calibri" panose="020F0502020204030204"/>
                </a:rPr>
                <a:t>I’ll ask Mr Green. 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None/>
              </a:pPr>
              <a:r>
                <a:rPr lang="en-US" altLang="zh-CN">
                  <a:solidFill>
                    <a:srgbClr val="0099CC"/>
                  </a:solidFill>
                  <a:latin typeface="Calibri" panose="020F0502020204030204"/>
                </a:rPr>
                <a:t>He comes from Australia.</a:t>
              </a:r>
            </a:p>
          </p:txBody>
        </p:sp>
      </p:grpSp>
      <p:sp>
        <p:nvSpPr>
          <p:cNvPr id="17" name="矩形 16"/>
          <p:cNvSpPr/>
          <p:nvPr/>
        </p:nvSpPr>
        <p:spPr>
          <a:xfrm>
            <a:off x="479021" y="831828"/>
            <a:ext cx="2880639" cy="58898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/>
              <a:t>True or false</a:t>
            </a:r>
            <a:endParaRPr lang="zh-CN" altLang="en-US" sz="3600" b="1">
              <a:latin typeface="Harrington" panose="04040505050A02020702" pitchFamily="8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a="http://schemas.openxmlformats.org/drawingml/2006/main" name="WWW.2PPT.COM&#10;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867</Words>
  <Application>Microsoft Office PowerPoint</Application>
  <PresentationFormat>全屏显示(4:3)</PresentationFormat>
  <Paragraphs>204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9" baseType="lpstr">
      <vt:lpstr>Yu Mincho Light</vt:lpstr>
      <vt:lpstr>等线</vt:lpstr>
      <vt:lpstr>华文隶书</vt:lpstr>
      <vt:lpstr>隶书</vt:lpstr>
      <vt:lpstr>宋体</vt:lpstr>
      <vt:lpstr>微软雅黑</vt:lpstr>
      <vt:lpstr>幼圆</vt:lpstr>
      <vt:lpstr>Arial</vt:lpstr>
      <vt:lpstr>Calibri</vt:lpstr>
      <vt:lpstr>Calibri Light</vt:lpstr>
      <vt:lpstr>Californian FB</vt:lpstr>
      <vt:lpstr>Comic Sans MS</vt:lpstr>
      <vt:lpstr>Consolas</vt:lpstr>
      <vt:lpstr>Harrington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2021-05-18T17:54:00Z</cp:lastPrinted>
  <dcterms:created xsi:type="dcterms:W3CDTF">2021-05-18T17:54:00Z</dcterms:created>
  <dcterms:modified xsi:type="dcterms:W3CDTF">2023-01-16T18:47:09Z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80B4C6D2CFB84EF6A671A47D19BEB385</vt:lpwstr>
  </property>
  <property fmtid="{D5CDD505-2E9C-101B-9397-08002B2CF9AE}" pid="7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