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6" r:id="rId4"/>
    <p:sldId id="259" r:id="rId5"/>
    <p:sldId id="264" r:id="rId6"/>
    <p:sldId id="261" r:id="rId7"/>
    <p:sldId id="262" r:id="rId8"/>
    <p:sldId id="263" r:id="rId9"/>
    <p:sldId id="267" r:id="rId10"/>
    <p:sldId id="265" r:id="rId11"/>
    <p:sldId id="268" r:id="rId12"/>
    <p:sldId id="269" r:id="rId1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65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659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A4A7F7F6-0A6F-47AA-8B88-EFCCD326DAC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629FE87E-8D97-44B1-8D35-676D99069AE4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A58E7B-08AB-4463-9A93-5293452B606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BD5553-CC11-420F-8897-30DDD9A1DC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46F68-A68B-4BF1-9900-9ADA604C1760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88C6A-5509-44C0-A07C-924B0E4DC04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3035C5-A5A7-44BE-BBA2-6BA5918A8B9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04ADC-4DAA-4E88-8312-EEEBAA78259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71AF7-DC51-4CDE-9B03-1085774E889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8284B-397F-4017-9CAA-F68BD59205E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017CDB-49B6-4B28-8782-6EDE37C50E9A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0A8FC-8299-4DC8-BFC5-E6CA22C08B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EE0E5-A3CA-472B-B2D1-FDD56CC726F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C7DAF-8BF4-4937-9783-5EB931065CC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12665-E7D6-4338-BA95-99193773614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06A071-EBFD-4E7F-A3D6-17E505999CE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2A8BF-0150-44DB-896B-FB1764F9F6F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BD1B2-9333-42E9-8D21-47A9D29046C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4BBC7-5A3C-45AF-B54A-10396798C18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349-EBAA-441E-9577-7E74F8B326C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BF78A-0B7B-4250-AB89-BA144E100AA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D256CB-74BF-4DE4-A164-A6E3B269580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A413AA-7A78-41C3-A2B6-090E293FB49F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6FE6D7-55DD-407D-95F5-644255E8BC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745A55A-6889-4E85-8345-E2D0969E3E46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716E6B6-2DE7-4039-A142-EEE87770EF9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/>
          <p:cNvSpPr txBox="1"/>
          <p:nvPr/>
        </p:nvSpPr>
        <p:spPr bwMode="auto">
          <a:xfrm>
            <a:off x="0" y="1268761"/>
            <a:ext cx="9144000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88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小数的复习</a:t>
            </a:r>
          </a:p>
        </p:txBody>
      </p:sp>
      <p:sp>
        <p:nvSpPr>
          <p:cNvPr id="3" name="矩形 2"/>
          <p:cNvSpPr/>
          <p:nvPr/>
        </p:nvSpPr>
        <p:spPr>
          <a:xfrm>
            <a:off x="2924754" y="5445224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7643812" cy="777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6.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小数点位置移动引起小数大小变化的规律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4213" y="1844675"/>
            <a:ext cx="2889250" cy="604838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zh-CN" b="1" smtClean="0">
                <a:latin typeface="楷体_GB2312" pitchFamily="49" charset="-122"/>
                <a:ea typeface="楷体_GB2312" pitchFamily="49" charset="-122"/>
              </a:rPr>
              <a:t>0.506×100=</a:t>
            </a:r>
            <a:endParaRPr lang="zh-CN" altLang="en-US" b="1" smtClean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内容占位符 2"/>
          <p:cNvSpPr txBox="1"/>
          <p:nvPr/>
        </p:nvSpPr>
        <p:spPr bwMode="auto">
          <a:xfrm>
            <a:off x="2944813" y="1860550"/>
            <a:ext cx="1171575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50.6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内容占位符 2"/>
          <p:cNvSpPr txBox="1"/>
          <p:nvPr/>
        </p:nvSpPr>
        <p:spPr bwMode="auto">
          <a:xfrm>
            <a:off x="142875" y="4941888"/>
            <a:ext cx="3190875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把一个数  扩大</a:t>
            </a:r>
          </a:p>
        </p:txBody>
      </p:sp>
      <p:sp>
        <p:nvSpPr>
          <p:cNvPr id="13" name="标题 1"/>
          <p:cNvSpPr txBox="1"/>
          <p:nvPr/>
        </p:nvSpPr>
        <p:spPr bwMode="auto">
          <a:xfrm>
            <a:off x="4284663" y="1830388"/>
            <a:ext cx="2808287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2.35÷100=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4" name="内容占位符 2"/>
          <p:cNvSpPr txBox="1"/>
          <p:nvPr/>
        </p:nvSpPr>
        <p:spPr bwMode="auto">
          <a:xfrm>
            <a:off x="6643688" y="1860550"/>
            <a:ext cx="1963737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0.0235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2916238" y="5013325"/>
            <a:ext cx="1987550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（或缩小）</a:t>
            </a:r>
            <a:endParaRPr lang="zh-CN" altLang="en-US" sz="280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5" name="组合 42"/>
          <p:cNvGrpSpPr/>
          <p:nvPr/>
        </p:nvGrpSpPr>
        <p:grpSpPr bwMode="auto">
          <a:xfrm>
            <a:off x="323850" y="3616325"/>
            <a:ext cx="2938463" cy="1354138"/>
            <a:chOff x="323528" y="3616424"/>
            <a:chExt cx="2938348" cy="1353419"/>
          </a:xfrm>
        </p:grpSpPr>
        <p:sp>
          <p:nvSpPr>
            <p:cNvPr id="11291" name="内容占位符 2"/>
            <p:cNvSpPr txBox="1"/>
            <p:nvPr/>
          </p:nvSpPr>
          <p:spPr bwMode="auto">
            <a:xfrm>
              <a:off x="323528" y="3616424"/>
              <a:ext cx="2938348" cy="6046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spcBef>
                  <a:spcPct val="20000"/>
                </a:spcBef>
                <a:buFont typeface="Arial" panose="020B0604020202020204" pitchFamily="34" charset="0"/>
                <a:buNone/>
              </a:pPr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原数小数点向右</a:t>
              </a:r>
            </a:p>
          </p:txBody>
        </p:sp>
        <p:cxnSp>
          <p:nvCxnSpPr>
            <p:cNvPr id="10" name="直接连接符 9"/>
            <p:cNvCxnSpPr/>
            <p:nvPr/>
          </p:nvCxnSpPr>
          <p:spPr>
            <a:xfrm>
              <a:off x="2484031" y="4135261"/>
              <a:ext cx="0" cy="834582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44"/>
          <p:cNvGrpSpPr/>
          <p:nvPr/>
        </p:nvGrpSpPr>
        <p:grpSpPr bwMode="auto">
          <a:xfrm>
            <a:off x="2727325" y="3619500"/>
            <a:ext cx="1987550" cy="1376363"/>
            <a:chOff x="2727317" y="3620536"/>
            <a:chExt cx="1988341" cy="1374944"/>
          </a:xfrm>
        </p:grpSpPr>
        <p:sp>
          <p:nvSpPr>
            <p:cNvPr id="11289" name="矩形 5"/>
            <p:cNvSpPr>
              <a:spLocks noChangeArrowheads="1"/>
            </p:cNvSpPr>
            <p:nvPr/>
          </p:nvSpPr>
          <p:spPr bwMode="auto">
            <a:xfrm>
              <a:off x="2727317" y="3620536"/>
              <a:ext cx="1988341" cy="5229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zh-CN" altLang="en-US" sz="28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rPr>
                <a:t>（或向左）</a:t>
              </a:r>
            </a:p>
          </p:txBody>
        </p:sp>
        <p:cxnSp>
          <p:nvCxnSpPr>
            <p:cNvPr id="15" name="直接连接符 14"/>
            <p:cNvCxnSpPr/>
            <p:nvPr/>
          </p:nvCxnSpPr>
          <p:spPr>
            <a:xfrm>
              <a:off x="3707195" y="4077265"/>
              <a:ext cx="0" cy="918215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6" name="直接连接符 15"/>
          <p:cNvCxnSpPr/>
          <p:nvPr/>
        </p:nvCxnSpPr>
        <p:spPr>
          <a:xfrm>
            <a:off x="5508625" y="4179888"/>
            <a:ext cx="0" cy="904875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接连接符 16"/>
          <p:cNvCxnSpPr/>
          <p:nvPr/>
        </p:nvCxnSpPr>
        <p:spPr>
          <a:xfrm>
            <a:off x="6659563" y="4179888"/>
            <a:ext cx="0" cy="904875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连接符 17"/>
          <p:cNvCxnSpPr/>
          <p:nvPr/>
        </p:nvCxnSpPr>
        <p:spPr>
          <a:xfrm>
            <a:off x="7705725" y="4179888"/>
            <a:ext cx="0" cy="904875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内容占位符 2"/>
          <p:cNvSpPr txBox="1"/>
          <p:nvPr/>
        </p:nvSpPr>
        <p:spPr bwMode="auto">
          <a:xfrm>
            <a:off x="4960938" y="5013325"/>
            <a:ext cx="4183062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十倍、 百倍、 千倍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……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" name="内容占位符 2"/>
          <p:cNvSpPr txBox="1"/>
          <p:nvPr/>
        </p:nvSpPr>
        <p:spPr bwMode="auto">
          <a:xfrm>
            <a:off x="4427538" y="3636963"/>
            <a:ext cx="4716462" cy="655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移动一位、两位、三位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……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1" name="内容占位符 2"/>
          <p:cNvSpPr txBox="1"/>
          <p:nvPr/>
        </p:nvSpPr>
        <p:spPr bwMode="auto">
          <a:xfrm>
            <a:off x="639763" y="2447925"/>
            <a:ext cx="2890837" cy="60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0.506×1000=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2" name="内容占位符 2"/>
          <p:cNvSpPr txBox="1"/>
          <p:nvPr/>
        </p:nvSpPr>
        <p:spPr bwMode="auto">
          <a:xfrm>
            <a:off x="3132138" y="2462213"/>
            <a:ext cx="1169987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506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标题 1"/>
          <p:cNvSpPr txBox="1"/>
          <p:nvPr/>
        </p:nvSpPr>
        <p:spPr bwMode="auto">
          <a:xfrm>
            <a:off x="4383088" y="2435225"/>
            <a:ext cx="2808287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2.35÷1000=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" name="内容占位符 2"/>
          <p:cNvSpPr txBox="1"/>
          <p:nvPr/>
        </p:nvSpPr>
        <p:spPr bwMode="auto">
          <a:xfrm>
            <a:off x="6858000" y="2422525"/>
            <a:ext cx="19621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0.00235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5" name="内容占位符 2"/>
          <p:cNvSpPr txBox="1"/>
          <p:nvPr/>
        </p:nvSpPr>
        <p:spPr bwMode="auto">
          <a:xfrm>
            <a:off x="647700" y="1223963"/>
            <a:ext cx="2376488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0.506×10=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" name="内容占位符 2"/>
          <p:cNvSpPr txBox="1"/>
          <p:nvPr/>
        </p:nvSpPr>
        <p:spPr bwMode="auto">
          <a:xfrm>
            <a:off x="2771775" y="1268413"/>
            <a:ext cx="1171575" cy="604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5.06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7" name="标题 1"/>
          <p:cNvSpPr txBox="1"/>
          <p:nvPr/>
        </p:nvSpPr>
        <p:spPr bwMode="auto">
          <a:xfrm>
            <a:off x="4140200" y="1150938"/>
            <a:ext cx="280828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2.35÷10=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8" name="内容占位符 2"/>
          <p:cNvSpPr txBox="1"/>
          <p:nvPr/>
        </p:nvSpPr>
        <p:spPr bwMode="auto">
          <a:xfrm>
            <a:off x="6421438" y="1139825"/>
            <a:ext cx="139065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0.235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9" name="标题 1"/>
          <p:cNvSpPr txBox="1"/>
          <p:nvPr/>
        </p:nvSpPr>
        <p:spPr bwMode="auto">
          <a:xfrm>
            <a:off x="179388" y="5746750"/>
            <a:ext cx="864076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     把一个数的小数点向左移动两位后再扩大</a:t>
            </a:r>
            <a:r>
              <a:rPr lang="en-US" altLang="zh-CN" sz="3200" b="1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10</a:t>
            </a:r>
            <a:r>
              <a:rPr lang="zh-CN" altLang="en-US" sz="3200" b="1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倍，得到</a:t>
            </a:r>
            <a:r>
              <a:rPr lang="en-US" altLang="zh-CN" sz="3200" b="1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2.3。</a:t>
            </a:r>
            <a:r>
              <a:rPr lang="zh-CN" altLang="en-US" sz="3200" b="1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原数是多少</a:t>
            </a:r>
            <a:r>
              <a:rPr lang="en-US" altLang="zh-CN" sz="3200" b="1">
                <a:solidFill>
                  <a:srgbClr val="002060"/>
                </a:solidFill>
                <a:latin typeface="楷体_GB2312" pitchFamily="49" charset="-122"/>
                <a:ea typeface="楷体_GB2312" pitchFamily="49" charset="-122"/>
              </a:rPr>
              <a:t>?</a:t>
            </a:r>
            <a:endParaRPr lang="zh-CN" altLang="en-US" sz="3200" b="1">
              <a:solidFill>
                <a:srgbClr val="00206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7" grpId="0"/>
      <p:bldP spid="13" grpId="0"/>
      <p:bldP spid="14" grpId="0"/>
      <p:bldP spid="8" grpId="0"/>
      <p:bldP spid="19" grpId="0"/>
      <p:bldP spid="20" grpId="0"/>
      <p:bldP spid="21" grpId="0" build="p"/>
      <p:bldP spid="22" grpId="0"/>
      <p:bldP spid="23" grpId="0"/>
      <p:bldP spid="24" grpId="0"/>
      <p:bldP spid="25" grpId="0" build="p"/>
      <p:bldP spid="26" grpId="0"/>
      <p:bldP spid="27" grpId="0"/>
      <p:bldP spid="28" grpId="0"/>
      <p:bldP spid="10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标题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2170113" cy="720725"/>
          </a:xfrm>
        </p:spPr>
        <p:txBody>
          <a:bodyPr/>
          <a:lstStyle/>
          <a:p>
            <a:pPr eaLnBrk="1" hangingPunct="1"/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综合练习</a:t>
            </a:r>
          </a:p>
        </p:txBody>
      </p:sp>
      <p:sp>
        <p:nvSpPr>
          <p:cNvPr id="4" name="标题 1"/>
          <p:cNvSpPr txBox="1"/>
          <p:nvPr/>
        </p:nvSpPr>
        <p:spPr bwMode="auto">
          <a:xfrm>
            <a:off x="714375" y="908050"/>
            <a:ext cx="28829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、读出下数。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5" name="标题 1"/>
          <p:cNvSpPr txBox="1"/>
          <p:nvPr/>
        </p:nvSpPr>
        <p:spPr bwMode="auto">
          <a:xfrm>
            <a:off x="436563" y="1484313"/>
            <a:ext cx="2947987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2.037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读作：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" name="标题 1"/>
          <p:cNvSpPr txBox="1"/>
          <p:nvPr/>
        </p:nvSpPr>
        <p:spPr bwMode="auto">
          <a:xfrm>
            <a:off x="428625" y="1989138"/>
            <a:ext cx="36703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50009.009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读作：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标题 1"/>
          <p:cNvSpPr txBox="1"/>
          <p:nvPr/>
        </p:nvSpPr>
        <p:spPr bwMode="auto">
          <a:xfrm>
            <a:off x="2884488" y="1500188"/>
            <a:ext cx="201295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二点零三七。</a:t>
            </a:r>
            <a:endParaRPr lang="en-US" altLang="zh-CN" sz="24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标题 1"/>
          <p:cNvSpPr txBox="1"/>
          <p:nvPr/>
        </p:nvSpPr>
        <p:spPr bwMode="auto">
          <a:xfrm>
            <a:off x="3643313" y="1989138"/>
            <a:ext cx="3670300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五万零九点零零九。</a:t>
            </a:r>
            <a:endParaRPr lang="en-US" altLang="zh-CN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标题 1"/>
          <p:cNvSpPr txBox="1"/>
          <p:nvPr/>
        </p:nvSpPr>
        <p:spPr bwMode="auto">
          <a:xfrm>
            <a:off x="179388" y="2997200"/>
            <a:ext cx="8424862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  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37.95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的计数单位是（     ），至少加上（    ）个这样的单位，变成整数；原数保留一位小数得（    ）。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标题 1"/>
          <p:cNvSpPr txBox="1"/>
          <p:nvPr/>
        </p:nvSpPr>
        <p:spPr bwMode="auto">
          <a:xfrm>
            <a:off x="714375" y="4365625"/>
            <a:ext cx="79295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567.35=5×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     ）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+6×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    ）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+6</a:t>
            </a:r>
          </a:p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+3×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   ）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+5×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（    ）。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 </a:t>
            </a:r>
          </a:p>
        </p:txBody>
      </p:sp>
      <p:sp>
        <p:nvSpPr>
          <p:cNvPr id="11" name="标题 1"/>
          <p:cNvSpPr txBox="1"/>
          <p:nvPr/>
        </p:nvSpPr>
        <p:spPr bwMode="auto">
          <a:xfrm>
            <a:off x="179388" y="5732463"/>
            <a:ext cx="8424862" cy="79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  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37.95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的计数单位是（    ），至少加上（    ）个这样的单位，变成整数；原数保留一位小数得（     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）。 </a:t>
            </a:r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2800" b="1" dirty="0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5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" accel="100000" fill="hold">
                                          <p:stCondLst>
                                            <p:cond delay="4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99074" y="1214438"/>
            <a:ext cx="8693406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    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、一个小数的小数点向右移动三位后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，又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向左移动两位，结果是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37.65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，原数是多少？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79413" y="2735263"/>
            <a:ext cx="836905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   6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、一个小数的小数点向右移动一位后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，比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原数少了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5.04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，求新数。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34988" y="4386263"/>
            <a:ext cx="80010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   7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9.9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▽≈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10.0, 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▽最大是（     ），最小是（      ）。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3"/>
          <p:cNvSpPr>
            <a:spLocks noGrp="1"/>
          </p:cNvSpPr>
          <p:nvPr>
            <p:ph type="title"/>
          </p:nvPr>
        </p:nvSpPr>
        <p:spPr>
          <a:xfrm>
            <a:off x="539750" y="889000"/>
            <a:ext cx="5616575" cy="576263"/>
          </a:xfrm>
        </p:spPr>
        <p:txBody>
          <a:bodyPr/>
          <a:lstStyle/>
          <a:p>
            <a:pPr eaLnBrk="1" hangingPunct="1"/>
            <a:r>
              <a:rPr lang="zh-CN" altLang="en-US" sz="4000" b="1" dirty="0" smtClean="0">
                <a:latin typeface="楷体_GB2312" pitchFamily="49" charset="-122"/>
                <a:ea typeface="楷体_GB2312" pitchFamily="49" charset="-122"/>
              </a:rPr>
              <a:t>应该理解的小数知识有：</a:t>
            </a:r>
          </a:p>
        </p:txBody>
      </p:sp>
      <p:sp>
        <p:nvSpPr>
          <p:cNvPr id="23" name="标题 3"/>
          <p:cNvSpPr txBox="1"/>
          <p:nvPr/>
        </p:nvSpPr>
        <p:spPr bwMode="auto">
          <a:xfrm>
            <a:off x="1084263" y="1968500"/>
            <a:ext cx="305593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小数的意义</a:t>
            </a:r>
          </a:p>
        </p:txBody>
      </p:sp>
      <p:sp>
        <p:nvSpPr>
          <p:cNvPr id="24" name="标题 3"/>
          <p:cNvSpPr txBox="1"/>
          <p:nvPr/>
        </p:nvSpPr>
        <p:spPr bwMode="auto">
          <a:xfrm>
            <a:off x="4932363" y="1968500"/>
            <a:ext cx="251142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小数单位</a:t>
            </a:r>
          </a:p>
        </p:txBody>
      </p:sp>
      <p:sp>
        <p:nvSpPr>
          <p:cNvPr id="25" name="标题 3"/>
          <p:cNvSpPr txBox="1"/>
          <p:nvPr/>
        </p:nvSpPr>
        <p:spPr bwMode="auto">
          <a:xfrm>
            <a:off x="1116013" y="2833688"/>
            <a:ext cx="25114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读写方法</a:t>
            </a:r>
          </a:p>
        </p:txBody>
      </p:sp>
      <p:sp>
        <p:nvSpPr>
          <p:cNvPr id="26" name="标题 3"/>
          <p:cNvSpPr txBox="1"/>
          <p:nvPr/>
        </p:nvSpPr>
        <p:spPr bwMode="auto">
          <a:xfrm>
            <a:off x="4849813" y="2833688"/>
            <a:ext cx="263207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小数性质</a:t>
            </a:r>
          </a:p>
        </p:txBody>
      </p:sp>
      <p:sp>
        <p:nvSpPr>
          <p:cNvPr id="27" name="标题 3"/>
          <p:cNvSpPr txBox="1"/>
          <p:nvPr/>
        </p:nvSpPr>
        <p:spPr bwMode="auto">
          <a:xfrm>
            <a:off x="971550" y="3697288"/>
            <a:ext cx="3105150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小数的分类</a:t>
            </a:r>
          </a:p>
        </p:txBody>
      </p:sp>
      <p:sp>
        <p:nvSpPr>
          <p:cNvPr id="28" name="标题 3"/>
          <p:cNvSpPr txBox="1"/>
          <p:nvPr/>
        </p:nvSpPr>
        <p:spPr bwMode="auto">
          <a:xfrm>
            <a:off x="611188" y="4705350"/>
            <a:ext cx="813752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0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小数点位置移动引起小数大小变化的规律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title"/>
          </p:nvPr>
        </p:nvSpPr>
        <p:spPr>
          <a:xfrm>
            <a:off x="457200" y="479425"/>
            <a:ext cx="3971925" cy="654050"/>
          </a:xfrm>
        </p:spPr>
        <p:txBody>
          <a:bodyPr/>
          <a:lstStyle/>
          <a:p>
            <a:pPr eaLnBrk="1" hangingPunct="1"/>
            <a:r>
              <a:rPr lang="en-US" altLang="zh-CN" sz="40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1.</a:t>
            </a:r>
            <a:r>
              <a:rPr lang="zh-CN" altLang="en-US" sz="4000" b="1" dirty="0" smtClean="0">
                <a:latin typeface="华文新魏" panose="02010800040101010101" pitchFamily="2" charset="-122"/>
                <a:ea typeface="华文新魏" panose="02010800040101010101" pitchFamily="2" charset="-122"/>
              </a:rPr>
              <a:t>小数的意义</a:t>
            </a:r>
          </a:p>
        </p:txBody>
      </p:sp>
      <p:sp>
        <p:nvSpPr>
          <p:cNvPr id="4" name="标题 1"/>
          <p:cNvSpPr txBox="1"/>
          <p:nvPr/>
        </p:nvSpPr>
        <p:spPr bwMode="auto">
          <a:xfrm>
            <a:off x="900113" y="1411288"/>
            <a:ext cx="2673350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一位小数</a:t>
            </a:r>
          </a:p>
        </p:txBody>
      </p:sp>
      <p:sp>
        <p:nvSpPr>
          <p:cNvPr id="5" name="标题 1"/>
          <p:cNvSpPr txBox="1"/>
          <p:nvPr/>
        </p:nvSpPr>
        <p:spPr bwMode="auto">
          <a:xfrm>
            <a:off x="4284663" y="1428750"/>
            <a:ext cx="2673350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华文新魏" panose="02010800040101010101" pitchFamily="2" charset="-122"/>
                <a:ea typeface="华文新魏" panose="02010800040101010101" pitchFamily="2" charset="-122"/>
              </a:rPr>
              <a:t>十分之几</a:t>
            </a:r>
          </a:p>
        </p:txBody>
      </p:sp>
      <p:sp>
        <p:nvSpPr>
          <p:cNvPr id="6" name="标题 1"/>
          <p:cNvSpPr txBox="1"/>
          <p:nvPr/>
        </p:nvSpPr>
        <p:spPr bwMode="auto">
          <a:xfrm>
            <a:off x="971550" y="2525713"/>
            <a:ext cx="2468563" cy="65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华文新魏" panose="02010800040101010101" pitchFamily="2" charset="-122"/>
                <a:ea typeface="华文新魏" panose="02010800040101010101" pitchFamily="2" charset="-122"/>
              </a:rPr>
              <a:t>两位小数</a:t>
            </a:r>
          </a:p>
        </p:txBody>
      </p:sp>
      <p:sp>
        <p:nvSpPr>
          <p:cNvPr id="7" name="标题 1"/>
          <p:cNvSpPr txBox="1"/>
          <p:nvPr/>
        </p:nvSpPr>
        <p:spPr bwMode="auto">
          <a:xfrm>
            <a:off x="4508500" y="2566988"/>
            <a:ext cx="256381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华文新魏" panose="02010800040101010101" pitchFamily="2" charset="-122"/>
                <a:ea typeface="华文新魏" panose="02010800040101010101" pitchFamily="2" charset="-122"/>
              </a:rPr>
              <a:t>百分之几</a:t>
            </a:r>
          </a:p>
        </p:txBody>
      </p:sp>
      <p:sp>
        <p:nvSpPr>
          <p:cNvPr id="8" name="标题 1"/>
          <p:cNvSpPr txBox="1"/>
          <p:nvPr/>
        </p:nvSpPr>
        <p:spPr bwMode="auto">
          <a:xfrm>
            <a:off x="762000" y="3571875"/>
            <a:ext cx="2963863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华文新魏" panose="02010800040101010101" pitchFamily="2" charset="-122"/>
                <a:ea typeface="华文新魏" panose="02010800040101010101" pitchFamily="2" charset="-122"/>
              </a:rPr>
              <a:t>三位小数</a:t>
            </a:r>
          </a:p>
        </p:txBody>
      </p:sp>
      <p:sp>
        <p:nvSpPr>
          <p:cNvPr id="9" name="标题 1"/>
          <p:cNvSpPr txBox="1"/>
          <p:nvPr/>
        </p:nvSpPr>
        <p:spPr bwMode="auto">
          <a:xfrm>
            <a:off x="4660900" y="3568700"/>
            <a:ext cx="2911475" cy="65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华文新魏" panose="02010800040101010101" pitchFamily="2" charset="-122"/>
                <a:ea typeface="华文新魏" panose="02010800040101010101" pitchFamily="2" charset="-122"/>
              </a:rPr>
              <a:t>千分之几</a:t>
            </a:r>
          </a:p>
        </p:txBody>
      </p:sp>
      <p:sp>
        <p:nvSpPr>
          <p:cNvPr id="10" name="标题 1"/>
          <p:cNvSpPr txBox="1"/>
          <p:nvPr/>
        </p:nvSpPr>
        <p:spPr bwMode="auto">
          <a:xfrm>
            <a:off x="428625" y="5286375"/>
            <a:ext cx="8197850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 dirty="0">
                <a:latin typeface="华文新魏" panose="02010800040101010101" pitchFamily="2" charset="-122"/>
                <a:ea typeface="华文新魏" panose="02010800040101010101" pitchFamily="2" charset="-122"/>
              </a:rPr>
              <a:t>小数就是十进分数的一种表现形式</a:t>
            </a:r>
          </a:p>
        </p:txBody>
      </p:sp>
      <p:sp>
        <p:nvSpPr>
          <p:cNvPr id="12" name="标题 1"/>
          <p:cNvSpPr txBox="1"/>
          <p:nvPr/>
        </p:nvSpPr>
        <p:spPr bwMode="auto">
          <a:xfrm>
            <a:off x="2851150" y="4392613"/>
            <a:ext cx="2081213" cy="6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>
                <a:solidFill>
                  <a:srgbClr val="FF00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‥‥‥</a:t>
            </a:r>
            <a:endParaRPr lang="zh-CN" altLang="en-US" sz="4000" b="1">
              <a:solidFill>
                <a:srgbClr val="FF0000"/>
              </a:solidFill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3276600" y="1735138"/>
            <a:ext cx="1338263" cy="17462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3276600" y="2862263"/>
            <a:ext cx="1338263" cy="17462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/>
        </p:nvCxnSpPr>
        <p:spPr>
          <a:xfrm>
            <a:off x="3276600" y="3870325"/>
            <a:ext cx="1338263" cy="17463"/>
          </a:xfrm>
          <a:prstGeom prst="line">
            <a:avLst/>
          </a:prstGeom>
          <a:ln w="38100"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1"/>
          <p:cNvSpPr txBox="1"/>
          <p:nvPr/>
        </p:nvSpPr>
        <p:spPr bwMode="auto">
          <a:xfrm>
            <a:off x="609600" y="260350"/>
            <a:ext cx="4144963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小数的计数单位：</a:t>
            </a:r>
          </a:p>
        </p:txBody>
      </p:sp>
      <p:sp>
        <p:nvSpPr>
          <p:cNvPr id="41" name="标题 1"/>
          <p:cNvSpPr txBox="1"/>
          <p:nvPr/>
        </p:nvSpPr>
        <p:spPr bwMode="auto">
          <a:xfrm>
            <a:off x="6045200" y="2062163"/>
            <a:ext cx="542925" cy="944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十分位</a:t>
            </a:r>
          </a:p>
        </p:txBody>
      </p:sp>
      <p:grpSp>
        <p:nvGrpSpPr>
          <p:cNvPr id="2" name="组合 57"/>
          <p:cNvGrpSpPr/>
          <p:nvPr/>
        </p:nvGrpSpPr>
        <p:grpSpPr bwMode="auto">
          <a:xfrm>
            <a:off x="6516688" y="2005013"/>
            <a:ext cx="1150937" cy="1030287"/>
            <a:chOff x="6516216" y="4351249"/>
            <a:chExt cx="1152128" cy="1030351"/>
          </a:xfrm>
        </p:grpSpPr>
        <p:sp>
          <p:nvSpPr>
            <p:cNvPr id="5197" name="标题 1"/>
            <p:cNvSpPr txBox="1"/>
            <p:nvPr/>
          </p:nvSpPr>
          <p:spPr bwMode="auto">
            <a:xfrm>
              <a:off x="6516216" y="4351249"/>
              <a:ext cx="648072" cy="10303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百分位</a:t>
              </a:r>
            </a:p>
          </p:txBody>
        </p:sp>
        <p:sp>
          <p:nvSpPr>
            <p:cNvPr id="5198" name="标题 1"/>
            <p:cNvSpPr txBox="1"/>
            <p:nvPr/>
          </p:nvSpPr>
          <p:spPr bwMode="auto">
            <a:xfrm>
              <a:off x="7020272" y="4437112"/>
              <a:ext cx="6480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千分位</a:t>
              </a:r>
            </a:p>
          </p:txBody>
        </p:sp>
      </p:grpSp>
      <p:cxnSp>
        <p:nvCxnSpPr>
          <p:cNvPr id="54" name="直接连接符 53"/>
          <p:cNvCxnSpPr/>
          <p:nvPr/>
        </p:nvCxnSpPr>
        <p:spPr>
          <a:xfrm>
            <a:off x="3857625" y="1571625"/>
            <a:ext cx="0" cy="28797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接连接符 54"/>
          <p:cNvCxnSpPr/>
          <p:nvPr/>
        </p:nvCxnSpPr>
        <p:spPr>
          <a:xfrm>
            <a:off x="1835150" y="1585913"/>
            <a:ext cx="0" cy="28797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标题 1"/>
          <p:cNvSpPr txBox="1"/>
          <p:nvPr/>
        </p:nvSpPr>
        <p:spPr bwMode="auto">
          <a:xfrm>
            <a:off x="4868863" y="3797300"/>
            <a:ext cx="487362" cy="547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7" name="标题 1"/>
          <p:cNvSpPr txBox="1"/>
          <p:nvPr/>
        </p:nvSpPr>
        <p:spPr bwMode="auto">
          <a:xfrm>
            <a:off x="6084888" y="3436938"/>
            <a:ext cx="57467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  十分之一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8" name="标题 1"/>
          <p:cNvSpPr txBox="1"/>
          <p:nvPr/>
        </p:nvSpPr>
        <p:spPr bwMode="auto">
          <a:xfrm>
            <a:off x="6588125" y="3481388"/>
            <a:ext cx="576263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百分之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一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grpSp>
        <p:nvGrpSpPr>
          <p:cNvPr id="3" name="组合 2"/>
          <p:cNvGrpSpPr/>
          <p:nvPr/>
        </p:nvGrpSpPr>
        <p:grpSpPr bwMode="auto">
          <a:xfrm>
            <a:off x="323850" y="908050"/>
            <a:ext cx="8567738" cy="3529013"/>
            <a:chOff x="290736" y="2636912"/>
            <a:chExt cx="8568463" cy="3528392"/>
          </a:xfrm>
        </p:grpSpPr>
        <p:grpSp>
          <p:nvGrpSpPr>
            <p:cNvPr id="5152" name="组合 55"/>
            <p:cNvGrpSpPr/>
            <p:nvPr/>
          </p:nvGrpSpPr>
          <p:grpSpPr bwMode="auto">
            <a:xfrm>
              <a:off x="3740696" y="3991074"/>
              <a:ext cx="2094656" cy="792088"/>
              <a:chOff x="3740696" y="4509120"/>
              <a:chExt cx="2094656" cy="792088"/>
            </a:xfrm>
          </p:grpSpPr>
          <p:sp>
            <p:nvSpPr>
              <p:cNvPr id="5193" name="标题 1"/>
              <p:cNvSpPr txBox="1"/>
              <p:nvPr/>
            </p:nvSpPr>
            <p:spPr bwMode="auto">
              <a:xfrm>
                <a:off x="5292080" y="4509120"/>
                <a:ext cx="543272" cy="7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个</a:t>
                </a:r>
                <a:endParaRPr lang="en-US" altLang="zh-CN" sz="2800" b="1">
                  <a:latin typeface="楷体_GB2312" pitchFamily="49" charset="-122"/>
                  <a:ea typeface="楷体_GB2312" pitchFamily="49" charset="-122"/>
                </a:endParaRPr>
              </a:p>
              <a:p>
                <a:pPr eaLnBrk="1" hangingPunct="1"/>
                <a:endParaRPr lang="en-US" altLang="zh-CN" sz="2800" b="1">
                  <a:latin typeface="楷体_GB2312" pitchFamily="49" charset="-122"/>
                  <a:ea typeface="楷体_GB2312" pitchFamily="49" charset="-122"/>
                </a:endParaRPr>
              </a:p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位</a:t>
                </a:r>
              </a:p>
            </p:txBody>
          </p:sp>
          <p:sp>
            <p:nvSpPr>
              <p:cNvPr id="5194" name="标题 1"/>
              <p:cNvSpPr txBox="1"/>
              <p:nvPr/>
            </p:nvSpPr>
            <p:spPr bwMode="auto">
              <a:xfrm>
                <a:off x="4716016" y="4509120"/>
                <a:ext cx="543272" cy="7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十</a:t>
                </a:r>
                <a:endParaRPr lang="en-US" altLang="zh-CN" sz="2800" b="1">
                  <a:latin typeface="楷体_GB2312" pitchFamily="49" charset="-122"/>
                  <a:ea typeface="楷体_GB2312" pitchFamily="49" charset="-122"/>
                </a:endParaRPr>
              </a:p>
              <a:p>
                <a:pPr eaLnBrk="1" hangingPunct="1"/>
                <a:endParaRPr lang="en-US" altLang="zh-CN" sz="2800" b="1">
                  <a:latin typeface="楷体_GB2312" pitchFamily="49" charset="-122"/>
                  <a:ea typeface="楷体_GB2312" pitchFamily="49" charset="-122"/>
                </a:endParaRPr>
              </a:p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位</a:t>
                </a:r>
              </a:p>
            </p:txBody>
          </p:sp>
          <p:sp>
            <p:nvSpPr>
              <p:cNvPr id="5195" name="标题 1"/>
              <p:cNvSpPr txBox="1"/>
              <p:nvPr/>
            </p:nvSpPr>
            <p:spPr bwMode="auto">
              <a:xfrm>
                <a:off x="4211960" y="4509120"/>
                <a:ext cx="543272" cy="7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百</a:t>
                </a:r>
                <a:endParaRPr lang="en-US" altLang="zh-CN" sz="2800" b="1">
                  <a:latin typeface="楷体_GB2312" pitchFamily="49" charset="-122"/>
                  <a:ea typeface="楷体_GB2312" pitchFamily="49" charset="-122"/>
                </a:endParaRPr>
              </a:p>
              <a:p>
                <a:pPr eaLnBrk="1" hangingPunct="1"/>
                <a:endParaRPr lang="en-US" altLang="zh-CN" sz="2800" b="1">
                  <a:latin typeface="楷体_GB2312" pitchFamily="49" charset="-122"/>
                  <a:ea typeface="楷体_GB2312" pitchFamily="49" charset="-122"/>
                </a:endParaRPr>
              </a:p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位</a:t>
                </a:r>
              </a:p>
            </p:txBody>
          </p:sp>
          <p:sp>
            <p:nvSpPr>
              <p:cNvPr id="5196" name="标题 1"/>
              <p:cNvSpPr txBox="1"/>
              <p:nvPr/>
            </p:nvSpPr>
            <p:spPr bwMode="auto">
              <a:xfrm>
                <a:off x="3740696" y="4509120"/>
                <a:ext cx="543272" cy="7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千</a:t>
                </a:r>
                <a:endParaRPr lang="en-US" altLang="zh-CN" sz="2800" b="1">
                  <a:latin typeface="楷体_GB2312" pitchFamily="49" charset="-122"/>
                  <a:ea typeface="楷体_GB2312" pitchFamily="49" charset="-122"/>
                </a:endParaRPr>
              </a:p>
              <a:p>
                <a:pPr eaLnBrk="1" hangingPunct="1"/>
                <a:endParaRPr lang="en-US" altLang="zh-CN" sz="2800" b="1">
                  <a:latin typeface="楷体_GB2312" pitchFamily="49" charset="-122"/>
                  <a:ea typeface="楷体_GB2312" pitchFamily="49" charset="-122"/>
                </a:endParaRPr>
              </a:p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位</a:t>
                </a:r>
              </a:p>
            </p:txBody>
          </p:sp>
        </p:grpSp>
        <p:grpSp>
          <p:nvGrpSpPr>
            <p:cNvPr id="5153" name="组合 56"/>
            <p:cNvGrpSpPr/>
            <p:nvPr/>
          </p:nvGrpSpPr>
          <p:grpSpPr bwMode="auto">
            <a:xfrm>
              <a:off x="1730270" y="3854400"/>
              <a:ext cx="2088858" cy="1105272"/>
              <a:chOff x="1730270" y="4312332"/>
              <a:chExt cx="2088858" cy="1105272"/>
            </a:xfrm>
          </p:grpSpPr>
          <p:sp>
            <p:nvSpPr>
              <p:cNvPr id="5189" name="标题 1"/>
              <p:cNvSpPr txBox="1"/>
              <p:nvPr/>
            </p:nvSpPr>
            <p:spPr bwMode="auto">
              <a:xfrm>
                <a:off x="3275856" y="4509120"/>
                <a:ext cx="543272" cy="7920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万</a:t>
                </a:r>
                <a:endParaRPr lang="en-US" altLang="zh-CN" sz="2800" b="1">
                  <a:latin typeface="楷体_GB2312" pitchFamily="49" charset="-122"/>
                  <a:ea typeface="楷体_GB2312" pitchFamily="49" charset="-122"/>
                </a:endParaRPr>
              </a:p>
              <a:p>
                <a:pPr eaLnBrk="1" hangingPunct="1"/>
                <a:endParaRPr lang="en-US" altLang="zh-CN" sz="2800" b="1">
                  <a:latin typeface="楷体_GB2312" pitchFamily="49" charset="-122"/>
                  <a:ea typeface="楷体_GB2312" pitchFamily="49" charset="-122"/>
                </a:endParaRPr>
              </a:p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位</a:t>
                </a:r>
              </a:p>
            </p:txBody>
          </p:sp>
          <p:sp>
            <p:nvSpPr>
              <p:cNvPr id="5190" name="标题 1"/>
              <p:cNvSpPr txBox="1"/>
              <p:nvPr/>
            </p:nvSpPr>
            <p:spPr bwMode="auto">
              <a:xfrm>
                <a:off x="2771800" y="4365104"/>
                <a:ext cx="464840" cy="10525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十万位</a:t>
                </a:r>
              </a:p>
            </p:txBody>
          </p:sp>
          <p:sp>
            <p:nvSpPr>
              <p:cNvPr id="5191" name="标题 1"/>
              <p:cNvSpPr txBox="1"/>
              <p:nvPr/>
            </p:nvSpPr>
            <p:spPr bwMode="auto">
              <a:xfrm>
                <a:off x="2267744" y="4365104"/>
                <a:ext cx="543272" cy="93610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百万位</a:t>
                </a:r>
              </a:p>
            </p:txBody>
          </p:sp>
          <p:sp>
            <p:nvSpPr>
              <p:cNvPr id="5192" name="标题 1"/>
              <p:cNvSpPr txBox="1"/>
              <p:nvPr/>
            </p:nvSpPr>
            <p:spPr bwMode="auto">
              <a:xfrm>
                <a:off x="1730270" y="4312332"/>
                <a:ext cx="465466" cy="106088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千万位</a:t>
                </a:r>
              </a:p>
            </p:txBody>
          </p:sp>
        </p:grpSp>
        <p:sp>
          <p:nvSpPr>
            <p:cNvPr id="5154" name="标题 1"/>
            <p:cNvSpPr txBox="1"/>
            <p:nvPr/>
          </p:nvSpPr>
          <p:spPr bwMode="auto">
            <a:xfrm>
              <a:off x="1292424" y="4034689"/>
              <a:ext cx="543272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亿</a:t>
              </a:r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  <a:p>
              <a:pPr eaLnBrk="1" hangingPunct="1"/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位</a:t>
              </a:r>
            </a:p>
          </p:txBody>
        </p:sp>
        <p:grpSp>
          <p:nvGrpSpPr>
            <p:cNvPr id="5155" name="组合 51"/>
            <p:cNvGrpSpPr/>
            <p:nvPr/>
          </p:nvGrpSpPr>
          <p:grpSpPr bwMode="auto">
            <a:xfrm>
              <a:off x="395536" y="2636912"/>
              <a:ext cx="8463663" cy="1225248"/>
              <a:chOff x="395536" y="3154958"/>
              <a:chExt cx="8463663" cy="1225248"/>
            </a:xfrm>
          </p:grpSpPr>
          <p:sp>
            <p:nvSpPr>
              <p:cNvPr id="5165" name="标题 1"/>
              <p:cNvSpPr txBox="1"/>
              <p:nvPr/>
            </p:nvSpPr>
            <p:spPr bwMode="auto">
              <a:xfrm>
                <a:off x="1819300" y="3154958"/>
                <a:ext cx="3744416" cy="6340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 dirty="0">
                    <a:latin typeface="楷体_GB2312" pitchFamily="49" charset="-122"/>
                    <a:ea typeface="楷体_GB2312" pitchFamily="49" charset="-122"/>
                  </a:rPr>
                  <a:t>整    数   部   分</a:t>
                </a:r>
              </a:p>
            </p:txBody>
          </p:sp>
          <p:sp>
            <p:nvSpPr>
              <p:cNvPr id="5166" name="标题 1"/>
              <p:cNvSpPr txBox="1"/>
              <p:nvPr/>
            </p:nvSpPr>
            <p:spPr bwMode="auto">
              <a:xfrm>
                <a:off x="5984539" y="3154958"/>
                <a:ext cx="2874659" cy="63408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分  数  部 分</a:t>
                </a:r>
              </a:p>
            </p:txBody>
          </p:sp>
          <p:grpSp>
            <p:nvGrpSpPr>
              <p:cNvPr id="5167" name="组合 30"/>
              <p:cNvGrpSpPr/>
              <p:nvPr/>
            </p:nvGrpSpPr>
            <p:grpSpPr bwMode="auto">
              <a:xfrm>
                <a:off x="1403648" y="3551002"/>
                <a:ext cx="6120680" cy="634082"/>
                <a:chOff x="899592" y="3727966"/>
                <a:chExt cx="6120680" cy="634082"/>
              </a:xfrm>
            </p:grpSpPr>
            <p:sp>
              <p:nvSpPr>
                <p:cNvPr id="10" name="等腰三角形 9"/>
                <p:cNvSpPr/>
                <p:nvPr/>
              </p:nvSpPr>
              <p:spPr>
                <a:xfrm>
                  <a:off x="899612" y="4077915"/>
                  <a:ext cx="320702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11" name="等腰三角形 10"/>
                <p:cNvSpPr/>
                <p:nvPr/>
              </p:nvSpPr>
              <p:spPr>
                <a:xfrm>
                  <a:off x="1402892" y="4077915"/>
                  <a:ext cx="322290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12" name="等腰三角形 11"/>
                <p:cNvSpPr/>
                <p:nvPr/>
              </p:nvSpPr>
              <p:spPr>
                <a:xfrm>
                  <a:off x="1907759" y="4077915"/>
                  <a:ext cx="320702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13" name="等腰三角形 12"/>
                <p:cNvSpPr/>
                <p:nvPr/>
              </p:nvSpPr>
              <p:spPr>
                <a:xfrm>
                  <a:off x="2411040" y="4077915"/>
                  <a:ext cx="320702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14" name="等腰三角形 13"/>
                <p:cNvSpPr/>
                <p:nvPr/>
              </p:nvSpPr>
              <p:spPr>
                <a:xfrm>
                  <a:off x="2882567" y="4077915"/>
                  <a:ext cx="320702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15" name="等腰三角形 14"/>
                <p:cNvSpPr/>
                <p:nvPr/>
              </p:nvSpPr>
              <p:spPr>
                <a:xfrm>
                  <a:off x="3347744" y="4077915"/>
                  <a:ext cx="320702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16" name="等腰三角形 15"/>
                <p:cNvSpPr/>
                <p:nvPr/>
              </p:nvSpPr>
              <p:spPr>
                <a:xfrm>
                  <a:off x="3819271" y="4077915"/>
                  <a:ext cx="320702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17" name="等腰三角形 16"/>
                <p:cNvSpPr/>
                <p:nvPr/>
              </p:nvSpPr>
              <p:spPr>
                <a:xfrm>
                  <a:off x="4355892" y="4077915"/>
                  <a:ext cx="320702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18" name="等腰三角形 17"/>
                <p:cNvSpPr/>
                <p:nvPr/>
              </p:nvSpPr>
              <p:spPr>
                <a:xfrm>
                  <a:off x="4859172" y="4077915"/>
                  <a:ext cx="320702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19" name="等腰三角形 18"/>
                <p:cNvSpPr/>
                <p:nvPr/>
              </p:nvSpPr>
              <p:spPr>
                <a:xfrm>
                  <a:off x="5651401" y="4077915"/>
                  <a:ext cx="320702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20" name="等腰三角形 19"/>
                <p:cNvSpPr/>
                <p:nvPr/>
              </p:nvSpPr>
              <p:spPr>
                <a:xfrm>
                  <a:off x="6194372" y="4077915"/>
                  <a:ext cx="322290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21" name="等腰三角形 20"/>
                <p:cNvSpPr/>
                <p:nvPr/>
              </p:nvSpPr>
              <p:spPr>
                <a:xfrm>
                  <a:off x="6699240" y="4077915"/>
                  <a:ext cx="320702" cy="215862"/>
                </a:xfrm>
                <a:prstGeom prst="triangle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zh-CN" altLang="en-US" b="1"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5188" name="标题 1"/>
                <p:cNvSpPr txBox="1"/>
                <p:nvPr/>
              </p:nvSpPr>
              <p:spPr bwMode="auto">
                <a:xfrm>
                  <a:off x="5181580" y="3727966"/>
                  <a:ext cx="440060" cy="63408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anchor="ctr"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  <a:ea typeface="宋体" panose="02010600030101010101" pitchFamily="2" charset="-122"/>
                    </a:defRPr>
                  </a:lvl9pPr>
                </a:lstStyle>
                <a:p>
                  <a:pPr eaLnBrk="1" hangingPunct="1"/>
                  <a:r>
                    <a:rPr lang="en-US" altLang="zh-CN" sz="6600" b="1">
                      <a:solidFill>
                        <a:srgbClr val="FF0000"/>
                      </a:solidFill>
                      <a:latin typeface="楷体_GB2312" pitchFamily="49" charset="-122"/>
                      <a:ea typeface="楷体_GB2312" pitchFamily="49" charset="-122"/>
                    </a:rPr>
                    <a:t>.</a:t>
                  </a:r>
                  <a:endParaRPr lang="zh-CN" altLang="en-US" sz="66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5168" name="组合 46"/>
              <p:cNvGrpSpPr/>
              <p:nvPr/>
            </p:nvGrpSpPr>
            <p:grpSpPr bwMode="auto">
              <a:xfrm>
                <a:off x="7740352" y="3356992"/>
                <a:ext cx="1118847" cy="1023214"/>
                <a:chOff x="7308304" y="3349441"/>
                <a:chExt cx="1118847" cy="1023214"/>
              </a:xfrm>
            </p:grpSpPr>
            <p:sp>
              <p:nvSpPr>
                <p:cNvPr id="5173" name="矩形 43"/>
                <p:cNvSpPr>
                  <a:spLocks noChangeArrowheads="1"/>
                </p:cNvSpPr>
                <p:nvPr/>
              </p:nvSpPr>
              <p:spPr bwMode="auto">
                <a:xfrm>
                  <a:off x="7308304" y="3349441"/>
                  <a:ext cx="572593" cy="10156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6000" b="1">
                      <a:solidFill>
                        <a:srgbClr val="FF0000"/>
                      </a:solidFill>
                      <a:latin typeface="楷体_GB2312" pitchFamily="49" charset="-122"/>
                      <a:ea typeface="楷体_GB2312" pitchFamily="49" charset="-122"/>
                    </a:rPr>
                    <a:t>.</a:t>
                  </a:r>
                  <a:endParaRPr lang="zh-CN" altLang="en-US" sz="60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5174" name="矩形 44"/>
                <p:cNvSpPr>
                  <a:spLocks noChangeArrowheads="1"/>
                </p:cNvSpPr>
                <p:nvPr/>
              </p:nvSpPr>
              <p:spPr bwMode="auto">
                <a:xfrm>
                  <a:off x="7566526" y="3356992"/>
                  <a:ext cx="572593" cy="10156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6000" b="1">
                      <a:solidFill>
                        <a:srgbClr val="FF0000"/>
                      </a:solidFill>
                      <a:latin typeface="楷体_GB2312" pitchFamily="49" charset="-122"/>
                      <a:ea typeface="楷体_GB2312" pitchFamily="49" charset="-122"/>
                    </a:rPr>
                    <a:t>.</a:t>
                  </a:r>
                  <a:endParaRPr lang="zh-CN" altLang="en-US" sz="60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5175" name="矩形 45"/>
                <p:cNvSpPr>
                  <a:spLocks noChangeArrowheads="1"/>
                </p:cNvSpPr>
                <p:nvPr/>
              </p:nvSpPr>
              <p:spPr bwMode="auto">
                <a:xfrm>
                  <a:off x="7854558" y="3356992"/>
                  <a:ext cx="572593" cy="101566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6000" b="1">
                      <a:solidFill>
                        <a:srgbClr val="FF0000"/>
                      </a:solidFill>
                      <a:latin typeface="楷体_GB2312" pitchFamily="49" charset="-122"/>
                      <a:ea typeface="楷体_GB2312" pitchFamily="49" charset="-122"/>
                    </a:rPr>
                    <a:t>.</a:t>
                  </a:r>
                  <a:endParaRPr lang="zh-CN" altLang="en-US" sz="60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</p:grpSp>
          <p:grpSp>
            <p:nvGrpSpPr>
              <p:cNvPr id="5169" name="组合 47"/>
              <p:cNvGrpSpPr/>
              <p:nvPr/>
            </p:nvGrpSpPr>
            <p:grpSpPr bwMode="auto">
              <a:xfrm>
                <a:off x="395536" y="3284986"/>
                <a:ext cx="1118847" cy="1024808"/>
                <a:chOff x="7308304" y="3349441"/>
                <a:chExt cx="1118847" cy="846163"/>
              </a:xfrm>
            </p:grpSpPr>
            <p:sp>
              <p:nvSpPr>
                <p:cNvPr id="5170" name="矩形 48"/>
                <p:cNvSpPr>
                  <a:spLocks noChangeArrowheads="1"/>
                </p:cNvSpPr>
                <p:nvPr/>
              </p:nvSpPr>
              <p:spPr bwMode="auto">
                <a:xfrm>
                  <a:off x="7308304" y="3349441"/>
                  <a:ext cx="572593" cy="8386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6000" b="1">
                      <a:solidFill>
                        <a:srgbClr val="FF0000"/>
                      </a:solidFill>
                      <a:latin typeface="楷体_GB2312" pitchFamily="49" charset="-122"/>
                      <a:ea typeface="楷体_GB2312" pitchFamily="49" charset="-122"/>
                    </a:rPr>
                    <a:t>.</a:t>
                  </a:r>
                  <a:endParaRPr lang="zh-CN" altLang="en-US" sz="60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5171" name="矩形 49"/>
                <p:cNvSpPr>
                  <a:spLocks noChangeArrowheads="1"/>
                </p:cNvSpPr>
                <p:nvPr/>
              </p:nvSpPr>
              <p:spPr bwMode="auto">
                <a:xfrm>
                  <a:off x="7566526" y="3356992"/>
                  <a:ext cx="572593" cy="8386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6000" b="1">
                      <a:solidFill>
                        <a:srgbClr val="FF0000"/>
                      </a:solidFill>
                      <a:latin typeface="楷体_GB2312" pitchFamily="49" charset="-122"/>
                      <a:ea typeface="楷体_GB2312" pitchFamily="49" charset="-122"/>
                    </a:rPr>
                    <a:t>.</a:t>
                  </a:r>
                  <a:endParaRPr lang="zh-CN" altLang="en-US" sz="60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  <p:sp>
              <p:nvSpPr>
                <p:cNvPr id="5172" name="矩形 50"/>
                <p:cNvSpPr>
                  <a:spLocks noChangeArrowheads="1"/>
                </p:cNvSpPr>
                <p:nvPr/>
              </p:nvSpPr>
              <p:spPr bwMode="auto">
                <a:xfrm>
                  <a:off x="7854558" y="3356992"/>
                  <a:ext cx="572593" cy="83861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/>
                <a:p>
                  <a:r>
                    <a:rPr lang="en-US" altLang="zh-CN" sz="6000" b="1">
                      <a:solidFill>
                        <a:srgbClr val="FF0000"/>
                      </a:solidFill>
                      <a:latin typeface="楷体_GB2312" pitchFamily="49" charset="-122"/>
                      <a:ea typeface="楷体_GB2312" pitchFamily="49" charset="-122"/>
                    </a:rPr>
                    <a:t>.</a:t>
                  </a:r>
                  <a:endParaRPr lang="zh-CN" altLang="en-US" sz="60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endParaRPr>
                </a:p>
              </p:txBody>
            </p:sp>
          </p:grpSp>
        </p:grpSp>
        <p:sp>
          <p:nvSpPr>
            <p:cNvPr id="5156" name="标题 1"/>
            <p:cNvSpPr txBox="1"/>
            <p:nvPr/>
          </p:nvSpPr>
          <p:spPr bwMode="auto">
            <a:xfrm>
              <a:off x="5334759" y="5300269"/>
              <a:ext cx="847700" cy="792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   个</a:t>
              </a:r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57" name="标题 1"/>
            <p:cNvSpPr txBox="1"/>
            <p:nvPr/>
          </p:nvSpPr>
          <p:spPr bwMode="auto">
            <a:xfrm>
              <a:off x="4716016" y="5616860"/>
              <a:ext cx="487660" cy="548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十</a:t>
              </a:r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58" name="标题 1"/>
            <p:cNvSpPr txBox="1"/>
            <p:nvPr/>
          </p:nvSpPr>
          <p:spPr bwMode="auto">
            <a:xfrm>
              <a:off x="4211960" y="5616860"/>
              <a:ext cx="487660" cy="548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百</a:t>
              </a:r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59" name="标题 1"/>
            <p:cNvSpPr txBox="1"/>
            <p:nvPr/>
          </p:nvSpPr>
          <p:spPr bwMode="auto">
            <a:xfrm>
              <a:off x="3779912" y="5616860"/>
              <a:ext cx="487660" cy="548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千</a:t>
              </a:r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60" name="标题 1"/>
            <p:cNvSpPr txBox="1"/>
            <p:nvPr/>
          </p:nvSpPr>
          <p:spPr bwMode="auto">
            <a:xfrm>
              <a:off x="3253253" y="5585971"/>
              <a:ext cx="487660" cy="548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万</a:t>
              </a:r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61" name="标题 1"/>
            <p:cNvSpPr txBox="1"/>
            <p:nvPr/>
          </p:nvSpPr>
          <p:spPr bwMode="auto">
            <a:xfrm>
              <a:off x="2753144" y="5300270"/>
              <a:ext cx="487660" cy="7210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十万</a:t>
              </a:r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62" name="标题 1"/>
            <p:cNvSpPr txBox="1"/>
            <p:nvPr/>
          </p:nvSpPr>
          <p:spPr bwMode="auto">
            <a:xfrm>
              <a:off x="483940" y="4076299"/>
              <a:ext cx="487660" cy="548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数位</a:t>
              </a:r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63" name="标题 1"/>
            <p:cNvSpPr txBox="1"/>
            <p:nvPr/>
          </p:nvSpPr>
          <p:spPr bwMode="auto">
            <a:xfrm>
              <a:off x="290736" y="5070421"/>
              <a:ext cx="968896" cy="10664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计数单位</a:t>
              </a:r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5164" name="标题 1"/>
            <p:cNvSpPr txBox="1"/>
            <p:nvPr/>
          </p:nvSpPr>
          <p:spPr bwMode="auto">
            <a:xfrm>
              <a:off x="1331640" y="5560847"/>
              <a:ext cx="487660" cy="5484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亿</a:t>
              </a:r>
              <a:endParaRPr lang="en-US" altLang="zh-CN" sz="2800" b="1">
                <a:latin typeface="楷体_GB2312" pitchFamily="49" charset="-122"/>
                <a:ea typeface="楷体_GB2312" pitchFamily="49" charset="-122"/>
              </a:endParaRPr>
            </a:p>
          </p:txBody>
        </p:sp>
      </p:grpSp>
      <p:sp>
        <p:nvSpPr>
          <p:cNvPr id="72" name="标题 1"/>
          <p:cNvSpPr txBox="1"/>
          <p:nvPr/>
        </p:nvSpPr>
        <p:spPr bwMode="auto">
          <a:xfrm>
            <a:off x="7092950" y="3481388"/>
            <a:ext cx="574675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 百分之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一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3" name="标题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67544" y="4725144"/>
            <a:ext cx="880492" cy="1196516"/>
          </a:xfrm>
          <a:prstGeom prst="rect">
            <a:avLst/>
          </a:prstGeom>
          <a:blipFill rotWithShape="1">
            <a:blip r:embed="rId2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b="1">
                <a:noFill/>
                <a:latin typeface="楷体_GB2312" pitchFamily="49" charset="-122"/>
                <a:ea typeface="楷体_GB2312" pitchFamily="49" charset="-122"/>
              </a:rPr>
              <a:t> </a:t>
            </a:r>
          </a:p>
        </p:txBody>
      </p:sp>
      <p:sp>
        <p:nvSpPr>
          <p:cNvPr id="74" name="标题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835696" y="4752764"/>
            <a:ext cx="880492" cy="1196516"/>
          </a:xfrm>
          <a:prstGeom prst="rect">
            <a:avLst/>
          </a:prstGeom>
          <a:blipFill rotWithShape="1">
            <a:blip r:embed="rId3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b="1">
                <a:noFill/>
                <a:latin typeface="楷体_GB2312" pitchFamily="49" charset="-122"/>
                <a:ea typeface="楷体_GB2312" pitchFamily="49" charset="-122"/>
              </a:rPr>
              <a:t> </a:t>
            </a:r>
          </a:p>
        </p:txBody>
      </p:sp>
      <p:sp>
        <p:nvSpPr>
          <p:cNvPr id="75" name="标题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414886" y="4797152"/>
            <a:ext cx="1013098" cy="1196516"/>
          </a:xfrm>
          <a:prstGeom prst="rect">
            <a:avLst/>
          </a:prstGeom>
          <a:blipFill rotWithShape="1">
            <a:blip r:embed="rId4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b="1">
                <a:noFill/>
                <a:latin typeface="楷体_GB2312" pitchFamily="49" charset="-122"/>
                <a:ea typeface="楷体_GB2312" pitchFamily="49" charset="-122"/>
              </a:rPr>
              <a:t> </a:t>
            </a:r>
          </a:p>
        </p:txBody>
      </p:sp>
      <p:sp>
        <p:nvSpPr>
          <p:cNvPr id="77" name="标题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203676" y="4752764"/>
            <a:ext cx="1456556" cy="1196516"/>
          </a:xfrm>
          <a:prstGeom prst="rect">
            <a:avLst/>
          </a:prstGeom>
          <a:blipFill rotWithShape="1">
            <a:blip r:embed="rId5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b="1">
                <a:noFill/>
                <a:latin typeface="楷体_GB2312" pitchFamily="49" charset="-122"/>
                <a:ea typeface="楷体_GB2312" pitchFamily="49" charset="-122"/>
              </a:rPr>
              <a:t> </a:t>
            </a:r>
          </a:p>
        </p:txBody>
      </p:sp>
      <p:cxnSp>
        <p:nvCxnSpPr>
          <p:cNvPr id="6" name="直接箭头连接符 5"/>
          <p:cNvCxnSpPr/>
          <p:nvPr/>
        </p:nvCxnSpPr>
        <p:spPr bwMode="auto">
          <a:xfrm>
            <a:off x="1187450" y="5416550"/>
            <a:ext cx="687388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接箭头连接符 65"/>
          <p:cNvCxnSpPr/>
          <p:nvPr/>
        </p:nvCxnSpPr>
        <p:spPr bwMode="auto">
          <a:xfrm>
            <a:off x="2660650" y="5445125"/>
            <a:ext cx="687388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直接箭头连接符 75"/>
          <p:cNvCxnSpPr/>
          <p:nvPr/>
        </p:nvCxnSpPr>
        <p:spPr bwMode="auto">
          <a:xfrm>
            <a:off x="4464050" y="5445125"/>
            <a:ext cx="687388" cy="0"/>
          </a:xfrm>
          <a:prstGeom prst="straightConnector1">
            <a:avLst/>
          </a:prstGeom>
          <a:ln w="38100">
            <a:solidFill>
              <a:srgbClr val="FF00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组合 99"/>
          <p:cNvGrpSpPr/>
          <p:nvPr/>
        </p:nvGrpSpPr>
        <p:grpSpPr bwMode="auto">
          <a:xfrm>
            <a:off x="611188" y="5805488"/>
            <a:ext cx="6878637" cy="882650"/>
            <a:chOff x="760561" y="5805264"/>
            <a:chExt cx="6878235" cy="883402"/>
          </a:xfrm>
        </p:grpSpPr>
        <p:sp>
          <p:nvSpPr>
            <p:cNvPr id="5147" name="TextBox 79"/>
            <p:cNvSpPr txBox="1">
              <a:spLocks noChangeArrowheads="1"/>
            </p:cNvSpPr>
            <p:nvPr/>
          </p:nvSpPr>
          <p:spPr bwMode="auto">
            <a:xfrm>
              <a:off x="760561" y="6165304"/>
              <a:ext cx="6878235" cy="5233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0.1    0.01     0.001      0.0001</a:t>
              </a:r>
              <a:endParaRPr lang="zh-CN" altLang="en-US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cxnSp>
          <p:nvCxnSpPr>
            <p:cNvPr id="28" name="直接连接符 27"/>
            <p:cNvCxnSpPr/>
            <p:nvPr/>
          </p:nvCxnSpPr>
          <p:spPr>
            <a:xfrm>
              <a:off x="1005022" y="5805264"/>
              <a:ext cx="0" cy="503666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直接连接符 80"/>
            <p:cNvCxnSpPr/>
            <p:nvPr/>
          </p:nvCxnSpPr>
          <p:spPr>
            <a:xfrm>
              <a:off x="6156158" y="5805264"/>
              <a:ext cx="0" cy="503666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直接连接符 81"/>
            <p:cNvCxnSpPr/>
            <p:nvPr/>
          </p:nvCxnSpPr>
          <p:spPr>
            <a:xfrm>
              <a:off x="4140150" y="5805264"/>
              <a:ext cx="0" cy="503666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直接连接符 82"/>
            <p:cNvCxnSpPr/>
            <p:nvPr/>
          </p:nvCxnSpPr>
          <p:spPr>
            <a:xfrm>
              <a:off x="2340031" y="5805264"/>
              <a:ext cx="0" cy="503666"/>
            </a:xfrm>
            <a:prstGeom prst="line">
              <a:avLst/>
            </a:prstGeom>
            <a:ln w="38100">
              <a:solidFill>
                <a:srgbClr val="FF000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01" name="直接连接符 100"/>
          <p:cNvCxnSpPr/>
          <p:nvPr/>
        </p:nvCxnSpPr>
        <p:spPr>
          <a:xfrm>
            <a:off x="5938838" y="1603375"/>
            <a:ext cx="0" cy="32543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标题 1"/>
          <p:cNvSpPr txBox="1"/>
          <p:nvPr/>
        </p:nvSpPr>
        <p:spPr bwMode="auto">
          <a:xfrm>
            <a:off x="6991350" y="5632450"/>
            <a:ext cx="1938338" cy="86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小数的计数单位</a:t>
            </a:r>
          </a:p>
        </p:txBody>
      </p:sp>
      <p:sp>
        <p:nvSpPr>
          <p:cNvPr id="106" name="右大括号 105"/>
          <p:cNvSpPr/>
          <p:nvPr/>
        </p:nvSpPr>
        <p:spPr>
          <a:xfrm>
            <a:off x="6732588" y="5421313"/>
            <a:ext cx="320675" cy="1103312"/>
          </a:xfrm>
          <a:prstGeom prst="righ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7" name="圆角矩形 106"/>
          <p:cNvSpPr/>
          <p:nvPr/>
        </p:nvSpPr>
        <p:spPr>
          <a:xfrm>
            <a:off x="1143000" y="1500188"/>
            <a:ext cx="5783263" cy="239395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8" name="标题 1"/>
          <p:cNvSpPr txBox="1"/>
          <p:nvPr/>
        </p:nvSpPr>
        <p:spPr bwMode="auto">
          <a:xfrm>
            <a:off x="893763" y="1873250"/>
            <a:ext cx="5610225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小数的最大计数单位是：</a:t>
            </a:r>
          </a:p>
        </p:txBody>
      </p:sp>
      <p:sp>
        <p:nvSpPr>
          <p:cNvPr id="109" name="标题 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08104" y="1584412"/>
            <a:ext cx="880492" cy="1196516"/>
          </a:xfrm>
          <a:prstGeom prst="rect">
            <a:avLst/>
          </a:prstGeom>
          <a:blipFill rotWithShape="1">
            <a:blip r:embed="rId6" cstate="email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 b="1">
                <a:noFill/>
                <a:latin typeface="楷体_GB2312" pitchFamily="49" charset="-122"/>
                <a:ea typeface="楷体_GB2312" pitchFamily="49" charset="-122"/>
              </a:rPr>
              <a:t> </a:t>
            </a:r>
          </a:p>
        </p:txBody>
      </p:sp>
      <p:sp>
        <p:nvSpPr>
          <p:cNvPr id="111" name="标题 1"/>
          <p:cNvSpPr txBox="1"/>
          <p:nvPr/>
        </p:nvSpPr>
        <p:spPr bwMode="auto">
          <a:xfrm>
            <a:off x="1516063" y="2724150"/>
            <a:ext cx="5026025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小数没有最小的计数单位。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6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2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3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5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7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8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9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" grpId="0"/>
      <p:bldP spid="62" grpId="0"/>
      <p:bldP spid="67" grpId="0"/>
      <p:bldP spid="68" grpId="0"/>
      <p:bldP spid="72" grpId="0"/>
      <p:bldP spid="105" grpId="0"/>
      <p:bldP spid="106" grpId="0" animBg="1"/>
      <p:bldP spid="107" grpId="0" animBg="1"/>
      <p:bldP spid="108" grpId="0"/>
      <p:bldP spid="1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273050" y="561975"/>
            <a:ext cx="3609975" cy="635000"/>
          </a:xfrm>
        </p:spPr>
        <p:txBody>
          <a:bodyPr/>
          <a:lstStyle/>
          <a:p>
            <a:pPr eaLnBrk="1" hangingPunct="1"/>
            <a:r>
              <a:rPr lang="en-US" altLang="zh-CN" b="1" dirty="0" smtClean="0">
                <a:latin typeface="楷体_GB2312" pitchFamily="49" charset="-122"/>
                <a:ea typeface="楷体_GB2312" pitchFamily="49" charset="-122"/>
              </a:rPr>
              <a:t>3.</a:t>
            </a:r>
            <a:r>
              <a:rPr lang="zh-CN" altLang="en-US" b="1" dirty="0" smtClean="0">
                <a:latin typeface="楷体_GB2312" pitchFamily="49" charset="-122"/>
                <a:ea typeface="楷体_GB2312" pitchFamily="49" charset="-122"/>
              </a:rPr>
              <a:t>小数的读写：</a:t>
            </a:r>
          </a:p>
        </p:txBody>
      </p:sp>
      <p:sp>
        <p:nvSpPr>
          <p:cNvPr id="4" name="标题 1"/>
          <p:cNvSpPr txBox="1"/>
          <p:nvPr/>
        </p:nvSpPr>
        <p:spPr bwMode="auto">
          <a:xfrm>
            <a:off x="611188" y="1541463"/>
            <a:ext cx="3675062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20.7003 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读作：</a:t>
            </a:r>
          </a:p>
        </p:txBody>
      </p:sp>
      <p:sp>
        <p:nvSpPr>
          <p:cNvPr id="5" name="标题 1"/>
          <p:cNvSpPr txBox="1"/>
          <p:nvPr/>
        </p:nvSpPr>
        <p:spPr bwMode="auto">
          <a:xfrm>
            <a:off x="539750" y="4595813"/>
            <a:ext cx="4316413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五点零零八写作：</a:t>
            </a:r>
          </a:p>
        </p:txBody>
      </p:sp>
      <p:sp>
        <p:nvSpPr>
          <p:cNvPr id="7" name="标题 1"/>
          <p:cNvSpPr txBox="1"/>
          <p:nvPr/>
        </p:nvSpPr>
        <p:spPr bwMode="auto">
          <a:xfrm>
            <a:off x="4000500" y="1571625"/>
            <a:ext cx="4411663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二十点七零零三</a:t>
            </a:r>
          </a:p>
        </p:txBody>
      </p:sp>
      <p:sp>
        <p:nvSpPr>
          <p:cNvPr id="9" name="标题 1"/>
          <p:cNvSpPr txBox="1"/>
          <p:nvPr/>
        </p:nvSpPr>
        <p:spPr bwMode="auto">
          <a:xfrm>
            <a:off x="4067175" y="4618038"/>
            <a:ext cx="2179638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5.008</a:t>
            </a:r>
            <a:endParaRPr lang="zh-CN" altLang="en-US" sz="40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0" name="标题 1"/>
          <p:cNvSpPr txBox="1"/>
          <p:nvPr/>
        </p:nvSpPr>
        <p:spPr bwMode="auto">
          <a:xfrm>
            <a:off x="571500" y="5429250"/>
            <a:ext cx="6624638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三十又千分之二十九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写作小数：</a:t>
            </a:r>
          </a:p>
        </p:txBody>
      </p:sp>
      <p:sp>
        <p:nvSpPr>
          <p:cNvPr id="11" name="标题 1"/>
          <p:cNvSpPr txBox="1"/>
          <p:nvPr/>
        </p:nvSpPr>
        <p:spPr bwMode="auto">
          <a:xfrm>
            <a:off x="6516688" y="5589588"/>
            <a:ext cx="295592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000" b="1" dirty="0">
                <a:latin typeface="楷体_GB2312" pitchFamily="49" charset="-122"/>
                <a:ea typeface="楷体_GB2312" pitchFamily="49" charset="-122"/>
              </a:rPr>
              <a:t>30.029</a:t>
            </a:r>
            <a:r>
              <a:rPr lang="zh-CN" altLang="en-US" sz="4000" b="1" dirty="0">
                <a:latin typeface="楷体_GB2312" pitchFamily="49" charset="-122"/>
                <a:ea typeface="楷体_GB2312" pitchFamily="49" charset="-122"/>
              </a:rPr>
              <a:t>。</a:t>
            </a:r>
          </a:p>
        </p:txBody>
      </p:sp>
      <p:sp>
        <p:nvSpPr>
          <p:cNvPr id="12" name="标题 1"/>
          <p:cNvSpPr txBox="1"/>
          <p:nvPr/>
        </p:nvSpPr>
        <p:spPr bwMode="auto">
          <a:xfrm>
            <a:off x="425450" y="2714625"/>
            <a:ext cx="8323263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读小数，整数部分按整数读法读，小数部分顺次读出各位上的数字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62000" y="561975"/>
            <a:ext cx="3162300" cy="706438"/>
          </a:xfrm>
        </p:spPr>
        <p:txBody>
          <a:bodyPr/>
          <a:lstStyle/>
          <a:p>
            <a:pPr eaLnBrk="1" hangingPunct="1"/>
            <a:r>
              <a:rPr lang="en-US" altLang="zh-CN" sz="3600" b="1" dirty="0" smtClean="0"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3600" b="1" dirty="0" smtClean="0">
                <a:latin typeface="楷体_GB2312" pitchFamily="49" charset="-122"/>
                <a:ea typeface="楷体_GB2312" pitchFamily="49" charset="-122"/>
              </a:rPr>
              <a:t>小数的性质：</a:t>
            </a:r>
          </a:p>
        </p:txBody>
      </p:sp>
      <p:sp>
        <p:nvSpPr>
          <p:cNvPr id="4" name="标题 1"/>
          <p:cNvSpPr txBox="1"/>
          <p:nvPr/>
        </p:nvSpPr>
        <p:spPr bwMode="auto">
          <a:xfrm>
            <a:off x="1408113" y="1512888"/>
            <a:ext cx="63373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3.050000</a:t>
            </a:r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en-US" altLang="zh-CN" sz="3200" b="1" dirty="0">
                <a:latin typeface="楷体_GB2312" pitchFamily="49" charset="-122"/>
                <a:ea typeface="楷体_GB2312" pitchFamily="49" charset="-122"/>
              </a:rPr>
              <a:t>3.0500   3.05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7" name="标题 1"/>
          <p:cNvSpPr txBox="1"/>
          <p:nvPr/>
        </p:nvSpPr>
        <p:spPr bwMode="auto">
          <a:xfrm>
            <a:off x="3635375" y="1628775"/>
            <a:ext cx="2592388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US" altLang="zh-CN" sz="4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     =</a:t>
            </a:r>
            <a:endParaRPr lang="zh-CN" altLang="en-US" sz="4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" name="标题 1"/>
          <p:cNvSpPr txBox="1"/>
          <p:nvPr/>
        </p:nvSpPr>
        <p:spPr bwMode="auto">
          <a:xfrm>
            <a:off x="755650" y="2636838"/>
            <a:ext cx="7416800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   小数的末尾添上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或去掉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，小数的大小不变，这叫做小数的性质。</a:t>
            </a:r>
          </a:p>
        </p:txBody>
      </p:sp>
      <p:sp>
        <p:nvSpPr>
          <p:cNvPr id="9" name="标题 1"/>
          <p:cNvSpPr txBox="1"/>
          <p:nvPr/>
        </p:nvSpPr>
        <p:spPr bwMode="auto">
          <a:xfrm>
            <a:off x="971550" y="4365625"/>
            <a:ext cx="6546850" cy="633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小数的性质</a:t>
            </a:r>
            <a:r>
              <a:rPr lang="zh-CN" altLang="en-US" sz="3600" b="1" dirty="0">
                <a:latin typeface="楷体_GB2312" pitchFamily="49" charset="-122"/>
                <a:ea typeface="楷体_GB2312" pitchFamily="49" charset="-122"/>
              </a:rPr>
              <a:t>不适用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近似数。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2962275" cy="490537"/>
          </a:xfrm>
        </p:spPr>
        <p:txBody>
          <a:bodyPr rtlCol="0">
            <a:normAutofit fontScale="90000"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altLang="zh-CN" sz="3200" b="1" dirty="0" smtClean="0">
                <a:latin typeface="楷体_GB2312" pitchFamily="49" charset="-122"/>
                <a:ea typeface="楷体_GB2312" pitchFamily="49" charset="-122"/>
              </a:rPr>
              <a:t>5.</a:t>
            </a:r>
            <a:r>
              <a:rPr lang="zh-CN" altLang="en-US" sz="3200" b="1" dirty="0" smtClean="0">
                <a:latin typeface="楷体_GB2312" pitchFamily="49" charset="-122"/>
                <a:ea typeface="楷体_GB2312" pitchFamily="49" charset="-122"/>
              </a:rPr>
              <a:t>小数的分类：</a:t>
            </a:r>
            <a:endParaRPr lang="zh-CN" altLang="en-US" sz="3200" b="1" dirty="0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8195" name="标题 1"/>
          <p:cNvSpPr txBox="1"/>
          <p:nvPr/>
        </p:nvSpPr>
        <p:spPr bwMode="auto">
          <a:xfrm>
            <a:off x="627063" y="765175"/>
            <a:ext cx="431641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选则恰当的番号填空。</a:t>
            </a:r>
          </a:p>
        </p:txBody>
      </p:sp>
      <p:grpSp>
        <p:nvGrpSpPr>
          <p:cNvPr id="8196" name="组合 14"/>
          <p:cNvGrpSpPr/>
          <p:nvPr/>
        </p:nvGrpSpPr>
        <p:grpSpPr bwMode="auto">
          <a:xfrm>
            <a:off x="357188" y="1427163"/>
            <a:ext cx="8304212" cy="1416050"/>
            <a:chOff x="-386447" y="1124744"/>
            <a:chExt cx="8303411" cy="1416808"/>
          </a:xfrm>
        </p:grpSpPr>
        <p:sp>
          <p:nvSpPr>
            <p:cNvPr id="8200" name="标题 1"/>
            <p:cNvSpPr txBox="1"/>
            <p:nvPr/>
          </p:nvSpPr>
          <p:spPr bwMode="auto">
            <a:xfrm>
              <a:off x="6852044" y="1124744"/>
              <a:ext cx="1064920" cy="778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⑶</a:t>
              </a:r>
              <a:r>
                <a:rPr lang="el-GR" altLang="zh-CN" sz="2800" b="1">
                  <a:ea typeface="楷体_GB2312" pitchFamily="49" charset="-122"/>
                </a:rPr>
                <a:t>π</a:t>
              </a:r>
              <a:endParaRPr lang="zh-CN" altLang="en-US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8201" name="标题 1"/>
            <p:cNvSpPr txBox="1"/>
            <p:nvPr/>
          </p:nvSpPr>
          <p:spPr bwMode="auto">
            <a:xfrm>
              <a:off x="2936344" y="1168772"/>
              <a:ext cx="3600400" cy="778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2800" b="1">
                  <a:latin typeface="楷体_GB2312" pitchFamily="49" charset="-122"/>
                  <a:ea typeface="楷体_GB2312" pitchFamily="49" charset="-122"/>
                </a:rPr>
                <a:t>⑵</a:t>
              </a:r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0.36783678‥‥‥</a:t>
              </a:r>
              <a:endParaRPr lang="zh-CN" altLang="en-US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8202" name="标题 1"/>
            <p:cNvSpPr txBox="1"/>
            <p:nvPr/>
          </p:nvSpPr>
          <p:spPr bwMode="auto">
            <a:xfrm>
              <a:off x="-386447" y="1168772"/>
              <a:ext cx="3028643" cy="778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(1)5.0606‥‥‥</a:t>
              </a:r>
              <a:endParaRPr lang="zh-CN" altLang="en-US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sp>
          <p:nvSpPr>
            <p:cNvPr id="8203" name="标题 1"/>
            <p:cNvSpPr txBox="1"/>
            <p:nvPr/>
          </p:nvSpPr>
          <p:spPr bwMode="auto">
            <a:xfrm>
              <a:off x="-386447" y="1763454"/>
              <a:ext cx="2242904" cy="7780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en-US" altLang="zh-CN" sz="2800" b="1">
                  <a:latin typeface="楷体_GB2312" pitchFamily="49" charset="-122"/>
                  <a:ea typeface="楷体_GB2312" pitchFamily="49" charset="-122"/>
                </a:rPr>
                <a:t>(4)0.252525</a:t>
              </a:r>
              <a:endParaRPr lang="zh-CN" altLang="en-US" sz="2800" b="1">
                <a:latin typeface="楷体_GB2312" pitchFamily="49" charset="-122"/>
                <a:ea typeface="楷体_GB2312" pitchFamily="49" charset="-122"/>
              </a:endParaRPr>
            </a:p>
          </p:txBody>
        </p:sp>
        <p:grpSp>
          <p:nvGrpSpPr>
            <p:cNvPr id="8204" name="组合 13"/>
            <p:cNvGrpSpPr/>
            <p:nvPr/>
          </p:nvGrpSpPr>
          <p:grpSpPr bwMode="auto">
            <a:xfrm>
              <a:off x="2939400" y="1758826"/>
              <a:ext cx="2784728" cy="778098"/>
              <a:chOff x="2771800" y="3429000"/>
              <a:chExt cx="2784728" cy="778098"/>
            </a:xfrm>
          </p:grpSpPr>
          <p:sp>
            <p:nvSpPr>
              <p:cNvPr id="8205" name="标题 1"/>
              <p:cNvSpPr txBox="1"/>
              <p:nvPr/>
            </p:nvSpPr>
            <p:spPr bwMode="auto">
              <a:xfrm>
                <a:off x="2771800" y="3429000"/>
                <a:ext cx="2784728" cy="77809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zh-CN" altLang="en-US" sz="2800" b="1">
                    <a:latin typeface="楷体_GB2312" pitchFamily="49" charset="-122"/>
                    <a:ea typeface="楷体_GB2312" pitchFamily="49" charset="-122"/>
                  </a:rPr>
                  <a:t>⑸</a:t>
                </a:r>
                <a:r>
                  <a:rPr lang="en-US" altLang="zh-CN" sz="2800" b="1">
                    <a:latin typeface="楷体_GB2312" pitchFamily="49" charset="-122"/>
                    <a:ea typeface="楷体_GB2312" pitchFamily="49" charset="-122"/>
                  </a:rPr>
                  <a:t>6.1769‥‥‥</a:t>
                </a:r>
                <a:endParaRPr lang="zh-CN" altLang="en-US" sz="2800" b="1">
                  <a:latin typeface="楷体_GB2312" pitchFamily="49" charset="-122"/>
                  <a:ea typeface="楷体_GB2312" pitchFamily="49" charset="-122"/>
                </a:endParaRPr>
              </a:p>
            </p:txBody>
          </p:sp>
          <p:sp>
            <p:nvSpPr>
              <p:cNvPr id="8206" name="标题 1"/>
              <p:cNvSpPr txBox="1"/>
              <p:nvPr/>
            </p:nvSpPr>
            <p:spPr bwMode="auto">
              <a:xfrm>
                <a:off x="3611682" y="3462712"/>
                <a:ext cx="977292" cy="3599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eaLnBrk="1" hangingPunct="1"/>
                <a:r>
                  <a:rPr lang="en-US" altLang="zh-CN" sz="2800" b="1">
                    <a:solidFill>
                      <a:srgbClr val="FF0000"/>
                    </a:solidFill>
                    <a:latin typeface="楷体_GB2312" pitchFamily="49" charset="-122"/>
                    <a:ea typeface="楷体_GB2312" pitchFamily="49" charset="-122"/>
                  </a:rPr>
                  <a:t>··</a:t>
                </a:r>
                <a:endParaRPr lang="zh-CN" altLang="en-US" sz="2800" b="1">
                  <a:solidFill>
                    <a:srgbClr val="FF0000"/>
                  </a:solidFill>
                  <a:latin typeface="楷体_GB2312" pitchFamily="49" charset="-122"/>
                  <a:ea typeface="楷体_GB2312" pitchFamily="49" charset="-122"/>
                </a:endParaRPr>
              </a:p>
            </p:txBody>
          </p:sp>
        </p:grpSp>
      </p:grpSp>
      <p:sp>
        <p:nvSpPr>
          <p:cNvPr id="16" name="标题 1"/>
          <p:cNvSpPr txBox="1"/>
          <p:nvPr/>
        </p:nvSpPr>
        <p:spPr bwMode="auto">
          <a:xfrm>
            <a:off x="568325" y="3294063"/>
            <a:ext cx="7056438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A.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带小数有（             ），纯小数有（         ）；   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 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" name="标题 1"/>
          <p:cNvSpPr txBox="1"/>
          <p:nvPr/>
        </p:nvSpPr>
        <p:spPr bwMode="auto">
          <a:xfrm>
            <a:off x="611188" y="4151313"/>
            <a:ext cx="7848600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B.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有限小数有（             ），无限小数有（         ）；   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 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8" name="标题 1"/>
          <p:cNvSpPr txBox="1"/>
          <p:nvPr/>
        </p:nvSpPr>
        <p:spPr bwMode="auto">
          <a:xfrm>
            <a:off x="515938" y="5365750"/>
            <a:ext cx="8520112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C.</a:t>
            </a:r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无限不循环小数有（             ），循环小数有（          ），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"/>
          <p:cNvSpPr txBox="1"/>
          <p:nvPr/>
        </p:nvSpPr>
        <p:spPr bwMode="auto">
          <a:xfrm>
            <a:off x="2916238" y="1844675"/>
            <a:ext cx="1317625" cy="61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纯小数   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 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3" name="标题 1"/>
          <p:cNvSpPr txBox="1"/>
          <p:nvPr/>
        </p:nvSpPr>
        <p:spPr bwMode="auto">
          <a:xfrm>
            <a:off x="2700338" y="3490913"/>
            <a:ext cx="1150937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有限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小数</a:t>
            </a:r>
          </a:p>
        </p:txBody>
      </p:sp>
      <p:sp>
        <p:nvSpPr>
          <p:cNvPr id="14" name="标题 1"/>
          <p:cNvSpPr txBox="1"/>
          <p:nvPr/>
        </p:nvSpPr>
        <p:spPr bwMode="auto">
          <a:xfrm>
            <a:off x="3794125" y="4945063"/>
            <a:ext cx="1008063" cy="7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循环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小数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0" name="标题 1"/>
          <p:cNvSpPr txBox="1"/>
          <p:nvPr/>
        </p:nvSpPr>
        <p:spPr bwMode="auto">
          <a:xfrm>
            <a:off x="1042988" y="1354138"/>
            <a:ext cx="1296987" cy="77946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按整数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部分类</a:t>
            </a:r>
          </a:p>
        </p:txBody>
      </p:sp>
      <p:sp>
        <p:nvSpPr>
          <p:cNvPr id="9222" name="标题 1"/>
          <p:cNvSpPr txBox="1"/>
          <p:nvPr/>
        </p:nvSpPr>
        <p:spPr bwMode="auto">
          <a:xfrm>
            <a:off x="515938" y="476250"/>
            <a:ext cx="1968500" cy="54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小数分类</a:t>
            </a:r>
          </a:p>
        </p:txBody>
      </p:sp>
      <p:sp>
        <p:nvSpPr>
          <p:cNvPr id="22" name="标题 1"/>
          <p:cNvSpPr txBox="1"/>
          <p:nvPr/>
        </p:nvSpPr>
        <p:spPr bwMode="auto">
          <a:xfrm>
            <a:off x="2916238" y="1125538"/>
            <a:ext cx="145256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带小数       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    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" name="左大括号 2"/>
          <p:cNvSpPr/>
          <p:nvPr/>
        </p:nvSpPr>
        <p:spPr>
          <a:xfrm>
            <a:off x="2484438" y="1341438"/>
            <a:ext cx="420687" cy="900112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211638" y="1125538"/>
            <a:ext cx="8048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＞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4" name="标题 1"/>
          <p:cNvSpPr txBox="1"/>
          <p:nvPr/>
        </p:nvSpPr>
        <p:spPr bwMode="auto">
          <a:xfrm>
            <a:off x="4211638" y="1858963"/>
            <a:ext cx="804862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＜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200" b="1">
                <a:latin typeface="楷体_GB2312" pitchFamily="49" charset="-122"/>
                <a:ea typeface="楷体_GB2312" pitchFamily="49" charset="-122"/>
              </a:rPr>
              <a:t>       </a:t>
            </a:r>
            <a:r>
              <a:rPr lang="en-US" altLang="zh-CN" sz="3200" b="1">
                <a:latin typeface="楷体_GB2312" pitchFamily="49" charset="-122"/>
                <a:ea typeface="楷体_GB2312" pitchFamily="49" charset="-122"/>
              </a:rPr>
              <a:t>    </a:t>
            </a:r>
            <a:endParaRPr lang="zh-CN" altLang="en-US" sz="32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6" name="标题 1"/>
          <p:cNvSpPr txBox="1"/>
          <p:nvPr/>
        </p:nvSpPr>
        <p:spPr bwMode="auto">
          <a:xfrm>
            <a:off x="323850" y="3778250"/>
            <a:ext cx="2039938" cy="77787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按小数部分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的位数分类</a:t>
            </a:r>
          </a:p>
        </p:txBody>
      </p:sp>
      <p:sp>
        <p:nvSpPr>
          <p:cNvPr id="27" name="左大括号 26"/>
          <p:cNvSpPr/>
          <p:nvPr/>
        </p:nvSpPr>
        <p:spPr>
          <a:xfrm>
            <a:off x="2411413" y="3633788"/>
            <a:ext cx="279400" cy="122555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9" name="标题 1"/>
          <p:cNvSpPr txBox="1"/>
          <p:nvPr/>
        </p:nvSpPr>
        <p:spPr bwMode="auto">
          <a:xfrm>
            <a:off x="2641600" y="4511675"/>
            <a:ext cx="100806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无限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小数</a:t>
            </a:r>
          </a:p>
        </p:txBody>
      </p:sp>
      <p:sp>
        <p:nvSpPr>
          <p:cNvPr id="30" name="左大括号 29"/>
          <p:cNvSpPr/>
          <p:nvPr/>
        </p:nvSpPr>
        <p:spPr>
          <a:xfrm>
            <a:off x="3578225" y="4210050"/>
            <a:ext cx="301625" cy="128270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1" name="标题 1"/>
          <p:cNvSpPr txBox="1"/>
          <p:nvPr/>
        </p:nvSpPr>
        <p:spPr bwMode="auto">
          <a:xfrm>
            <a:off x="3794125" y="3849688"/>
            <a:ext cx="2895600" cy="77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latin typeface="楷体_GB2312" pitchFamily="49" charset="-122"/>
                <a:ea typeface="楷体_GB2312" pitchFamily="49" charset="-122"/>
              </a:rPr>
              <a:t>无限不循环小数</a:t>
            </a:r>
            <a:endParaRPr lang="en-US" altLang="zh-CN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4" name="标题 1"/>
          <p:cNvSpPr txBox="1"/>
          <p:nvPr/>
        </p:nvSpPr>
        <p:spPr bwMode="auto">
          <a:xfrm>
            <a:off x="3879850" y="3263900"/>
            <a:ext cx="10810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4.567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36" name="标题 1"/>
          <p:cNvSpPr txBox="1"/>
          <p:nvPr/>
        </p:nvSpPr>
        <p:spPr bwMode="auto">
          <a:xfrm>
            <a:off x="6443663" y="3941763"/>
            <a:ext cx="265112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l-GR" altLang="zh-CN" sz="2800" b="1">
                <a:ea typeface="楷体_GB2312" pitchFamily="49" charset="-122"/>
              </a:rPr>
              <a:t>π</a:t>
            </a:r>
            <a:r>
              <a:rPr lang="en-US" altLang="zh-CN" sz="2800" b="1">
                <a:latin typeface="楷体_GB2312" pitchFamily="49" charset="-122"/>
                <a:ea typeface="楷体_GB2312" pitchFamily="49" charset="-122"/>
              </a:rPr>
              <a:t>=3.1415926….</a:t>
            </a:r>
            <a:endParaRPr lang="zh-CN" altLang="en-US" sz="2800" b="1"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20" grpId="0" animBg="1"/>
      <p:bldP spid="22" grpId="0"/>
      <p:bldP spid="3" grpId="0" animBg="1"/>
      <p:bldP spid="23" grpId="0"/>
      <p:bldP spid="24" grpId="0"/>
      <p:bldP spid="26" grpId="0" animBg="1"/>
      <p:bldP spid="27" grpId="0" animBg="1"/>
      <p:bldP spid="29" grpId="0"/>
      <p:bldP spid="30" grpId="0" animBg="1"/>
      <p:bldP spid="31" grpId="0"/>
      <p:bldP spid="34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/>
        </p:nvSpPr>
        <p:spPr bwMode="auto">
          <a:xfrm>
            <a:off x="1147763" y="1441450"/>
            <a:ext cx="71691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小数部分的位数是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无限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的小数叫          。</a:t>
            </a:r>
          </a:p>
        </p:txBody>
      </p:sp>
      <p:sp>
        <p:nvSpPr>
          <p:cNvPr id="5" name="标题 1"/>
          <p:cNvSpPr txBox="1"/>
          <p:nvPr/>
        </p:nvSpPr>
        <p:spPr bwMode="auto">
          <a:xfrm>
            <a:off x="1122363" y="2720975"/>
            <a:ext cx="6962775" cy="58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小数部分的位数是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有限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的小数叫         。</a:t>
            </a:r>
          </a:p>
        </p:txBody>
      </p:sp>
      <p:sp>
        <p:nvSpPr>
          <p:cNvPr id="6" name="标题 1"/>
          <p:cNvSpPr txBox="1"/>
          <p:nvPr/>
        </p:nvSpPr>
        <p:spPr bwMode="auto">
          <a:xfrm>
            <a:off x="6227763" y="1441450"/>
            <a:ext cx="1657350" cy="56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无限小数</a:t>
            </a:r>
          </a:p>
        </p:txBody>
      </p:sp>
      <p:sp>
        <p:nvSpPr>
          <p:cNvPr id="7" name="标题 1"/>
          <p:cNvSpPr txBox="1"/>
          <p:nvPr/>
        </p:nvSpPr>
        <p:spPr bwMode="auto">
          <a:xfrm>
            <a:off x="6156325" y="2643188"/>
            <a:ext cx="1928813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有限小数</a:t>
            </a:r>
          </a:p>
        </p:txBody>
      </p:sp>
      <p:sp>
        <p:nvSpPr>
          <p:cNvPr id="8" name="标题 1"/>
          <p:cNvSpPr txBox="1"/>
          <p:nvPr/>
        </p:nvSpPr>
        <p:spPr bwMode="auto">
          <a:xfrm>
            <a:off x="5643563" y="4759325"/>
            <a:ext cx="1916112" cy="47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循环小数</a:t>
            </a:r>
            <a:endParaRPr lang="en-US" altLang="zh-CN" sz="28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9" name="标题 1"/>
          <p:cNvSpPr txBox="1"/>
          <p:nvPr/>
        </p:nvSpPr>
        <p:spPr bwMode="auto">
          <a:xfrm>
            <a:off x="526863" y="4202658"/>
            <a:ext cx="80645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    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小数部分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从某一位起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一个数字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或几 个</a:t>
            </a:r>
            <a:r>
              <a:rPr lang="zh-CN" altLang="en-US" sz="28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数字依次不断的重复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出现，这样的小叫           。                         </a:t>
            </a:r>
          </a:p>
        </p:txBody>
      </p:sp>
      <p:sp>
        <p:nvSpPr>
          <p:cNvPr id="10248" name="TextBox 2"/>
          <p:cNvSpPr txBox="1">
            <a:spLocks noChangeArrowheads="1"/>
          </p:cNvSpPr>
          <p:nvPr/>
        </p:nvSpPr>
        <p:spPr bwMode="auto">
          <a:xfrm>
            <a:off x="539750" y="571500"/>
            <a:ext cx="3057525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 dirty="0">
                <a:latin typeface="楷体_GB2312" pitchFamily="49" charset="-122"/>
                <a:ea typeface="楷体_GB2312" pitchFamily="49" charset="-122"/>
              </a:rPr>
              <a:t>各类小数的概念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648</Words>
  <Application>Microsoft Office PowerPoint</Application>
  <PresentationFormat>全屏显示(4:3)</PresentationFormat>
  <Paragraphs>158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华文新魏</vt:lpstr>
      <vt:lpstr>楷体_GB2312</vt:lpstr>
      <vt:lpstr>宋体</vt:lpstr>
      <vt:lpstr>微软雅黑</vt:lpstr>
      <vt:lpstr>Arial</vt:lpstr>
      <vt:lpstr>Calibri</vt:lpstr>
      <vt:lpstr>WWW.2PPT.COM
</vt:lpstr>
      <vt:lpstr>PowerPoint 演示文稿</vt:lpstr>
      <vt:lpstr>应该理解的小数知识有：</vt:lpstr>
      <vt:lpstr>1.小数的意义</vt:lpstr>
      <vt:lpstr>PowerPoint 演示文稿</vt:lpstr>
      <vt:lpstr>3.小数的读写：</vt:lpstr>
      <vt:lpstr>4.小数的性质：</vt:lpstr>
      <vt:lpstr>5.小数的分类：</vt:lpstr>
      <vt:lpstr>PowerPoint 演示文稿</vt:lpstr>
      <vt:lpstr>PowerPoint 演示文稿</vt:lpstr>
      <vt:lpstr>6.小数点位置移动引起小数大小变化的规律</vt:lpstr>
      <vt:lpstr>综合练习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2022-01-07T01:47:41Z</dcterms:created>
  <dcterms:modified xsi:type="dcterms:W3CDTF">2023-01-16T18:47:14Z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8D871B9E860B4C2296ED0636D28D6ED5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