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94" r:id="rId5"/>
    <p:sldId id="259" r:id="rId6"/>
    <p:sldId id="260" r:id="rId7"/>
    <p:sldId id="295" r:id="rId8"/>
    <p:sldId id="261" r:id="rId9"/>
    <p:sldId id="263" r:id="rId10"/>
    <p:sldId id="264" r:id="rId11"/>
    <p:sldId id="296" r:id="rId12"/>
    <p:sldId id="297" r:id="rId13"/>
    <p:sldId id="299" r:id="rId14"/>
    <p:sldId id="298" r:id="rId15"/>
    <p:sldId id="262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5" r:id="rId34"/>
    <p:sldId id="286" r:id="rId35"/>
    <p:sldId id="300" r:id="rId36"/>
    <p:sldId id="287" r:id="rId37"/>
    <p:sldId id="288" r:id="rId38"/>
    <p:sldId id="289" r:id="rId39"/>
    <p:sldId id="290" r:id="rId40"/>
    <p:sldId id="302" r:id="rId41"/>
    <p:sldId id="303" r:id="rId42"/>
    <p:sldId id="291" r:id="rId43"/>
    <p:sldId id="292" r:id="rId44"/>
    <p:sldId id="301" r:id="rId45"/>
  </p:sldIdLst>
  <p:sldSz cx="9144000" cy="5143500" type="screen16x9"/>
  <p:notesSz cx="6858000" cy="9144000"/>
  <p:custDataLst>
    <p:tags r:id="rId4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168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395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558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" Target="../theme/them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5"/>
            <p:custDataLst>
              <p:tags r:id="rId4"/>
            </p:custDataLst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B2B2898-8CD7-429C-9E18-C720DF624FE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226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265" algn="l" defTabSz="34226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3895" algn="l" defTabSz="34226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160" algn="l" defTabSz="34226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7790" algn="l" defTabSz="34226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05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168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395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558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" Target="../slides/slide22.xml"/><Relationship Id="rId5" Type="http://schemas.openxmlformats.org/officeDocument/2006/relationships/notesMaster" Target="../notesMasters/notesMaster1.xml"/><Relationship Id="rId4" Type="http://schemas.openxmlformats.org/officeDocument/2006/relationships/tags" Target="../tags/tag10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" Target="../slides/slide26.xml"/><Relationship Id="rId5" Type="http://schemas.openxmlformats.org/officeDocument/2006/relationships/notesMaster" Target="../notesMasters/notesMaster1.xml"/><Relationship Id="rId4" Type="http://schemas.openxmlformats.org/officeDocument/2006/relationships/tags" Target="../tags/tag1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/>
        <p:txBody>
          <a:bodyPr/>
          <a:lstStyle/>
          <a:p>
            <a:fld id="{B90DF728-AC09-4220-B876-7AE5139AAD90}" type="slidenum">
              <a:rPr lang="en-US" altLang="zh-CN"/>
              <a:t>22</a:t>
            </a:fld>
            <a:endParaRPr lang="en-US" altLang="zh-CN"/>
          </a:p>
        </p:txBody>
      </p:sp>
      <p:sp>
        <p:nvSpPr>
          <p:cNvPr id="48131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xfrm>
            <a:off x="381000" y="685800"/>
            <a:ext cx="6096000" cy="3429000"/>
          </a:xfrm>
          <a:ln cap="flat">
            <a:headEnd type="none" w="med" len="med"/>
            <a:tailEnd type="none" w="med" len="med"/>
          </a:ln>
        </p:spPr>
      </p:sp>
      <p:sp>
        <p:nvSpPr>
          <p:cNvPr id="48132" name="备注占位符 2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>
              <a:spcBef>
                <a:spcPct val="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48133" name="灯片编号占位符 3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7FE0944-6450-4FAF-91D7-D52DF94293A3}" type="slidenum">
              <a:rPr lang="en-US" altLang="zh-CN" sz="1200">
                <a:solidFill>
                  <a:srgbClr val="000000"/>
                </a:solidFill>
              </a:rPr>
              <a:t>22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/>
        <p:txBody>
          <a:bodyPr/>
          <a:lstStyle/>
          <a:p>
            <a:fld id="{F0869568-7E7D-4202-ACB8-6255B6855F35}" type="slidenum">
              <a:rPr lang="en-US" altLang="zh-CN"/>
              <a:t>26</a:t>
            </a:fld>
            <a:endParaRPr lang="en-US" altLang="zh-CN"/>
          </a:p>
        </p:txBody>
      </p:sp>
      <p:sp>
        <p:nvSpPr>
          <p:cNvPr id="49155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xfrm>
            <a:off x="381000" y="685800"/>
            <a:ext cx="6096000" cy="3429000"/>
          </a:xfrm>
          <a:ln cap="flat">
            <a:headEnd type="none" w="med" len="med"/>
            <a:tailEnd type="none" w="med" len="med"/>
          </a:ln>
        </p:spPr>
      </p:sp>
      <p:sp>
        <p:nvSpPr>
          <p:cNvPr id="49156" name="备注占位符 2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49157" name="灯片编号占位符 3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EEFB92B-A6F2-45C3-8500-D6F7B06422B8}" type="slidenum">
              <a:rPr lang="en-US" altLang="zh-CN" sz="1200"/>
              <a:t>26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34" y="1200151"/>
            <a:ext cx="8228533" cy="3394472"/>
          </a:xfrm>
        </p:spPr>
        <p:txBody>
          <a:bodyPr vert="eaVert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0B475-D69C-4D40-9B97-60E9FBFAD6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023" y="205979"/>
            <a:ext cx="2056244" cy="4388644"/>
          </a:xfrm>
        </p:spPr>
        <p:txBody>
          <a:bodyPr vert="eaVert"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33" y="205979"/>
            <a:ext cx="6058449" cy="4388644"/>
          </a:xfrm>
        </p:spPr>
        <p:txBody>
          <a:bodyPr vert="eaVert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AE03D-D90C-49BD-810C-BB7B895860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734" y="205979"/>
            <a:ext cx="8228533" cy="4388644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BD825-B68D-4165-9662-74113E6AC0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734" y="1200151"/>
            <a:ext cx="8228533" cy="3394472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7126C-C4B9-4C3F-A05F-0A9CBD2223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76" y="3305176"/>
            <a:ext cx="777198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76" y="2180035"/>
            <a:ext cx="777198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265" indent="0">
              <a:buNone/>
              <a:defRPr sz="1300"/>
            </a:lvl2pPr>
            <a:lvl3pPr marL="683895" indent="0">
              <a:buNone/>
              <a:defRPr sz="1200"/>
            </a:lvl3pPr>
            <a:lvl4pPr marL="1026160" indent="0">
              <a:buNone/>
              <a:defRPr sz="1000"/>
            </a:lvl4pPr>
            <a:lvl5pPr marL="1367790" indent="0">
              <a:buNone/>
              <a:defRPr sz="1000"/>
            </a:lvl5pPr>
            <a:lvl6pPr marL="1710055" indent="0">
              <a:buNone/>
              <a:defRPr sz="1000"/>
            </a:lvl6pPr>
            <a:lvl7pPr marL="2051685" indent="0">
              <a:buNone/>
              <a:defRPr sz="1000"/>
            </a:lvl7pPr>
            <a:lvl8pPr marL="2393950" indent="0">
              <a:buNone/>
              <a:defRPr sz="1000"/>
            </a:lvl8pPr>
            <a:lvl9pPr marL="2735580" indent="0">
              <a:buNone/>
              <a:defRPr sz="10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0E6EF-F1B1-433D-A081-A9DFFE0F6D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34" y="1200151"/>
            <a:ext cx="405675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328" y="1200151"/>
            <a:ext cx="4057939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0F8F3-D160-4465-926B-7F86B64BAF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34" y="1151335"/>
            <a:ext cx="404015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34" y="1631156"/>
            <a:ext cx="404015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929" y="1151335"/>
            <a:ext cx="4041337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929" y="1631156"/>
            <a:ext cx="4041337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5BB8B-5E37-4C50-B72D-EABFEA1D34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E93F0-08A2-402D-AA58-73CD303205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CC3BB-FF96-42CC-9701-921B6D9750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4787"/>
            <a:ext cx="3007286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04" y="204788"/>
            <a:ext cx="511096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34" y="1076326"/>
            <a:ext cx="3007286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03ACD-4D21-4366-9F37-0BC99602A1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02" y="3600450"/>
            <a:ext cx="5486874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02" y="459581"/>
            <a:ext cx="5486874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265" indent="0">
              <a:buNone/>
              <a:defRPr sz="2100"/>
            </a:lvl2pPr>
            <a:lvl3pPr marL="683895" indent="0">
              <a:buNone/>
              <a:defRPr sz="1800"/>
            </a:lvl3pPr>
            <a:lvl4pPr marL="1026160" indent="0">
              <a:buNone/>
              <a:defRPr sz="1500"/>
            </a:lvl4pPr>
            <a:lvl5pPr marL="1367790" indent="0">
              <a:buNone/>
              <a:defRPr sz="1500"/>
            </a:lvl5pPr>
            <a:lvl6pPr marL="1710055" indent="0">
              <a:buNone/>
              <a:defRPr sz="1500"/>
            </a:lvl6pPr>
            <a:lvl7pPr marL="2051685" indent="0">
              <a:buNone/>
              <a:defRPr sz="1500"/>
            </a:lvl7pPr>
            <a:lvl8pPr marL="2393950" indent="0">
              <a:buNone/>
              <a:defRPr sz="1500"/>
            </a:lvl8pPr>
            <a:lvl9pPr marL="273558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02" y="4025503"/>
            <a:ext cx="5486874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009A9-0DD2-4F9F-B3CA-6B130F5664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734" y="205979"/>
            <a:ext cx="822853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397" tIns="34199" rIns="68397" bIns="34199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734" y="1200151"/>
            <a:ext cx="822853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397" tIns="34199" rIns="68397" bIns="34199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734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85" y="4683919"/>
            <a:ext cx="289463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3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r">
              <a:defRPr sz="1000"/>
            </a:lvl1pPr>
          </a:lstStyle>
          <a:p>
            <a:fld id="{A822F631-FA4F-401B-BD8F-8F198DEA16D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265"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3895"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6160"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67790" algn="ctr" rtl="0" eaLnBrk="0" fontAlgn="base" hangingPunct="0">
        <a:spcBef>
          <a:spcPct val="0"/>
        </a:spcBef>
        <a:spcAft>
          <a:spcPct val="0"/>
        </a:spcAft>
        <a:buSzPct val="100000"/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6540" indent="-25654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3995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4710" indent="-1708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196975" indent="-170815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39240" indent="-170815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087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313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6476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0703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68389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265" indent="0" algn="l" defTabSz="68389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3895" indent="0" algn="l" defTabSz="68389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6160" indent="0" algn="l" defTabSz="68389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67790" indent="0" algn="l" defTabSz="68389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005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168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95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558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8.jpe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image" Target="../media/image7.jpeg"/><Relationship Id="rId2" Type="http://schemas.openxmlformats.org/officeDocument/2006/relationships/tags" Target="../tags/tag60.xml"/><Relationship Id="rId16" Type="http://schemas.openxmlformats.org/officeDocument/2006/relationships/image" Target="../media/image6.jpeg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image" Target="../media/image5.jpeg"/><Relationship Id="rId10" Type="http://schemas.openxmlformats.org/officeDocument/2006/relationships/tags" Target="../tags/tag68.xml"/><Relationship Id="rId19" Type="http://schemas.openxmlformats.org/officeDocument/2006/relationships/image" Target="../media/image9.jpeg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tags" Target="../tags/tag76.xml"/><Relationship Id="rId7" Type="http://schemas.openxmlformats.org/officeDocument/2006/relationships/image" Target="../media/image11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tags" Target="../tags/tag81.xml"/><Relationship Id="rId7" Type="http://schemas.openxmlformats.org/officeDocument/2006/relationships/image" Target="../media/image13.GIF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12.GIF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image" Target="../media/image12.GIF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15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969.net/club/show_interestM.asp?parent_id=25&amp;interest_id=12854&amp;interest_type_id=26" TargetMode="External"/><Relationship Id="rId3" Type="http://schemas.openxmlformats.org/officeDocument/2006/relationships/tags" Target="../tags/tag9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6.xml"/><Relationship Id="rId10" Type="http://schemas.openxmlformats.org/officeDocument/2006/relationships/image" Target="../media/image12.GIF"/><Relationship Id="rId4" Type="http://schemas.openxmlformats.org/officeDocument/2006/relationships/tags" Target="../tags/tag95.xml"/><Relationship Id="rId9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7" Type="http://schemas.openxmlformats.org/officeDocument/2006/relationships/image" Target="../media/image12.GIF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17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image" Target="../media/image12.GIF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18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image" Target="../media/image12.GIF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image" Target="../media/image19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tags" Target="../tags/tag115.xml"/><Relationship Id="rId7" Type="http://schemas.openxmlformats.org/officeDocument/2006/relationships/image" Target="../media/image20.jpeg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12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image" Target="../media/image10.jpeg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5" Type="http://schemas.openxmlformats.org/officeDocument/2006/relationships/tags" Target="../tags/tag131.xml"/><Relationship Id="rId10" Type="http://schemas.openxmlformats.org/officeDocument/2006/relationships/tags" Target="../tags/tag136.xml"/><Relationship Id="rId4" Type="http://schemas.openxmlformats.org/officeDocument/2006/relationships/tags" Target="../tags/tag130.xml"/><Relationship Id="rId9" Type="http://schemas.openxmlformats.org/officeDocument/2006/relationships/tags" Target="../tags/tag13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7" Type="http://schemas.openxmlformats.org/officeDocument/2006/relationships/image" Target="../media/image10.jpeg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7" Type="http://schemas.openxmlformats.org/officeDocument/2006/relationships/image" Target="../media/image10.jpeg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tags" Target="../tags/tag19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4" Type="http://schemas.openxmlformats.org/officeDocument/2006/relationships/tags" Target="../tags/tag20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4" Type="http://schemas.openxmlformats.org/officeDocument/2006/relationships/image" Target="../media/image2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4" Type="http://schemas.openxmlformats.org/officeDocument/2006/relationships/image" Target="../media/image2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file:///E:\&#21021;&#20013;\7&#24180;&#32423;&#35838;&#20214;&#32451;&#20064;2016\&#19971;&#24180;&#32423;&#19978;%202017\7%20&#19978;%20M%209\7%20&#19978;%20M%209%20u%201\Unit%201-activity%203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audio" Target="file:///E:\&#21021;&#20013;\7&#24180;&#32423;&#35838;&#20214;&#32451;&#20064;2016\&#19971;&#24180;&#32423;&#19978;%202017\7%20&#19978;%20M%209\7%20&#19978;%20M%209%20u%201\Unit%201-activity%203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a"/>
          <p:cNvPicPr>
            <a:picLocks noChangeAspect="1" noChangeArrowheads="1"/>
          </p:cNvPicPr>
          <p:nvPr/>
        </p:nvPicPr>
        <p:blipFill>
          <a:blip r:embed="rId2">
            <a:lum bright="-24000"/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37834" y="411510"/>
            <a:ext cx="8391011" cy="161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644" tIns="44323" rIns="88644" bIns="44323">
            <a:spAutoFit/>
          </a:bodyPr>
          <a:lstStyle/>
          <a:p>
            <a:pPr algn="r" defTabSz="682625">
              <a:lnSpc>
                <a:spcPct val="150000"/>
              </a:lnSpc>
            </a:pPr>
            <a:r>
              <a:rPr lang="en-US" altLang="zh-CN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Module 9 People and places</a:t>
            </a:r>
          </a:p>
          <a:p>
            <a:pPr algn="r" defTabSz="682625">
              <a:lnSpc>
                <a:spcPct val="150000"/>
              </a:lnSpc>
            </a:pPr>
            <a:r>
              <a:rPr lang="en-US" altLang="zh-CN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Unit 1 We are enjoying the school trip a lot.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5820" y="1188244"/>
            <a:ext cx="2870915" cy="28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 algn="r" defTabSz="682625"/>
            <a:r>
              <a:rPr lang="zh-CN" altLang="en-US" sz="3000">
                <a:latin typeface="Times New Roman" panose="02020603050405020304" pitchFamily="18" charset="0"/>
              </a:rPr>
              <a:t>等公共汽车                      </a:t>
            </a:r>
          </a:p>
          <a:p>
            <a:pPr algn="r" defTabSz="682625"/>
            <a:r>
              <a:rPr lang="zh-CN" altLang="en-US" sz="3000">
                <a:latin typeface="Times New Roman" panose="02020603050405020304" pitchFamily="18" charset="0"/>
              </a:rPr>
              <a:t>正在出售       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回到学校                         </a:t>
            </a:r>
          </a:p>
          <a:p>
            <a:pPr algn="r" defTabSz="682625"/>
            <a:r>
              <a:rPr lang="zh-CN" altLang="en-US" sz="3000">
                <a:latin typeface="Times New Roman" panose="02020603050405020304" pitchFamily="18" charset="0"/>
              </a:rPr>
              <a:t>正在出售的贺卡</a:t>
            </a:r>
            <a:r>
              <a:rPr lang="zh-CN" altLang="en-US" sz="3000" u="sng">
                <a:latin typeface="Times New Roman" panose="02020603050405020304" pitchFamily="18" charset="0"/>
              </a:rPr>
              <a:t>           </a:t>
            </a:r>
            <a:br>
              <a:rPr lang="zh-CN" altLang="en-US" sz="3000" u="sng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在郊游                           </a:t>
            </a:r>
          </a:p>
          <a:p>
            <a:pPr algn="r" defTabSz="682625"/>
            <a:r>
              <a:rPr lang="zh-CN" altLang="en-US" sz="3000">
                <a:latin typeface="Times New Roman" panose="02020603050405020304" pitchFamily="18" charset="0"/>
              </a:rPr>
              <a:t>通过电子邮件</a:t>
            </a:r>
          </a:p>
        </p:txBody>
      </p:sp>
      <p:sp>
        <p:nvSpPr>
          <p:cNvPr id="11267" name="Rectangle 3"/>
          <p:cNvSpPr/>
          <p:nvPr>
            <p:custDataLst>
              <p:tags r:id="rId2"/>
            </p:custDataLst>
          </p:nvPr>
        </p:nvSpPr>
        <p:spPr>
          <a:xfrm>
            <a:off x="4426735" y="1143001"/>
            <a:ext cx="2991870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wait for the bus    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on sale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go back to school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postcards on sale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on a school trip  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by email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71219" y="1187053"/>
            <a:ext cx="2601729" cy="281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89" tIns="34195" rIns="68389" bIns="34195">
            <a:spAutoFit/>
          </a:bodyPr>
          <a:lstStyle/>
          <a:p>
            <a:pPr algn="r" defTabSz="682625" fontAlgn="b">
              <a:lnSpc>
                <a:spcPct val="12000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开车</a:t>
            </a:r>
          </a:p>
          <a:p>
            <a:pPr algn="r" defTabSz="682625" fontAlgn="b">
              <a:lnSpc>
                <a:spcPct val="12000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喜欢学校郊游</a:t>
            </a:r>
          </a:p>
          <a:p>
            <a:pPr algn="r" defTabSz="682625" fontAlgn="b">
              <a:lnSpc>
                <a:spcPct val="12000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写明信片</a:t>
            </a:r>
          </a:p>
          <a:p>
            <a:pPr algn="r" defTabSz="682625" fontAlgn="b">
              <a:lnSpc>
                <a:spcPct val="12000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玩得高兴</a:t>
            </a:r>
          </a:p>
          <a:p>
            <a:pPr algn="r" defTabSz="682625" fontAlgn="b">
              <a:lnSpc>
                <a:spcPct val="12000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买些礼物</a:t>
            </a:r>
          </a:p>
        </p:txBody>
      </p:sp>
      <p:sp>
        <p:nvSpPr>
          <p:cNvPr id="12291" name="Text Box 4"/>
          <p:cNvSpPr/>
          <p:nvPr>
            <p:custDataLst>
              <p:tags r:id="rId2"/>
            </p:custDataLst>
          </p:nvPr>
        </p:nvSpPr>
        <p:spPr>
          <a:xfrm>
            <a:off x="3946470" y="1200151"/>
            <a:ext cx="215111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drive a car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5"/>
          <p:cNvSpPr/>
          <p:nvPr>
            <p:custDataLst>
              <p:tags r:id="rId3"/>
            </p:custDataLst>
          </p:nvPr>
        </p:nvSpPr>
        <p:spPr>
          <a:xfrm>
            <a:off x="3946470" y="1771651"/>
            <a:ext cx="365712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enjoy the school trip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Text Box 7"/>
          <p:cNvSpPr/>
          <p:nvPr>
            <p:custDataLst>
              <p:tags r:id="rId4"/>
            </p:custDataLst>
          </p:nvPr>
        </p:nvSpPr>
        <p:spPr>
          <a:xfrm>
            <a:off x="3946470" y="2331244"/>
            <a:ext cx="3297817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write a postcard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Text Box 9"/>
          <p:cNvSpPr/>
          <p:nvPr>
            <p:custDataLst>
              <p:tags r:id="rId5"/>
            </p:custDataLst>
          </p:nvPr>
        </p:nvSpPr>
        <p:spPr>
          <a:xfrm>
            <a:off x="3946471" y="2902744"/>
            <a:ext cx="3442489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have a good time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5" name="Text Box 12"/>
          <p:cNvSpPr/>
          <p:nvPr>
            <p:custDataLst>
              <p:tags r:id="rId6"/>
            </p:custDataLst>
          </p:nvPr>
        </p:nvSpPr>
        <p:spPr>
          <a:xfrm>
            <a:off x="3946470" y="3474244"/>
            <a:ext cx="355040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buy some presents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/>
          <p:nvPr>
            <p:custDataLst>
              <p:tags r:id="rId1"/>
            </p:custDataLst>
          </p:nvPr>
        </p:nvSpPr>
        <p:spPr>
          <a:xfrm>
            <a:off x="1243945" y="1257301"/>
            <a:ext cx="6573102" cy="3269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Betty: Hi, Mum!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Mum: Hello, Betty. Where are you now?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Betty: I __________ on the Great Wall of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China and ______ to you.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Mum: Really? That’s great.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Betty: We’re __ a school trip.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Mum: What _____ the others?</a:t>
            </a:r>
            <a:endParaRPr lang="en-US" altLang="zh-CN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3"/>
          <p:cNvSpPr/>
          <p:nvPr>
            <p:custDataLst>
              <p:tags r:id="rId2"/>
            </p:custDataLst>
          </p:nvPr>
        </p:nvSpPr>
        <p:spPr>
          <a:xfrm>
            <a:off x="2409624" y="2159794"/>
            <a:ext cx="2090633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’m standing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 Box 4"/>
          <p:cNvSpPr/>
          <p:nvPr>
            <p:custDataLst>
              <p:tags r:id="rId3"/>
            </p:custDataLst>
          </p:nvPr>
        </p:nvSpPr>
        <p:spPr>
          <a:xfrm>
            <a:off x="3885993" y="2616994"/>
            <a:ext cx="1540404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talking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Text Box 5"/>
          <p:cNvSpPr/>
          <p:nvPr>
            <p:custDataLst>
              <p:tags r:id="rId4"/>
            </p:custDataLst>
          </p:nvPr>
        </p:nvSpPr>
        <p:spPr>
          <a:xfrm>
            <a:off x="3282401" y="3531394"/>
            <a:ext cx="83483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on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8" name="Text Box 6"/>
          <p:cNvSpPr/>
          <p:nvPr>
            <p:custDataLst>
              <p:tags r:id="rId5"/>
            </p:custDataLst>
          </p:nvPr>
        </p:nvSpPr>
        <p:spPr>
          <a:xfrm>
            <a:off x="3083180" y="3988594"/>
            <a:ext cx="1830934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about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WordArt 10"/>
          <p:cNvSpPr>
            <a:spLocks noChangeArrowheads="1" noChangeShapeType="1" noTextEdit="1"/>
          </p:cNvSpPr>
          <p:nvPr>
            <p:custDataLst>
              <p:tags r:id="rId6"/>
            </p:custDataLst>
          </p:nvPr>
        </p:nvSpPr>
        <p:spPr bwMode="auto">
          <a:xfrm>
            <a:off x="2523464" y="571500"/>
            <a:ext cx="683043" cy="771525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zh-CN" altLang="en-US" sz="2700" kern="10">
                <a:ln w="9525" algn="ctr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</a:t>
            </a:r>
          </a:p>
        </p:txBody>
      </p:sp>
      <p:sp>
        <p:nvSpPr>
          <p:cNvPr id="13320" name="WordArt 11"/>
          <p:cNvSpPr>
            <a:spLocks noChangeArrowheads="1" noChangeShapeType="1" noTextEdit="1"/>
          </p:cNvSpPr>
          <p:nvPr>
            <p:custDataLst>
              <p:tags r:id="rId7"/>
            </p:custDataLst>
          </p:nvPr>
        </p:nvSpPr>
        <p:spPr bwMode="auto">
          <a:xfrm>
            <a:off x="5654077" y="571500"/>
            <a:ext cx="683043" cy="771525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zh-CN" altLang="en-US" sz="2700" kern="10">
                <a:ln w="9525" algn="ctr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57379" y="1416844"/>
            <a:ext cx="6743863" cy="283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3" tIns="34196" rIns="68393" bIns="34196">
            <a:spAutoFit/>
          </a:bodyPr>
          <a:lstStyle/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Betty: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Well, Tony  _ _______ an ice cream,    </a:t>
            </a:r>
          </a:p>
          <a:p>
            <a:pPr defTabSz="682625"/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       Wang Hui  _ _______ lots of photos </a:t>
            </a:r>
          </a:p>
          <a:p>
            <a:pPr defTabSz="682625"/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       and Lingling _ ______a few presents </a:t>
            </a:r>
          </a:p>
          <a:p>
            <a:pPr defTabSz="682625"/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       and</a:t>
            </a:r>
            <a:r>
              <a:rPr lang="en-US" altLang="zh-CN" sz="3000"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postcards.</a:t>
            </a:r>
            <a:r>
              <a:rPr lang="en-US" altLang="zh-CN" sz="3000"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And Daming ______ </a:t>
            </a:r>
          </a:p>
          <a:p>
            <a:pPr defTabSz="682625"/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       ______ lunch and ____ in the sun. 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14339" name="Text Box 7"/>
          <p:cNvSpPr/>
          <p:nvPr>
            <p:custDataLst>
              <p:tags r:id="rId2"/>
            </p:custDataLst>
          </p:nvPr>
        </p:nvSpPr>
        <p:spPr>
          <a:xfrm>
            <a:off x="4213284" y="1416844"/>
            <a:ext cx="1668474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eating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Text Box 8"/>
          <p:cNvSpPr/>
          <p:nvPr>
            <p:custDataLst>
              <p:tags r:id="rId3"/>
            </p:custDataLst>
          </p:nvPr>
        </p:nvSpPr>
        <p:spPr>
          <a:xfrm>
            <a:off x="4003390" y="1874044"/>
            <a:ext cx="161274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taking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Text Box 9"/>
          <p:cNvSpPr/>
          <p:nvPr>
            <p:custDataLst>
              <p:tags r:id="rId4"/>
            </p:custDataLst>
          </p:nvPr>
        </p:nvSpPr>
        <p:spPr>
          <a:xfrm>
            <a:off x="4103001" y="2331244"/>
            <a:ext cx="1721837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buying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Text Box 10"/>
          <p:cNvSpPr/>
          <p:nvPr>
            <p:custDataLst>
              <p:tags r:id="rId5"/>
            </p:custDataLst>
          </p:nvPr>
        </p:nvSpPr>
        <p:spPr>
          <a:xfrm>
            <a:off x="6621721" y="2788444"/>
            <a:ext cx="683043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11"/>
          <p:cNvSpPr/>
          <p:nvPr>
            <p:custDataLst>
              <p:tags r:id="rId6"/>
            </p:custDataLst>
          </p:nvPr>
        </p:nvSpPr>
        <p:spPr>
          <a:xfrm>
            <a:off x="4937831" y="3245644"/>
            <a:ext cx="1114688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lying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Rectangle 12"/>
          <p:cNvSpPr/>
          <p:nvPr>
            <p:custDataLst>
              <p:tags r:id="rId7"/>
            </p:custDataLst>
          </p:nvPr>
        </p:nvSpPr>
        <p:spPr>
          <a:xfrm>
            <a:off x="2125023" y="3233738"/>
            <a:ext cx="1186494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having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/>
          <p:nvPr>
            <p:custDataLst>
              <p:tags r:id="rId1"/>
            </p:custDataLst>
          </p:nvPr>
        </p:nvSpPr>
        <p:spPr>
          <a:xfrm>
            <a:off x="1127733" y="1085850"/>
            <a:ext cx="6746234" cy="29527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Mum: I’d like a postcard too, but please 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 ___ some photos of the Great Wall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and send them to me __ _____. 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Betty:</a:t>
            </a: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CC33"/>
                </a:solidFill>
                <a:latin typeface="Times New Roman" panose="02020603050405020304" pitchFamily="18" charset="0"/>
                <a:sym typeface="Wingdings" panose="05000000000000000000"/>
              </a:rPr>
              <a:t> </a:t>
            </a: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OK. We _ ________ the school trip 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_ ___. ______ , It’s time to __ ____ 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to school now. Bye, Mum!</a:t>
            </a:r>
          </a:p>
          <a:p>
            <a:pPr defTabSz="682625" eaLnBrk="1" fontAlgn="b" hangingPunct="1">
              <a:lnSpc>
                <a:spcPct val="90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Mum: Bye, Betty!</a:t>
            </a:r>
            <a:endParaRPr lang="en-US" altLang="zh-CN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/>
          <p:nvPr>
            <p:custDataLst>
              <p:tags r:id="rId2"/>
            </p:custDataLst>
          </p:nvPr>
        </p:nvSpPr>
        <p:spPr>
          <a:xfrm>
            <a:off x="2125023" y="1459707"/>
            <a:ext cx="81348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take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/>
          <p:nvPr>
            <p:custDataLst>
              <p:tags r:id="rId3"/>
            </p:custDataLst>
          </p:nvPr>
        </p:nvSpPr>
        <p:spPr>
          <a:xfrm>
            <a:off x="3377267" y="2270523"/>
            <a:ext cx="2034899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’re enjoying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Text Box 5"/>
          <p:cNvSpPr/>
          <p:nvPr>
            <p:custDataLst>
              <p:tags r:id="rId4"/>
            </p:custDataLst>
          </p:nvPr>
        </p:nvSpPr>
        <p:spPr>
          <a:xfrm>
            <a:off x="2153483" y="2731294"/>
            <a:ext cx="122378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 lot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Text Box 6"/>
          <p:cNvSpPr/>
          <p:nvPr>
            <p:custDataLst>
              <p:tags r:id="rId5"/>
            </p:custDataLst>
          </p:nvPr>
        </p:nvSpPr>
        <p:spPr>
          <a:xfrm>
            <a:off x="3092667" y="2715817"/>
            <a:ext cx="1526174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Anyway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" name="Text Box 7"/>
          <p:cNvSpPr/>
          <p:nvPr>
            <p:custDataLst>
              <p:tags r:id="rId6"/>
            </p:custDataLst>
          </p:nvPr>
        </p:nvSpPr>
        <p:spPr>
          <a:xfrm>
            <a:off x="6331192" y="2715817"/>
            <a:ext cx="137201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 back 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Text Box 8"/>
          <p:cNvSpPr/>
          <p:nvPr>
            <p:custDataLst>
              <p:tags r:id="rId7"/>
            </p:custDataLst>
          </p:nvPr>
        </p:nvSpPr>
        <p:spPr>
          <a:xfrm>
            <a:off x="5312556" y="1891904"/>
            <a:ext cx="1781129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by email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4119" y="3429000"/>
            <a:ext cx="177638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en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3300">
                <a:latin typeface="Times New Roman" panose="02020603050405020304" pitchFamily="18" charset="0"/>
              </a:rPr>
              <a:t>oy</a:t>
            </a:r>
            <a:endParaRPr lang="en-US" altLang="zh-CN" sz="3300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30207" y="890588"/>
            <a:ext cx="382551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ho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300">
                <a:latin typeface="Times New Roman" panose="02020603050405020304" pitchFamily="18" charset="0"/>
              </a:rPr>
              <a:t>e  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300">
                <a:latin typeface="Times New Roman" panose="02020603050405020304" pitchFamily="18" charset="0"/>
              </a:rPr>
              <a:t>e  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300">
                <a:latin typeface="Times New Roman" panose="02020603050405020304" pitchFamily="18" charset="0"/>
              </a:rPr>
              <a:t>u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6388" name="Text Box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4119" y="1429941"/>
            <a:ext cx="423462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mo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300">
                <a:latin typeface="Times New Roman" panose="02020603050405020304" pitchFamily="18" charset="0"/>
              </a:rPr>
              <a:t>ey   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300">
                <a:latin typeface="Times New Roman" panose="02020603050405020304" pitchFamily="18" charset="0"/>
              </a:rPr>
              <a:t>ow   su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389" name="Text Box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30207" y="2132410"/>
            <a:ext cx="448839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eati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  <a:r>
              <a:rPr lang="en-US" altLang="zh-CN" sz="3300">
                <a:latin typeface="Times New Roman" panose="02020603050405020304" pitchFamily="18" charset="0"/>
              </a:rPr>
              <a:t>   standi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  <a:r>
              <a:rPr lang="en-US" altLang="zh-CN" sz="3300">
                <a:latin typeface="Times New Roman" panose="02020603050405020304" pitchFamily="18" charset="0"/>
              </a:rPr>
              <a:t>   talki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</a:p>
        </p:txBody>
      </p:sp>
      <p:sp>
        <p:nvSpPr>
          <p:cNvPr id="16390" name="Text Box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4119" y="2780110"/>
            <a:ext cx="157123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Ch</a:t>
            </a:r>
            <a:r>
              <a:rPr lang="en-US" altLang="zh-CN" sz="3300">
                <a:latin typeface="Times New Roman" panose="02020603050405020304" pitchFamily="18" charset="0"/>
              </a:rPr>
              <a:t>ina</a:t>
            </a:r>
            <a:endParaRPr lang="en-US" altLang="zh-CN" sz="3300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Text Box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40879" y="4076700"/>
            <a:ext cx="392749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b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oy</a:t>
            </a:r>
            <a:r>
              <a:rPr lang="en-US" altLang="zh-CN" sz="3300">
                <a:latin typeface="Times New Roman" panose="02020603050405020304" pitchFamily="18" charset="0"/>
              </a:rPr>
              <a:t>   enj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oy</a:t>
            </a:r>
            <a:r>
              <a:rPr lang="en-US" altLang="zh-CN" sz="3300">
                <a:latin typeface="Times New Roman" panose="02020603050405020304" pitchFamily="18" charset="0"/>
              </a:rPr>
              <a:t>   t</a:t>
            </a:r>
            <a:r>
              <a:rPr lang="en-US" altLang="zh-CN" sz="3300" u="sng">
                <a:solidFill>
                  <a:srgbClr val="FF0000"/>
                </a:solidFill>
                <a:latin typeface="Times New Roman" panose="02020603050405020304" pitchFamily="18" charset="0"/>
              </a:rPr>
              <a:t>oy</a:t>
            </a:r>
          </a:p>
        </p:txBody>
      </p:sp>
      <p:pic>
        <p:nvPicPr>
          <p:cNvPr id="16392" name="Picture 8" descr="双元音6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 cstate="email">
            <a:lum bright="48000"/>
          </a:blip>
          <a:srcRect/>
          <a:stretch>
            <a:fillRect/>
          </a:stretch>
        </p:blipFill>
        <p:spPr bwMode="auto">
          <a:xfrm>
            <a:off x="1779944" y="4165998"/>
            <a:ext cx="985431" cy="5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辅音m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lum bright="48000"/>
          </a:blip>
          <a:srcRect/>
          <a:stretch>
            <a:fillRect/>
          </a:stretch>
        </p:blipFill>
        <p:spPr bwMode="auto">
          <a:xfrm>
            <a:off x="1779944" y="897731"/>
            <a:ext cx="99017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辅音n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>
            <a:lum bright="48000"/>
          </a:blip>
          <a:srcRect/>
          <a:stretch>
            <a:fillRect/>
          </a:stretch>
        </p:blipFill>
        <p:spPr bwMode="auto">
          <a:xfrm>
            <a:off x="1776386" y="1546623"/>
            <a:ext cx="978317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 descr="辅音8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>
            <a:lum bright="48000"/>
          </a:blip>
          <a:srcRect/>
          <a:stretch>
            <a:fillRect/>
          </a:stretch>
        </p:blipFill>
        <p:spPr bwMode="auto">
          <a:xfrm>
            <a:off x="1779944" y="2221706"/>
            <a:ext cx="9901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辅音单词china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>
            <a:lum bright="48000"/>
          </a:blip>
          <a:srcRect/>
          <a:stretch>
            <a:fillRect/>
          </a:stretch>
        </p:blipFill>
        <p:spPr bwMode="auto">
          <a:xfrm>
            <a:off x="1806032" y="2869407"/>
            <a:ext cx="958157" cy="54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辅音单词jam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9">
            <a:lum bright="48000"/>
          </a:blip>
          <a:srcRect/>
          <a:stretch>
            <a:fillRect/>
          </a:stretch>
        </p:blipFill>
        <p:spPr bwMode="auto">
          <a:xfrm>
            <a:off x="1779944" y="3517107"/>
            <a:ext cx="984246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 descr="深色木质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434188" y="571500"/>
            <a:ext cx="2049129" cy="400050"/>
          </a:xfrm>
          <a:blipFill dpi="0" rotWithShape="1">
            <a:blip r:embed="rId4"/>
            <a:srcRect/>
            <a:tile tx="0" ty="0" sx="100000" sy="100000" flip="none" algn="tl"/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68393" tIns="34196" rIns="68393" bIns="34196"/>
          <a:lstStyle/>
          <a:p>
            <a:pPr eaLnBrk="1" hangingPunct="1"/>
            <a:r>
              <a:rPr lang="en-US" altLang="zh-CN" sz="3000" b="1" dirty="0">
                <a:solidFill>
                  <a:srgbClr val="FFFF00"/>
                </a:solidFill>
              </a:rPr>
              <a:t>Chant</a:t>
            </a:r>
          </a:p>
        </p:txBody>
      </p:sp>
      <p:sp>
        <p:nvSpPr>
          <p:cNvPr id="17411" name="内容占位符 2"/>
          <p:cNvSpPr>
            <a:spLocks noGrp="1" noChangeArrowheads="1"/>
          </p:cNvSpPr>
          <p:nvPr>
            <p:ph idx="4294967295"/>
            <p:custDataLst>
              <p:tags r:id="rId2"/>
            </p:custDataLst>
          </p:nvPr>
        </p:nvSpPr>
        <p:spPr>
          <a:xfrm>
            <a:off x="1141963" y="1554957"/>
            <a:ext cx="6788924" cy="273129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68393" tIns="34196" rIns="68393" bIns="34196"/>
          <a:lstStyle/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Talking, talking, talking, I am talking.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Writing, writing, writing, he is writing. 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Singing, singing, singing, she is singing.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Sitting, sitting, sitting, we are sitting.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Doing, doing, doing, what are you doing?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/>
          <p:nvPr>
            <p:custDataLst>
              <p:tags r:id="rId1"/>
            </p:custDataLst>
          </p:nvPr>
        </p:nvSpPr>
        <p:spPr>
          <a:xfrm>
            <a:off x="1344667" y="1059582"/>
            <a:ext cx="6839916" cy="360098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1. </a:t>
            </a:r>
            <a:r>
              <a:rPr lang="zh-CN" altLang="en-US" sz="2700" dirty="0">
                <a:latin typeface="Times New Roman" panose="02020603050405020304" pitchFamily="18" charset="0"/>
              </a:rPr>
              <a:t>肯定句：主语 </a:t>
            </a:r>
            <a:r>
              <a:rPr lang="en-US" altLang="zh-CN" sz="2700" dirty="0">
                <a:latin typeface="Times New Roman" panose="02020603050405020304" pitchFamily="18" charset="0"/>
              </a:rPr>
              <a:t>+ be + </a:t>
            </a:r>
            <a:r>
              <a:rPr lang="zh-CN" altLang="en-US" sz="2700" dirty="0">
                <a:latin typeface="Times New Roman" panose="02020603050405020304" pitchFamily="18" charset="0"/>
              </a:rPr>
              <a:t>动词</a:t>
            </a:r>
            <a:r>
              <a:rPr lang="en-US" altLang="zh-CN" sz="2700" dirty="0">
                <a:latin typeface="Times New Roman" panose="02020603050405020304" pitchFamily="18" charset="0"/>
              </a:rPr>
              <a:t>-</a:t>
            </a:r>
            <a:r>
              <a:rPr lang="en-US" altLang="zh-CN" sz="2700" dirty="0" err="1">
                <a:latin typeface="Times New Roman" panose="02020603050405020304" pitchFamily="18" charset="0"/>
              </a:rPr>
              <a:t>ing</a:t>
            </a:r>
            <a:r>
              <a:rPr lang="en-US" altLang="zh-CN" sz="2700" dirty="0">
                <a:latin typeface="Times New Roman" panose="02020603050405020304" pitchFamily="18" charset="0"/>
              </a:rPr>
              <a:t> …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They are waiting for buses.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now, look, listen</a:t>
            </a:r>
            <a:r>
              <a:rPr lang="zh-CN" altLang="en-US" sz="2700" dirty="0">
                <a:latin typeface="Times New Roman" panose="02020603050405020304" pitchFamily="18" charset="0"/>
              </a:rPr>
              <a:t>是标志词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2. </a:t>
            </a:r>
            <a:r>
              <a:rPr lang="zh-CN" altLang="en-US" sz="2700" dirty="0">
                <a:latin typeface="Times New Roman" panose="02020603050405020304" pitchFamily="18" charset="0"/>
              </a:rPr>
              <a:t>否定句：主语 </a:t>
            </a:r>
            <a:r>
              <a:rPr lang="en-US" altLang="zh-CN" sz="2700" dirty="0">
                <a:latin typeface="Times New Roman" panose="02020603050405020304" pitchFamily="18" charset="0"/>
              </a:rPr>
              <a:t>+ be + not + </a:t>
            </a:r>
            <a:r>
              <a:rPr lang="zh-CN" altLang="en-US" sz="2700" dirty="0">
                <a:latin typeface="Times New Roman" panose="02020603050405020304" pitchFamily="18" charset="0"/>
              </a:rPr>
              <a:t>动词</a:t>
            </a:r>
            <a:r>
              <a:rPr lang="en-US" altLang="zh-CN" sz="2700" dirty="0">
                <a:latin typeface="Times New Roman" panose="02020603050405020304" pitchFamily="18" charset="0"/>
              </a:rPr>
              <a:t>-</a:t>
            </a:r>
            <a:r>
              <a:rPr lang="en-US" altLang="zh-CN" sz="2700" dirty="0" err="1">
                <a:latin typeface="Times New Roman" panose="02020603050405020304" pitchFamily="18" charset="0"/>
              </a:rPr>
              <a:t>ing</a:t>
            </a:r>
            <a:r>
              <a:rPr lang="en-US" altLang="zh-CN" sz="2700" dirty="0">
                <a:latin typeface="Times New Roman" panose="02020603050405020304" pitchFamily="18" charset="0"/>
              </a:rPr>
              <a:t> …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They </a:t>
            </a:r>
            <a:r>
              <a:rPr lang="en-US" altLang="zh-CN" sz="2700" u="sng" dirty="0">
                <a:latin typeface="Times New Roman" panose="02020603050405020304" pitchFamily="18" charset="0"/>
              </a:rPr>
              <a:t>are not</a:t>
            </a:r>
            <a:r>
              <a:rPr lang="en-US" altLang="zh-CN" sz="2700" dirty="0">
                <a:latin typeface="Times New Roman" panose="02020603050405020304" pitchFamily="18" charset="0"/>
              </a:rPr>
              <a:t> (aren’t) waiting for buses.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3. </a:t>
            </a:r>
            <a:r>
              <a:rPr lang="zh-CN" altLang="en-US" sz="2700" dirty="0">
                <a:latin typeface="Times New Roman" panose="02020603050405020304" pitchFamily="18" charset="0"/>
              </a:rPr>
              <a:t>一般疑问句</a:t>
            </a:r>
            <a:r>
              <a:rPr lang="en-US" altLang="zh-CN" sz="2700" dirty="0">
                <a:latin typeface="Times New Roman" panose="02020603050405020304" pitchFamily="18" charset="0"/>
              </a:rPr>
              <a:t>: Are we waiting for buses?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                   Yes, we are. /No, we aren’t.</a:t>
            </a:r>
          </a:p>
          <a:p>
            <a:pPr defTabSz="682625">
              <a:lnSpc>
                <a:spcPct val="8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4. </a:t>
            </a:r>
            <a:r>
              <a:rPr lang="zh-CN" altLang="en-US" sz="2700" dirty="0">
                <a:latin typeface="Times New Roman" panose="02020603050405020304" pitchFamily="18" charset="0"/>
              </a:rPr>
              <a:t>特殊疑问句：</a:t>
            </a:r>
          </a:p>
          <a:p>
            <a:pPr defTabSz="682625">
              <a:lnSpc>
                <a:spcPct val="8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    特殊疑问词＋一般疑问句？</a:t>
            </a:r>
          </a:p>
          <a:p>
            <a:pPr defTabSz="682625">
              <a:lnSpc>
                <a:spcPct val="8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    </a:t>
            </a:r>
            <a:r>
              <a:rPr lang="en-US" altLang="zh-CN" sz="2700" dirty="0">
                <a:latin typeface="Times New Roman" panose="02020603050405020304" pitchFamily="18" charset="0"/>
              </a:rPr>
              <a:t>What are they waiting for?</a:t>
            </a:r>
          </a:p>
        </p:txBody>
      </p:sp>
      <p:sp>
        <p:nvSpPr>
          <p:cNvPr id="2" name="矩形 1"/>
          <p:cNvSpPr/>
          <p:nvPr/>
        </p:nvSpPr>
        <p:spPr>
          <a:xfrm>
            <a:off x="2973045" y="249493"/>
            <a:ext cx="2292100" cy="438581"/>
          </a:xfrm>
          <a:prstGeom prst="rect">
            <a:avLst/>
          </a:prstGeom>
        </p:spPr>
        <p:txBody>
          <a:bodyPr wrap="none" lIns="68397" tIns="34199" rIns="68397" bIns="34199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现在进行时句式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75136" y="1168004"/>
            <a:ext cx="3733658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she doing?</a:t>
            </a:r>
          </a:p>
        </p:txBody>
      </p:sp>
      <p:pic>
        <p:nvPicPr>
          <p:cNvPr id="19459" name="Picture 6" descr="shoppingcartoon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173304" y="1869282"/>
            <a:ext cx="2720313" cy="281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图片 7" descr="79409908457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lum bright="-24000"/>
          </a:blip>
          <a:srcRect/>
          <a:stretch>
            <a:fillRect/>
          </a:stretch>
        </p:blipFill>
        <p:spPr bwMode="auto">
          <a:xfrm>
            <a:off x="3227852" y="2842022"/>
            <a:ext cx="2581570" cy="1446609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3"/>
          <p:cNvSpPr/>
          <p:nvPr>
            <p:custDataLst>
              <p:tags r:id="rId4"/>
            </p:custDataLst>
          </p:nvPr>
        </p:nvSpPr>
        <p:spPr>
          <a:xfrm>
            <a:off x="929697" y="2800351"/>
            <a:ext cx="3341693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/>
          <a:p>
            <a:pPr algn="just" defTabSz="682625">
              <a:spcBef>
                <a:spcPct val="50000"/>
              </a:spcBef>
            </a:pPr>
            <a:r>
              <a:rPr kumimoji="1" lang="en-US" altLang="zh-CN" sz="3000" b="1">
                <a:solidFill>
                  <a:srgbClr val="000000"/>
                </a:solidFill>
                <a:latin typeface="Comic Sans MS" panose="030F0702030302020204" pitchFamily="66" charset="0"/>
              </a:rPr>
              <a:t>She is 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sho</a:t>
            </a:r>
            <a:r>
              <a:rPr kumimoji="1" lang="en-US" altLang="zh-CN" sz="3000" b="1">
                <a:solidFill>
                  <a:srgbClr val="9900FF"/>
                </a:solidFill>
                <a:latin typeface="Comic Sans MS" panose="030F0702030302020204" pitchFamily="66" charset="0"/>
              </a:rPr>
              <a:t>pping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2" name="标题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67289" y="465535"/>
            <a:ext cx="5763174" cy="6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3" tIns="34196" rIns="68393" bIns="34196"/>
          <a:lstStyle/>
          <a:p>
            <a:pPr algn="ctr" defTabSz="682625" eaLnBrk="0" hangingPunct="0"/>
            <a:r>
              <a:rPr kumimoji="1" lang="en-US" altLang="zh-CN" sz="3600" b="1">
                <a:solidFill>
                  <a:srgbClr val="66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Guessing  Games</a:t>
            </a:r>
            <a:endParaRPr lang="en-US" altLang="zh-CN" sz="36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0"/>
          <p:cNvGrpSpPr/>
          <p:nvPr/>
        </p:nvGrpSpPr>
        <p:grpSpPr bwMode="auto">
          <a:xfrm>
            <a:off x="1857023" y="1125141"/>
            <a:ext cx="4597496" cy="2464594"/>
            <a:chOff x="-144" y="2256"/>
            <a:chExt cx="2176" cy="1632"/>
          </a:xfrm>
        </p:grpSpPr>
        <p:pic>
          <p:nvPicPr>
            <p:cNvPr id="20483" name="Picture 21" descr="0001"/>
            <p:cNvPicPr>
              <a:picLocks noChangeAspect="1" noChangeArrowheads="1" noCrop="1"/>
            </p:cNvPicPr>
            <p:nvPr>
              <p:custDataLst>
                <p:tags r:id="rId4"/>
              </p:custDataLst>
            </p:nvPr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44" y="2256"/>
              <a:ext cx="1360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22" descr="0001"/>
            <p:cNvPicPr>
              <a:picLocks noChangeAspect="1" noChangeArrowheads="1" noCrop="1"/>
            </p:cNvPicPr>
            <p:nvPr>
              <p:custDataLst>
                <p:tags r:id="rId5"/>
              </p:custDataLst>
            </p:nvPr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2" y="2256"/>
              <a:ext cx="1360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5" name="Text Box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14807" y="696517"/>
            <a:ext cx="4257840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are they doing?</a:t>
            </a:r>
          </a:p>
        </p:txBody>
      </p:sp>
      <p:sp>
        <p:nvSpPr>
          <p:cNvPr id="20484" name="Text Box 9"/>
          <p:cNvSpPr/>
          <p:nvPr>
            <p:custDataLst>
              <p:tags r:id="rId2"/>
            </p:custDataLst>
          </p:nvPr>
        </p:nvSpPr>
        <p:spPr>
          <a:xfrm>
            <a:off x="1681519" y="3719513"/>
            <a:ext cx="5633918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They are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l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ying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on the grass. 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487" name="图片 9" descr="79409908457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720652" y="2518172"/>
            <a:ext cx="4733867" cy="1084659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241574" y="2171700"/>
            <a:ext cx="7525959" cy="22288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455930" indent="-455930" defTabSz="682625" eaLnBrk="1" hangingPunct="1">
              <a:lnSpc>
                <a:spcPct val="95000"/>
              </a:lnSpc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1. To learn new words and expressions in unit 1.</a:t>
            </a:r>
          </a:p>
          <a:p>
            <a:pPr marL="455930" indent="-455930" defTabSz="682625" eaLnBrk="1" hangingPunct="1">
              <a:lnSpc>
                <a:spcPct val="95000"/>
              </a:lnSpc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2. To listen and understand the dialogues.</a:t>
            </a:r>
          </a:p>
          <a:p>
            <a:pPr marL="455930" indent="-455930" defTabSz="682625" eaLnBrk="1" hangingPunct="1">
              <a:lnSpc>
                <a:spcPct val="95000"/>
              </a:lnSpc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3. To learn The Present Continuous Tense. </a:t>
            </a:r>
          </a:p>
        </p:txBody>
      </p:sp>
      <p:sp>
        <p:nvSpPr>
          <p:cNvPr id="3075" name="AutoShape 5" descr="90%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38863" y="6858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 algn="ctr">
            <a:solidFill>
              <a:srgbClr val="800080"/>
            </a:solidFill>
            <a:round/>
          </a:ln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Teaching objectives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2" descr="0040080035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59378" y="1113235"/>
            <a:ext cx="5286467" cy="264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7342" y="573882"/>
            <a:ext cx="4315548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Mr Pig doing?</a:t>
            </a:r>
          </a:p>
        </p:txBody>
      </p:sp>
      <p:sp>
        <p:nvSpPr>
          <p:cNvPr id="21508" name="Text Box 3"/>
          <p:cNvSpPr/>
          <p:nvPr>
            <p:custDataLst>
              <p:tags r:id="rId3"/>
            </p:custDataLst>
          </p:nvPr>
        </p:nvSpPr>
        <p:spPr>
          <a:xfrm>
            <a:off x="2323058" y="3813573"/>
            <a:ext cx="4454009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He is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read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ing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a book.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509" name="图片 5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06015" y="2787254"/>
            <a:ext cx="5378963" cy="1026319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4" descr="u=299184604,1253190265&amp;fm=25&amp;gp=0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989837" y="1168003"/>
            <a:ext cx="4411319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71320" y="573882"/>
            <a:ext cx="4257840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are they doing?</a:t>
            </a:r>
          </a:p>
        </p:txBody>
      </p:sp>
      <p:sp>
        <p:nvSpPr>
          <p:cNvPr id="22532" name="Text Box 3"/>
          <p:cNvSpPr/>
          <p:nvPr>
            <p:custDataLst>
              <p:tags r:id="rId3"/>
            </p:custDataLst>
          </p:nvPr>
        </p:nvSpPr>
        <p:spPr>
          <a:xfrm>
            <a:off x="1936474" y="3598069"/>
            <a:ext cx="4571407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They are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sing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533" name="图片 7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119941" y="2571751"/>
            <a:ext cx="1883111" cy="878681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http://www.969.net/club/upfile/200411/2004111702638.jpg">
            <a:hlinkClick r:id="rId8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071998" y="1017985"/>
            <a:ext cx="7069968" cy="291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3802" y="3840957"/>
            <a:ext cx="2868543" cy="130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3" tIns="34196" rIns="68393" bIns="34196">
            <a:spAutoFit/>
          </a:bodyPr>
          <a:lstStyle/>
          <a:p>
            <a:pPr defTabSz="682625"/>
            <a:r>
              <a:rPr lang="en-US" altLang="zh-CN" sz="4000" i="1">
                <a:solidFill>
                  <a:srgbClr val="FFFFFF"/>
                </a:solidFill>
              </a:rPr>
              <a:t>eats </a:t>
            </a:r>
          </a:p>
          <a:p>
            <a:pPr defTabSz="682625"/>
            <a:r>
              <a:rPr lang="en-US" altLang="zh-CN" sz="4000" i="1">
                <a:solidFill>
                  <a:srgbClr val="FFFFFF"/>
                </a:solidFill>
              </a:rPr>
              <a:t>ice cream</a:t>
            </a:r>
          </a:p>
        </p:txBody>
      </p:sp>
      <p:sp>
        <p:nvSpPr>
          <p:cNvPr id="23556" name="Text Box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44470" y="375048"/>
            <a:ext cx="4257840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are they doing?</a:t>
            </a:r>
          </a:p>
        </p:txBody>
      </p:sp>
      <p:sp>
        <p:nvSpPr>
          <p:cNvPr id="23557" name="Text Box 3"/>
          <p:cNvSpPr/>
          <p:nvPr>
            <p:custDataLst>
              <p:tags r:id="rId4"/>
            </p:custDataLst>
          </p:nvPr>
        </p:nvSpPr>
        <p:spPr>
          <a:xfrm>
            <a:off x="1355414" y="4071938"/>
            <a:ext cx="7418605" cy="5274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They are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eat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 ice cream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. 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558" name="图片 7" descr="79409908457.gi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073693" y="2196704"/>
            <a:ext cx="3784011" cy="1393031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6" descr="2044451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20652" y="816769"/>
            <a:ext cx="5540237" cy="283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1605" y="303610"/>
            <a:ext cx="4482261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Mr Dog doing?</a:t>
            </a:r>
          </a:p>
        </p:txBody>
      </p:sp>
      <p:sp>
        <p:nvSpPr>
          <p:cNvPr id="24580" name="Text Box 3"/>
          <p:cNvSpPr/>
          <p:nvPr>
            <p:custDataLst>
              <p:tags r:id="rId3"/>
            </p:custDataLst>
          </p:nvPr>
        </p:nvSpPr>
        <p:spPr>
          <a:xfrm>
            <a:off x="2000510" y="3696892"/>
            <a:ext cx="429273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/>
          <a:p>
            <a:pPr algn="just" defTabSz="682625">
              <a:spcBef>
                <a:spcPct val="50000"/>
              </a:spcBef>
            </a:pPr>
            <a:r>
              <a:rPr kumimoji="1" lang="en-US" altLang="zh-CN" sz="3000" b="1">
                <a:solidFill>
                  <a:srgbClr val="000000"/>
                </a:solidFill>
                <a:latin typeface="Comic Sans MS" panose="030F0702030302020204" pitchFamily="66" charset="0"/>
              </a:rPr>
              <a:t>He is 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cutt</a:t>
            </a:r>
            <a:r>
              <a:rPr kumimoji="1" lang="en-US" altLang="zh-CN" sz="3000" b="1">
                <a:solidFill>
                  <a:srgbClr val="9900FF"/>
                </a:solidFill>
                <a:latin typeface="Comic Sans MS" panose="030F0702030302020204" pitchFamily="66" charset="0"/>
              </a:rPr>
              <a:t>ing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 a cake.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581" name="图片 6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936475" y="2085975"/>
            <a:ext cx="3765036" cy="1295400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00556" y="642938"/>
            <a:ext cx="4607295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the man doing?</a:t>
            </a:r>
          </a:p>
        </p:txBody>
      </p:sp>
      <p:sp>
        <p:nvSpPr>
          <p:cNvPr id="25603" name="Text Box 3"/>
          <p:cNvSpPr/>
          <p:nvPr>
            <p:custDataLst>
              <p:tags r:id="rId2"/>
            </p:custDataLst>
          </p:nvPr>
        </p:nvSpPr>
        <p:spPr>
          <a:xfrm>
            <a:off x="2038457" y="3706416"/>
            <a:ext cx="4631885" cy="5274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He is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tak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 photos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604" name="图片 7" descr="u=1463058506,1312393611&amp;fm=23&amp;gp=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936475" y="1221581"/>
            <a:ext cx="4714893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图片 8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657126" y="1653779"/>
            <a:ext cx="2857870" cy="1125140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2" descr="图片1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958667" y="789385"/>
            <a:ext cx="2689481" cy="291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60593" y="250032"/>
            <a:ext cx="3546106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he doing?</a:t>
            </a:r>
          </a:p>
        </p:txBody>
      </p:sp>
      <p:sp>
        <p:nvSpPr>
          <p:cNvPr id="26628" name="Text Box 3"/>
          <p:cNvSpPr/>
          <p:nvPr>
            <p:custDataLst>
              <p:tags r:id="rId3"/>
            </p:custDataLst>
          </p:nvPr>
        </p:nvSpPr>
        <p:spPr>
          <a:xfrm>
            <a:off x="1696935" y="3750469"/>
            <a:ext cx="540268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/>
          <a:p>
            <a:pPr algn="just" defTabSz="682625">
              <a:spcBef>
                <a:spcPct val="50000"/>
              </a:spcBef>
            </a:pPr>
            <a:r>
              <a:rPr kumimoji="1" lang="en-US" altLang="zh-CN" sz="3000" b="1">
                <a:solidFill>
                  <a:srgbClr val="000000"/>
                </a:solidFill>
                <a:latin typeface="Comic Sans MS" panose="030F0702030302020204" pitchFamily="66" charset="0"/>
              </a:rPr>
              <a:t>He is 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play</a:t>
            </a:r>
            <a:r>
              <a:rPr kumimoji="1" lang="en-US" altLang="zh-CN" sz="3000" b="1">
                <a:solidFill>
                  <a:srgbClr val="9900FF"/>
                </a:solidFill>
                <a:latin typeface="Comic Sans MS" panose="030F0702030302020204" pitchFamily="66" charset="0"/>
              </a:rPr>
              <a:t>ing</a:t>
            </a:r>
            <a:r>
              <a:rPr kumimoji="1"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 the computer.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6629" name="图片 6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958667" y="789385"/>
            <a:ext cx="1018635" cy="1048940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69453" y="357188"/>
            <a:ext cx="4705078" cy="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3" tIns="34196" rIns="68393" bIns="34196">
            <a:spAutoFit/>
          </a:bodyPr>
          <a:lstStyle/>
          <a:p>
            <a:pPr algn="ctr" defTabSz="682625"/>
            <a:r>
              <a:rPr kumimoji="1" lang="en-US" altLang="zh-CN" sz="3000" b="1">
                <a:solidFill>
                  <a:srgbClr val="0066FF"/>
                </a:solidFill>
                <a:latin typeface="Comic Sans MS" panose="030F0702030302020204" pitchFamily="66" charset="0"/>
              </a:rPr>
              <a:t>What is Liu Huan doing?</a:t>
            </a:r>
          </a:p>
        </p:txBody>
      </p:sp>
      <p:sp>
        <p:nvSpPr>
          <p:cNvPr id="27651" name="Text Box 5"/>
          <p:cNvSpPr/>
          <p:nvPr>
            <p:custDataLst>
              <p:tags r:id="rId2"/>
            </p:custDataLst>
          </p:nvPr>
        </p:nvSpPr>
        <p:spPr>
          <a:xfrm>
            <a:off x="2313571" y="3598069"/>
            <a:ext cx="3549214" cy="5274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just" defTabSz="682625" eaLnBrk="1" hangingPunct="1">
              <a:spcBef>
                <a:spcPct val="50000"/>
              </a:spcBef>
            </a:pP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He is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drink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FF"/>
                </a:solidFill>
                <a:latin typeface="Comic Sans MS" panose="030F0702030302020204" pitchFamily="66" charset="0"/>
                <a:sym typeface="Wingdings" panose="05000000000000000000"/>
              </a:rPr>
              <a:t>ing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 </a:t>
            </a:r>
            <a:r>
              <a:rPr kumimoji="1" lang="en-US" altLang="zh-CN" sz="3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. </a:t>
            </a:r>
            <a:endParaRPr kumimoji="1" lang="en-US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7652" name="图片 5" descr="200810220331696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20297" y="897732"/>
            <a:ext cx="3765036" cy="264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图片 5" descr="79409908457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366934" y="2085975"/>
            <a:ext cx="1603253" cy="1457325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/>
          <p:nvPr>
            <p:custDataLst>
              <p:tags r:id="rId1"/>
            </p:custDataLst>
          </p:nvPr>
        </p:nvSpPr>
        <p:spPr>
          <a:xfrm>
            <a:off x="694901" y="1531144"/>
            <a:ext cx="7691348" cy="2812256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tabLst>
                <a:tab pos="3627120" algn="l"/>
              </a:tabLst>
            </a:pP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The children are on a school (1)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trip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/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holiday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to the Great Wall. They’re walking on it, taking photos and buying (2)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a few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/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a lot of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</a:t>
            </a:r>
          </a:p>
          <a:p>
            <a:pPr defTabSz="682625" eaLnBrk="1" hangingPunct="1">
              <a:tabLst>
                <a:tab pos="3627120" algn="l"/>
              </a:tabLst>
            </a:pP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presents, ice creams and postcards on (3) </a:t>
            </a:r>
          </a:p>
          <a:p>
            <a:pPr defTabSz="682625" eaLnBrk="1" hangingPunct="1">
              <a:tabLst>
                <a:tab pos="3627120" algn="l"/>
              </a:tabLst>
            </a:pP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sale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/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line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at the shop. They (4)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are enjoying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/ 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99"/>
                </a:solidFill>
                <a:sym typeface="Wingdings" panose="05000000000000000000"/>
              </a:rPr>
              <a:t>aren’t enjoying</a:t>
            </a:r>
            <a:r>
              <a:rPr kumimoji="1"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the trip a lot.</a:t>
            </a:r>
            <a:endParaRPr kumimoji="1" lang="en-US" altLang="zh-CN" sz="3000" dirty="0"/>
          </a:p>
        </p:txBody>
      </p:sp>
      <p:cxnSp>
        <p:nvCxnSpPr>
          <p:cNvPr id="28675" name="Line 3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6235138" y="2020491"/>
            <a:ext cx="538371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6" name="Line 4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5590042" y="2938463"/>
            <a:ext cx="9723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Line 5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748265" y="3856435"/>
            <a:ext cx="69845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8" name="Line 6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073864" y="3911204"/>
            <a:ext cx="209774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9" name="Rectangle 7" descr="深色木质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42234" y="457200"/>
            <a:ext cx="4466239" cy="567664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 defTabSz="682625">
              <a:lnSpc>
                <a:spcPct val="120000"/>
              </a:lnSpc>
            </a:pPr>
            <a:r>
              <a:rPr kumimoji="1" lang="en-US" altLang="zh-CN" sz="27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Underline the correct words.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07963" y="1245394"/>
            <a:ext cx="7036765" cy="326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89" tIns="34195" rIns="68389" bIns="34195">
            <a:spAutoFit/>
          </a:bodyPr>
          <a:lstStyle/>
          <a:p>
            <a:pPr algn="dist" defTabSz="682625"/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     Betty and her friends are __ a school trip. Betty ___ _____ on the Great Wall of China and ______ to her mum. Tony _ ______ a delicious ice cream. Wang Hui  _ _____ lots of photos and Lingling is buying ___ ____ presents and postcards. And Daming  ____ </a:t>
            </a:r>
          </a:p>
          <a:p>
            <a:pPr defTabSz="682625"/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______ lunch and ____ in the sun. </a:t>
            </a:r>
          </a:p>
        </p:txBody>
      </p:sp>
      <p:sp>
        <p:nvSpPr>
          <p:cNvPr id="29699" name="Text Box 3"/>
          <p:cNvSpPr/>
          <p:nvPr>
            <p:custDataLst>
              <p:tags r:id="rId2"/>
            </p:custDataLst>
          </p:nvPr>
        </p:nvSpPr>
        <p:spPr>
          <a:xfrm>
            <a:off x="1898528" y="1702594"/>
            <a:ext cx="1991022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standing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Text Box 4"/>
          <p:cNvSpPr/>
          <p:nvPr>
            <p:custDataLst>
              <p:tags r:id="rId3"/>
            </p:custDataLst>
          </p:nvPr>
        </p:nvSpPr>
        <p:spPr>
          <a:xfrm>
            <a:off x="1744369" y="2171701"/>
            <a:ext cx="1291378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talking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Text Box 5"/>
          <p:cNvSpPr/>
          <p:nvPr>
            <p:custDataLst>
              <p:tags r:id="rId4"/>
            </p:custDataLst>
          </p:nvPr>
        </p:nvSpPr>
        <p:spPr>
          <a:xfrm>
            <a:off x="5409795" y="1257301"/>
            <a:ext cx="69964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on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Text Box 7"/>
          <p:cNvSpPr/>
          <p:nvPr>
            <p:custDataLst>
              <p:tags r:id="rId5"/>
            </p:custDataLst>
          </p:nvPr>
        </p:nvSpPr>
        <p:spPr>
          <a:xfrm>
            <a:off x="6152130" y="2159794"/>
            <a:ext cx="1721837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eating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Text Box 8"/>
          <p:cNvSpPr/>
          <p:nvPr>
            <p:custDataLst>
              <p:tags r:id="rId6"/>
            </p:custDataLst>
          </p:nvPr>
        </p:nvSpPr>
        <p:spPr>
          <a:xfrm>
            <a:off x="5995599" y="2616994"/>
            <a:ext cx="147992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taking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4" name="Text Box 9"/>
          <p:cNvSpPr/>
          <p:nvPr>
            <p:custDataLst>
              <p:tags r:id="rId7"/>
            </p:custDataLst>
          </p:nvPr>
        </p:nvSpPr>
        <p:spPr>
          <a:xfrm>
            <a:off x="6717775" y="3074194"/>
            <a:ext cx="98543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 few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10"/>
          <p:cNvSpPr/>
          <p:nvPr>
            <p:custDataLst>
              <p:tags r:id="rId8"/>
            </p:custDataLst>
          </p:nvPr>
        </p:nvSpPr>
        <p:spPr>
          <a:xfrm>
            <a:off x="7532445" y="3543301"/>
            <a:ext cx="512282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1"/>
          <p:cNvSpPr/>
          <p:nvPr>
            <p:custDataLst>
              <p:tags r:id="rId9"/>
            </p:custDataLst>
          </p:nvPr>
        </p:nvSpPr>
        <p:spPr>
          <a:xfrm>
            <a:off x="3838559" y="3988594"/>
            <a:ext cx="107555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lying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7" name="Rectangle 12"/>
          <p:cNvSpPr/>
          <p:nvPr>
            <p:custDataLst>
              <p:tags r:id="rId10"/>
            </p:custDataLst>
          </p:nvPr>
        </p:nvSpPr>
        <p:spPr>
          <a:xfrm>
            <a:off x="1003485" y="3988594"/>
            <a:ext cx="1186495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having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8" name="Rectangle 13" descr="深色木质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28580" y="371475"/>
            <a:ext cx="4908667" cy="47533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FFFF00"/>
                </a:solidFill>
              </a:rPr>
              <a:t>Read and complete the passage.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/>
          <p:nvPr>
            <p:custDataLst>
              <p:tags r:id="rId1"/>
            </p:custDataLst>
          </p:nvPr>
        </p:nvSpPr>
        <p:spPr>
          <a:xfrm>
            <a:off x="929698" y="1473994"/>
            <a:ext cx="7156535" cy="23550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3" tIns="34196" rIns="68393" bIns="34196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/>
              </a:rPr>
              <a:t>      Betty’s mum would like a _________ and some ______ of the Great Wall and she wants Betty to send them to her __ _____. They ___ _______  the school trip _ ___. _______ , It’s time to  __ ____ to school now.</a:t>
            </a:r>
            <a:endParaRPr lang="en-US" altLang="zh-CN" sz="30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/>
          <p:nvPr>
            <p:custDataLst>
              <p:tags r:id="rId2"/>
            </p:custDataLst>
          </p:nvPr>
        </p:nvSpPr>
        <p:spPr>
          <a:xfrm>
            <a:off x="5767918" y="1485901"/>
            <a:ext cx="147992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postcard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Rectangle 4"/>
          <p:cNvSpPr/>
          <p:nvPr>
            <p:custDataLst>
              <p:tags r:id="rId3"/>
            </p:custDataLst>
          </p:nvPr>
        </p:nvSpPr>
        <p:spPr>
          <a:xfrm>
            <a:off x="1897341" y="1943101"/>
            <a:ext cx="130916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photos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Text Box 5"/>
          <p:cNvSpPr/>
          <p:nvPr>
            <p:custDataLst>
              <p:tags r:id="rId4"/>
            </p:custDataLst>
          </p:nvPr>
        </p:nvSpPr>
        <p:spPr>
          <a:xfrm>
            <a:off x="4800274" y="2400301"/>
            <a:ext cx="160681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by email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Text Box 6"/>
          <p:cNvSpPr/>
          <p:nvPr>
            <p:custDataLst>
              <p:tags r:id="rId5"/>
            </p:custDataLst>
          </p:nvPr>
        </p:nvSpPr>
        <p:spPr>
          <a:xfrm>
            <a:off x="7361685" y="2400301"/>
            <a:ext cx="683043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Text Box 7"/>
          <p:cNvSpPr/>
          <p:nvPr>
            <p:custDataLst>
              <p:tags r:id="rId6"/>
            </p:custDataLst>
          </p:nvPr>
        </p:nvSpPr>
        <p:spPr>
          <a:xfrm>
            <a:off x="4743354" y="2857501"/>
            <a:ext cx="87633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 lot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Text Box 8"/>
          <p:cNvSpPr/>
          <p:nvPr>
            <p:custDataLst>
              <p:tags r:id="rId7"/>
            </p:custDataLst>
          </p:nvPr>
        </p:nvSpPr>
        <p:spPr>
          <a:xfrm>
            <a:off x="5767918" y="2857501"/>
            <a:ext cx="1560563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Anyway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Text Box 9"/>
          <p:cNvSpPr/>
          <p:nvPr>
            <p:custDataLst>
              <p:tags r:id="rId8"/>
            </p:custDataLst>
          </p:nvPr>
        </p:nvSpPr>
        <p:spPr>
          <a:xfrm>
            <a:off x="2125023" y="3314701"/>
            <a:ext cx="152143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89" tIns="34195" rIns="68389" bIns="34195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 back 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0" name="Rectangle 10"/>
          <p:cNvSpPr/>
          <p:nvPr>
            <p:custDataLst>
              <p:tags r:id="rId9"/>
            </p:custDataLst>
          </p:nvPr>
        </p:nvSpPr>
        <p:spPr>
          <a:xfrm>
            <a:off x="929697" y="2770585"/>
            <a:ext cx="1486256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enjoying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/>
          <p:nvPr>
            <p:custDataLst>
              <p:tags r:id="rId1"/>
            </p:custDataLst>
          </p:nvPr>
        </p:nvSpPr>
        <p:spPr>
          <a:xfrm>
            <a:off x="4969849" y="1531144"/>
            <a:ext cx="2961038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r>
              <a:rPr lang="zh-CN" altLang="en-US" sz="3000">
                <a:latin typeface="Times New Roman" panose="02020603050405020304" pitchFamily="18" charset="0"/>
              </a:rPr>
              <a:t>明信片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en-US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</a:rPr>
              <a:t>(</a:t>
            </a:r>
            <a:r>
              <a:rPr lang="zh-CN" altLang="en-US" sz="3000">
                <a:latin typeface="Times New Roman" panose="02020603050405020304" pitchFamily="18" charset="0"/>
              </a:rPr>
              <a:t>给</a:t>
            </a:r>
            <a:r>
              <a:rPr lang="en-US" altLang="zh-CN" sz="3000">
                <a:latin typeface="Times New Roman" panose="02020603050405020304" pitchFamily="18" charset="0"/>
              </a:rPr>
              <a:t>……)</a:t>
            </a:r>
            <a:r>
              <a:rPr lang="zh-CN" altLang="en-US" sz="3000">
                <a:latin typeface="Times New Roman" panose="02020603050405020304" pitchFamily="18" charset="0"/>
              </a:rPr>
              <a:t>打电话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躺，平躺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太阳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行，排，列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拿，取</a:t>
            </a:r>
          </a:p>
        </p:txBody>
      </p:sp>
      <p:sp>
        <p:nvSpPr>
          <p:cNvPr id="4099" name="Rectangle 3"/>
          <p:cNvSpPr/>
          <p:nvPr>
            <p:custDataLst>
              <p:tags r:id="rId2"/>
            </p:custDataLst>
          </p:nvPr>
        </p:nvSpPr>
        <p:spPr>
          <a:xfrm>
            <a:off x="3395056" y="1531144"/>
            <a:ext cx="1632899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postcard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call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lie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sun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line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take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/>
          <p:nvPr>
            <p:custDataLst>
              <p:tags r:id="rId3"/>
            </p:custDataLst>
          </p:nvPr>
        </p:nvSpPr>
        <p:spPr>
          <a:xfrm>
            <a:off x="1157378" y="1543051"/>
            <a:ext cx="2106049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/‘</a:t>
            </a:r>
            <a:r>
              <a:rPr lang="en-US" altLang="zh-CN" sz="3000" dirty="0" err="1">
                <a:latin typeface="Times New Roman" panose="02020603050405020304" pitchFamily="18" charset="0"/>
              </a:rPr>
              <a:t>pəʊstkɑ:d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kɔ:l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laɪ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sʌn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laɪn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teɪk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4101" name="AutoShape 5" descr="90%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25022" y="6858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 algn="ctr">
            <a:solidFill>
              <a:srgbClr val="800080"/>
            </a:solidFill>
            <a:round/>
          </a:ln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Words and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69661" y="1238250"/>
            <a:ext cx="1075556" cy="3276600"/>
          </a:xfrm>
          <a:prstGeom prst="rect">
            <a:avLst/>
          </a:prstGeom>
          <a:noFill/>
          <a:ln w="9525" algn="ctr">
            <a:solidFill>
              <a:srgbClr val="00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397" tIns="34199" rIns="68397" bIns="34199">
            <a:spAutoFit/>
          </a:bodyPr>
          <a:lstStyle/>
          <a:p>
            <a:pPr marL="256540" indent="-256540" algn="r"/>
            <a:r>
              <a:rPr lang="en-US" altLang="zh-CN" sz="3000"/>
              <a:t>enjoy</a:t>
            </a:r>
          </a:p>
          <a:p>
            <a:pPr marL="256540" indent="-256540" algn="r"/>
            <a:r>
              <a:rPr lang="en-US" altLang="zh-CN" sz="3000"/>
              <a:t>wait</a:t>
            </a:r>
          </a:p>
          <a:p>
            <a:pPr marL="256540" indent="-256540" algn="r"/>
            <a:r>
              <a:rPr lang="en-US" altLang="zh-CN" sz="3000"/>
              <a:t>drink</a:t>
            </a:r>
          </a:p>
          <a:p>
            <a:pPr marL="256540" indent="-256540" algn="r"/>
            <a:r>
              <a:rPr lang="en-US" altLang="zh-CN" sz="3000"/>
              <a:t>buy</a:t>
            </a:r>
          </a:p>
          <a:p>
            <a:pPr marL="256540" indent="-256540" algn="r"/>
            <a:r>
              <a:rPr lang="en-US" altLang="zh-CN" sz="3000"/>
              <a:t>have</a:t>
            </a:r>
          </a:p>
          <a:p>
            <a:pPr marL="256540" indent="-256540" algn="r"/>
            <a:r>
              <a:rPr lang="en-US" altLang="zh-CN" sz="3000"/>
              <a:t>take</a:t>
            </a:r>
          </a:p>
          <a:p>
            <a:pPr marL="256540" indent="-256540" algn="r"/>
            <a:r>
              <a:rPr lang="en-US" altLang="zh-CN" sz="3000"/>
              <a:t>write</a:t>
            </a:r>
          </a:p>
        </p:txBody>
      </p:sp>
      <p:sp>
        <p:nvSpPr>
          <p:cNvPr id="31747" name="Rectangle 3"/>
          <p:cNvSpPr/>
          <p:nvPr>
            <p:custDataLst>
              <p:tags r:id="rId2"/>
            </p:custDataLst>
          </p:nvPr>
        </p:nvSpPr>
        <p:spPr>
          <a:xfrm>
            <a:off x="2745216" y="1238251"/>
            <a:ext cx="1613926" cy="3269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enjoying             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waiting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drinking             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buying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having                  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taking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writing                  </a:t>
            </a:r>
            <a:endParaRPr lang="en-US" altLang="zh-CN" sz="3000">
              <a:solidFill>
                <a:srgbClr val="FF0000"/>
              </a:solidFill>
            </a:endParaRPr>
          </a:p>
        </p:txBody>
      </p:sp>
      <p:sp>
        <p:nvSpPr>
          <p:cNvPr id="31748" name="Rectangle 4" descr="深色木质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22926" y="433387"/>
            <a:ext cx="4660202" cy="484564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 defTabSz="682625"/>
            <a:r>
              <a:rPr lang="zh-CN" altLang="en-US" sz="2700" b="1">
                <a:solidFill>
                  <a:srgbClr val="FFFF00"/>
                </a:solidFill>
                <a:ea typeface="黑体" panose="02010609060101010101" pitchFamily="49" charset="-122"/>
              </a:rPr>
              <a:t>写出下列单词的现在分词形式</a:t>
            </a:r>
          </a:p>
        </p:txBody>
      </p:sp>
      <p:sp>
        <p:nvSpPr>
          <p:cNvPr id="317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0416" y="1213247"/>
            <a:ext cx="1056582" cy="3276600"/>
          </a:xfrm>
          <a:prstGeom prst="rect">
            <a:avLst/>
          </a:prstGeom>
          <a:noFill/>
          <a:ln w="9525" algn="ctr">
            <a:solidFill>
              <a:srgbClr val="00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397" tIns="34199" rIns="68397" bIns="34199">
            <a:spAutoFit/>
          </a:bodyPr>
          <a:lstStyle/>
          <a:p>
            <a:pPr algn="r" defTabSz="682625"/>
            <a:r>
              <a:rPr lang="en-US" altLang="zh-CN" sz="3000"/>
              <a:t>drive</a:t>
            </a:r>
          </a:p>
          <a:p>
            <a:pPr algn="r" defTabSz="682625"/>
            <a:r>
              <a:rPr lang="en-US" altLang="zh-CN" sz="3000"/>
              <a:t>run</a:t>
            </a:r>
          </a:p>
          <a:p>
            <a:pPr algn="r" defTabSz="682625"/>
            <a:r>
              <a:rPr lang="en-US" altLang="zh-CN" sz="3000"/>
              <a:t>swim</a:t>
            </a:r>
          </a:p>
          <a:p>
            <a:pPr algn="r" defTabSz="682625"/>
            <a:r>
              <a:rPr lang="en-US" altLang="zh-CN" sz="3000"/>
              <a:t>shop</a:t>
            </a:r>
          </a:p>
          <a:p>
            <a:pPr algn="r" defTabSz="682625"/>
            <a:r>
              <a:rPr lang="en-US" altLang="zh-CN" sz="3000"/>
              <a:t>lie</a:t>
            </a:r>
          </a:p>
          <a:p>
            <a:pPr algn="r" defTabSz="682625"/>
            <a:r>
              <a:rPr lang="en-US" altLang="zh-CN" sz="3000"/>
              <a:t>die</a:t>
            </a:r>
          </a:p>
          <a:p>
            <a:pPr algn="r" defTabSz="682625"/>
            <a:endParaRPr lang="en-US" altLang="zh-CN" sz="3000"/>
          </a:p>
        </p:txBody>
      </p:sp>
      <p:sp>
        <p:nvSpPr>
          <p:cNvPr id="31750" name="Rectangle 6"/>
          <p:cNvSpPr/>
          <p:nvPr>
            <p:custDataLst>
              <p:tags r:id="rId5"/>
            </p:custDataLst>
          </p:nvPr>
        </p:nvSpPr>
        <p:spPr>
          <a:xfrm>
            <a:off x="5650520" y="1213248"/>
            <a:ext cx="1936474" cy="3269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driving</a:t>
            </a:r>
          </a:p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running                  </a:t>
            </a:r>
          </a:p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swimming</a:t>
            </a:r>
          </a:p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shopping</a:t>
            </a:r>
          </a:p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lying                      </a:t>
            </a:r>
          </a:p>
          <a:p>
            <a:pPr defTabSz="682625"/>
            <a:r>
              <a:rPr lang="en-US" altLang="zh-CN" sz="3000">
                <a:solidFill>
                  <a:srgbClr val="FF0000"/>
                </a:solidFill>
              </a:rPr>
              <a:t>dying</a:t>
            </a:r>
          </a:p>
          <a:p>
            <a:pPr defTabSz="682625"/>
            <a:endParaRPr lang="en-US" altLang="zh-CN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5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52246" y="547687"/>
            <a:ext cx="1236830" cy="4195763"/>
          </a:xfrm>
          <a:prstGeom prst="rect">
            <a:avLst/>
          </a:prstGeom>
          <a:noFill/>
          <a:ln w="9525" algn="ctr">
            <a:solidFill>
              <a:srgbClr val="00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397" tIns="34199" rIns="68397" bIns="34199">
            <a:spAutoFit/>
          </a:bodyPr>
          <a:lstStyle/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buy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lie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stand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read   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talk   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walk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sing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dance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have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take</a:t>
            </a:r>
          </a:p>
        </p:txBody>
      </p:sp>
      <p:sp>
        <p:nvSpPr>
          <p:cNvPr id="3277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78912" y="494110"/>
            <a:ext cx="1182280" cy="4195763"/>
          </a:xfrm>
          <a:prstGeom prst="rect">
            <a:avLst/>
          </a:prstGeom>
          <a:noFill/>
          <a:ln w="9525" algn="ctr">
            <a:solidFill>
              <a:srgbClr val="00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397" tIns="34199" rIns="68397" bIns="34199">
            <a:spAutoFit/>
          </a:bodyPr>
          <a:lstStyle/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write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shop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eat     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drive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call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enjoy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tell 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swim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wait           </a:t>
            </a:r>
          </a:p>
          <a:p>
            <a:pPr algn="r" defTabSz="682625">
              <a:lnSpc>
                <a:spcPct val="90000"/>
              </a:lnSpc>
            </a:pPr>
            <a:r>
              <a:rPr kumimoji="1" lang="en-US" altLang="zh-CN" sz="3000">
                <a:solidFill>
                  <a:srgbClr val="000000"/>
                </a:solidFill>
              </a:rPr>
              <a:t>drink</a:t>
            </a:r>
            <a:r>
              <a:rPr kumimoji="1" lang="en-US" altLang="zh-CN" sz="3000"/>
              <a:t> </a:t>
            </a:r>
            <a:endParaRPr kumimoji="1" lang="en-US" altLang="zh-TW" sz="3000"/>
          </a:p>
        </p:txBody>
      </p:sp>
      <p:sp>
        <p:nvSpPr>
          <p:cNvPr id="32772" name="Rectangle 4"/>
          <p:cNvSpPr/>
          <p:nvPr>
            <p:custDataLst>
              <p:tags r:id="rId3"/>
            </p:custDataLst>
          </p:nvPr>
        </p:nvSpPr>
        <p:spPr>
          <a:xfrm>
            <a:off x="2542438" y="547688"/>
            <a:ext cx="1613926" cy="41886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buying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lying      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standing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reading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talking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walking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singing 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dancing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having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taking</a:t>
            </a:r>
            <a:endParaRPr kumimoji="1" lang="en-US" altLang="zh-CN" sz="3000">
              <a:solidFill>
                <a:srgbClr val="9900CC"/>
              </a:solidFill>
            </a:endParaRPr>
          </a:p>
        </p:txBody>
      </p:sp>
      <p:sp>
        <p:nvSpPr>
          <p:cNvPr id="32773" name="Rectangle 5"/>
          <p:cNvSpPr/>
          <p:nvPr>
            <p:custDataLst>
              <p:tags r:id="rId4"/>
            </p:custDataLst>
          </p:nvPr>
        </p:nvSpPr>
        <p:spPr>
          <a:xfrm>
            <a:off x="5823653" y="494110"/>
            <a:ext cx="1936474" cy="41886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writing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shopping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eating  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driving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calling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enjoying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telling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swimming                                     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waiting              </a:t>
            </a:r>
          </a:p>
          <a:p>
            <a:pPr defTabSz="682625" eaLnBrk="1" hangingPunct="1">
              <a:lnSpc>
                <a:spcPct val="90000"/>
              </a:lnSpc>
            </a:pPr>
            <a:r>
              <a:rPr kumimoji="1"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sym typeface="Wingdings" panose="05000000000000000000"/>
              </a:rPr>
              <a:t>drinking    </a:t>
            </a:r>
            <a:endParaRPr kumimoji="1" lang="en-US" altLang="zh-CN" sz="300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2" dur="5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  <p:bldP spid="3277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4936" y="483394"/>
            <a:ext cx="6579031" cy="41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89" tIns="34195" rIns="68389" bIns="34195">
            <a:spAutoFit/>
          </a:bodyPr>
          <a:lstStyle/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1. Li Lei ______ doing his homework. 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A. am       B. is            C. are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2. Are you _______ photos? 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A. take     B. taking    C. takes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3. Is Ms Li ________ on the bed? 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A. lie        B. lies          C. lying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4. Lingling and Daming ____ writing.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A. are       B. am          C. is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5. What are you ____?</a:t>
            </a:r>
          </a:p>
          <a:p>
            <a:pPr defTabSz="682625" fontAlgn="b"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A. do        B. does         C. doing</a:t>
            </a:r>
            <a:r>
              <a:rPr lang="en-US" altLang="zh-CN" sz="3000"/>
              <a:t>   </a:t>
            </a:r>
          </a:p>
        </p:txBody>
      </p:sp>
      <p:pic>
        <p:nvPicPr>
          <p:cNvPr id="33795" name="Picture 3" descr="图片21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76862" y="847725"/>
            <a:ext cx="788582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图片21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23499" y="1712119"/>
            <a:ext cx="795698" cy="59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图片21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21247" y="2576513"/>
            <a:ext cx="724547" cy="54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图片21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562935" y="3332560"/>
            <a:ext cx="725733" cy="54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图片21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82521" y="4142185"/>
            <a:ext cx="725733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>
            <p:custDataLst>
              <p:tags r:id="rId1"/>
            </p:custDataLst>
          </p:nvPr>
        </p:nvSpPr>
        <p:spPr>
          <a:xfrm>
            <a:off x="1389803" y="1245394"/>
            <a:ext cx="6427244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enjoy doing sth.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喜欢做某事”</a:t>
            </a:r>
          </a:p>
          <a:p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She enjoys playing tennis. </a:t>
            </a:r>
          </a:p>
          <a:p>
            <a:r>
              <a:rPr lang="zh-CN" altLang="en-US" sz="3000" b="1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她喜欢打网球。</a:t>
            </a:r>
          </a:p>
          <a:p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enjoy oneself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玩得开心；过得愉快”</a:t>
            </a:r>
          </a:p>
          <a:p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I enjoyed myself in the party.</a:t>
            </a:r>
          </a:p>
          <a:p>
            <a:r>
              <a:rPr lang="zh-CN" altLang="en-US" sz="3000" b="1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在晚会上我玩得很开心。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/>
          <p:nvPr>
            <p:custDataLst>
              <p:tags r:id="rId1"/>
            </p:custDataLst>
          </p:nvPr>
        </p:nvSpPr>
        <p:spPr>
          <a:xfrm>
            <a:off x="1356599" y="1428750"/>
            <a:ext cx="6574288" cy="29527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他们一边躺着晒太阳一边吃东西。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They are____   _  __   __ .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and eating something.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我们非常喜欢学校的这次郊游。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We’re________ the school trip _ ___ .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他们正在照相！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They are_____    _____ !</a:t>
            </a:r>
          </a:p>
        </p:txBody>
      </p:sp>
      <p:sp>
        <p:nvSpPr>
          <p:cNvPr id="35843" name="Text Box 3"/>
          <p:cNvSpPr/>
          <p:nvPr>
            <p:custDataLst>
              <p:tags r:id="rId2"/>
            </p:custDataLst>
          </p:nvPr>
        </p:nvSpPr>
        <p:spPr>
          <a:xfrm>
            <a:off x="3206507" y="1816894"/>
            <a:ext cx="335355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lying in the sun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4" name="Text Box 4"/>
          <p:cNvSpPr/>
          <p:nvPr>
            <p:custDataLst>
              <p:tags r:id="rId3"/>
            </p:custDataLst>
          </p:nvPr>
        </p:nvSpPr>
        <p:spPr>
          <a:xfrm>
            <a:off x="2805694" y="3028951"/>
            <a:ext cx="4726752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enjoying                          a lot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5" name="Text Box 5"/>
          <p:cNvSpPr/>
          <p:nvPr>
            <p:custDataLst>
              <p:tags r:id="rId4"/>
            </p:custDataLst>
          </p:nvPr>
        </p:nvSpPr>
        <p:spPr>
          <a:xfrm>
            <a:off x="3136543" y="3874294"/>
            <a:ext cx="263137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taking photos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6" name="标题 1" descr="深色木质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4188" y="457200"/>
            <a:ext cx="2049129" cy="685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3" tIns="34196" rIns="68393" bIns="34196" anchor="ctr"/>
          <a:lstStyle/>
          <a:p>
            <a:pPr algn="ctr"/>
            <a:r>
              <a:rPr lang="zh-CN" altLang="en-US" sz="3000" b="1" dirty="0">
                <a:solidFill>
                  <a:srgbClr val="FFFF00"/>
                </a:solidFill>
              </a:rPr>
              <a:t>完成句子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4" grpId="0" animBg="1"/>
      <p:bldP spid="358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/>
          <p:nvPr>
            <p:custDataLst>
              <p:tags r:id="rId1"/>
            </p:custDataLst>
          </p:nvPr>
        </p:nvSpPr>
        <p:spPr>
          <a:xfrm>
            <a:off x="1498900" y="1243013"/>
            <a:ext cx="6204306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4. </a:t>
            </a:r>
            <a:r>
              <a:rPr lang="zh-CN" altLang="en-US" sz="3000">
                <a:latin typeface="Times New Roman" panose="02020603050405020304" pitchFamily="18" charset="0"/>
              </a:rPr>
              <a:t>你能给我寄一张明信片吗？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Can you____ __  __   _____ ?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5. </a:t>
            </a:r>
            <a:r>
              <a:rPr lang="zh-CN" altLang="en-US" sz="3000">
                <a:latin typeface="Times New Roman" panose="02020603050405020304" pitchFamily="18" charset="0"/>
              </a:rPr>
              <a:t>玲玲正在同她妈妈说话。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Lingling’s______ __ her mother.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6. </a:t>
            </a:r>
            <a:r>
              <a:rPr lang="zh-CN" altLang="en-US" sz="3000">
                <a:latin typeface="Times New Roman" panose="02020603050405020304" pitchFamily="18" charset="0"/>
              </a:rPr>
              <a:t>我们正在进行一次学校旅行</a:t>
            </a:r>
            <a:r>
              <a:rPr lang="en-US" altLang="zh-CN" sz="3000"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latin typeface="Times New Roman" panose="02020603050405020304" pitchFamily="18" charset="0"/>
              </a:rPr>
              <a:t>郊游。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We __  __ a school trip.</a:t>
            </a:r>
          </a:p>
        </p:txBody>
      </p:sp>
      <p:sp>
        <p:nvSpPr>
          <p:cNvPr id="36867" name="Text Box 6"/>
          <p:cNvSpPr/>
          <p:nvPr>
            <p:custDataLst>
              <p:tags r:id="rId2"/>
            </p:custDataLst>
          </p:nvPr>
        </p:nvSpPr>
        <p:spPr>
          <a:xfrm>
            <a:off x="3255127" y="1702594"/>
            <a:ext cx="348043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send me a postcard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Text Box 7"/>
          <p:cNvSpPr/>
          <p:nvPr>
            <p:custDataLst>
              <p:tags r:id="rId3"/>
            </p:custDataLst>
          </p:nvPr>
        </p:nvSpPr>
        <p:spPr>
          <a:xfrm>
            <a:off x="3578861" y="2616994"/>
            <a:ext cx="190445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talking to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Text Box 5"/>
          <p:cNvSpPr/>
          <p:nvPr>
            <p:custDataLst>
              <p:tags r:id="rId4"/>
            </p:custDataLst>
          </p:nvPr>
        </p:nvSpPr>
        <p:spPr>
          <a:xfrm>
            <a:off x="2523464" y="3531394"/>
            <a:ext cx="1090314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 on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  <p:bldP spid="3686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1060140" y="514350"/>
            <a:ext cx="7098428" cy="41719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2. </a:t>
            </a:r>
            <a:r>
              <a:rPr lang="zh-CN" altLang="en-US" sz="3000">
                <a:latin typeface="Times New Roman" panose="02020603050405020304" pitchFamily="18" charset="0"/>
              </a:rPr>
              <a:t>其他人呢</a:t>
            </a:r>
            <a:r>
              <a:rPr lang="en-US" altLang="zh-CN" sz="300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What about the ______ ? 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What about the ____ ________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3. </a:t>
            </a:r>
            <a:r>
              <a:rPr lang="zh-CN" altLang="en-US" sz="3000">
                <a:latin typeface="Times New Roman" panose="02020603050405020304" pitchFamily="18" charset="0"/>
              </a:rPr>
              <a:t>请你拍一些长城的照片</a:t>
            </a:r>
            <a:r>
              <a:rPr lang="en-US" altLang="zh-CN" sz="3000"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latin typeface="Times New Roman" panose="02020603050405020304" pitchFamily="18" charset="0"/>
              </a:rPr>
              <a:t>用邮件发给我。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Please ____ some photos __ the Great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Wall, send them __ me ___ email.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endParaRPr lang="en-US" altLang="zh-CN" sz="3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4. </a:t>
            </a:r>
            <a:r>
              <a:rPr lang="zh-CN" altLang="en-US" sz="3000">
                <a:latin typeface="Times New Roman" panose="02020603050405020304" pitchFamily="18" charset="0"/>
              </a:rPr>
              <a:t>他们和你在一起吗？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___ they _____ you?</a:t>
            </a:r>
          </a:p>
        </p:txBody>
      </p:sp>
      <p:sp>
        <p:nvSpPr>
          <p:cNvPr id="37891" name="Text Box 6"/>
          <p:cNvSpPr/>
          <p:nvPr>
            <p:custDataLst>
              <p:tags r:id="rId2"/>
            </p:custDataLst>
          </p:nvPr>
        </p:nvSpPr>
        <p:spPr>
          <a:xfrm>
            <a:off x="3904966" y="959644"/>
            <a:ext cx="1079093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others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2" name="Text Box 7"/>
          <p:cNvSpPr/>
          <p:nvPr>
            <p:custDataLst>
              <p:tags r:id="rId3"/>
            </p:custDataLst>
          </p:nvPr>
        </p:nvSpPr>
        <p:spPr>
          <a:xfrm>
            <a:off x="3889550" y="1473994"/>
            <a:ext cx="2287757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other students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3" name="Text Box 8"/>
          <p:cNvSpPr/>
          <p:nvPr>
            <p:custDataLst>
              <p:tags r:id="rId4"/>
            </p:custDataLst>
          </p:nvPr>
        </p:nvSpPr>
        <p:spPr>
          <a:xfrm>
            <a:off x="1441980" y="4000501"/>
            <a:ext cx="265865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          with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4" name="Text Box 10"/>
          <p:cNvSpPr/>
          <p:nvPr>
            <p:custDataLst>
              <p:tags r:id="rId5"/>
            </p:custDataLst>
          </p:nvPr>
        </p:nvSpPr>
        <p:spPr>
          <a:xfrm>
            <a:off x="2523464" y="2514600"/>
            <a:ext cx="3642895" cy="1028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05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take                       of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      to         by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1445538" y="971551"/>
            <a:ext cx="6200748" cy="3394472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5. </a:t>
            </a:r>
            <a:r>
              <a:rPr lang="zh-CN" altLang="en-US" sz="3000">
                <a:latin typeface="Times New Roman" panose="02020603050405020304" pitchFamily="18" charset="0"/>
              </a:rPr>
              <a:t>公园里有许多人。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There are _ __ __ people in the park.</a:t>
            </a:r>
          </a:p>
          <a:p>
            <a:pPr eaLnBrk="1" hangingPunct="1"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6. </a:t>
            </a:r>
            <a:r>
              <a:rPr lang="zh-CN" altLang="en-US" sz="3000">
                <a:latin typeface="Times New Roman" panose="02020603050405020304" pitchFamily="18" charset="0"/>
              </a:rPr>
              <a:t>现在该回学校了。</a:t>
            </a:r>
          </a:p>
          <a:p>
            <a:pPr eaLnBrk="1" hangingPunct="1">
              <a:buFontTx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It’s time _ ___ ____ __school now.</a:t>
            </a:r>
          </a:p>
          <a:p>
            <a:pPr eaLnBrk="1" hangingPunct="1"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7. </a:t>
            </a:r>
            <a:r>
              <a:rPr lang="zh-CN" altLang="en-US" sz="3000">
                <a:latin typeface="Times New Roman" panose="02020603050405020304" pitchFamily="18" charset="0"/>
              </a:rPr>
              <a:t>该起床了。</a:t>
            </a:r>
            <a:r>
              <a:rPr lang="en-US" altLang="zh-CN" sz="3000">
                <a:latin typeface="Times New Roman" panose="02020603050405020304" pitchFamily="18" charset="0"/>
              </a:rPr>
              <a:t>________________</a:t>
            </a:r>
          </a:p>
          <a:p>
            <a:pPr eaLnBrk="1" hangingPunct="1"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8. </a:t>
            </a:r>
            <a:r>
              <a:rPr lang="zh-CN" altLang="en-US" sz="3000">
                <a:latin typeface="Times New Roman" panose="02020603050405020304" pitchFamily="18" charset="0"/>
              </a:rPr>
              <a:t>该回家了。</a:t>
            </a:r>
            <a:r>
              <a:rPr lang="en-US" altLang="zh-CN" sz="3000">
                <a:latin typeface="Times New Roman" panose="02020603050405020304" pitchFamily="18" charset="0"/>
              </a:rPr>
              <a:t>________________</a:t>
            </a:r>
          </a:p>
        </p:txBody>
      </p:sp>
      <p:sp>
        <p:nvSpPr>
          <p:cNvPr id="38915" name="Text Box 6"/>
          <p:cNvSpPr/>
          <p:nvPr>
            <p:custDataLst>
              <p:tags r:id="rId2"/>
            </p:custDataLst>
          </p:nvPr>
        </p:nvSpPr>
        <p:spPr>
          <a:xfrm>
            <a:off x="3206507" y="2540794"/>
            <a:ext cx="2234858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to go back to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Text Box 9"/>
          <p:cNvSpPr/>
          <p:nvPr>
            <p:custDataLst>
              <p:tags r:id="rId3"/>
            </p:custDataLst>
          </p:nvPr>
        </p:nvSpPr>
        <p:spPr>
          <a:xfrm>
            <a:off x="3704559" y="3127773"/>
            <a:ext cx="2932579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It’s time to get up.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Text Box 10"/>
          <p:cNvSpPr/>
          <p:nvPr>
            <p:custDataLst>
              <p:tags r:id="rId4"/>
            </p:custDataLst>
          </p:nvPr>
        </p:nvSpPr>
        <p:spPr>
          <a:xfrm>
            <a:off x="3757922" y="3668317"/>
            <a:ext cx="3603762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It’s time to go home.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Text Box 13"/>
          <p:cNvSpPr/>
          <p:nvPr>
            <p:custDataLst>
              <p:tags r:id="rId5"/>
            </p:custDataLst>
          </p:nvPr>
        </p:nvSpPr>
        <p:spPr>
          <a:xfrm>
            <a:off x="3377268" y="1439467"/>
            <a:ext cx="1366086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 lot of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nimBg="1"/>
      <p:bldP spid="38917" grpId="0" animBg="1"/>
      <p:bldP spid="389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0369" y="731044"/>
            <a:ext cx="5865157" cy="372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9. </a:t>
            </a:r>
            <a:r>
              <a:rPr lang="zh-CN" altLang="en-US" sz="3000">
                <a:latin typeface="Times New Roman" panose="02020603050405020304" pitchFamily="18" charset="0"/>
              </a:rPr>
              <a:t>大明在等谁</a:t>
            </a:r>
            <a:r>
              <a:rPr lang="en-US" altLang="zh-CN" sz="3000">
                <a:latin typeface="Times New Roman" panose="02020603050405020304" pitchFamily="18" charset="0"/>
              </a:rPr>
              <a:t>?   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    Who __ Daming _____ ____ ?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0. </a:t>
            </a:r>
            <a:r>
              <a:rPr lang="zh-CN" altLang="en-US" sz="3000">
                <a:latin typeface="Times New Roman" panose="02020603050405020304" pitchFamily="18" charset="0"/>
              </a:rPr>
              <a:t>看</a:t>
            </a:r>
            <a:r>
              <a:rPr lang="en-US" altLang="zh-CN" sz="3000">
                <a:latin typeface="Times New Roman" panose="02020603050405020304" pitchFamily="18" charset="0"/>
              </a:rPr>
              <a:t>! </a:t>
            </a:r>
            <a:r>
              <a:rPr lang="zh-CN" altLang="en-US" sz="3000">
                <a:latin typeface="Times New Roman" panose="02020603050405020304" pitchFamily="18" charset="0"/>
              </a:rPr>
              <a:t>珍妮正躺在床上看书</a:t>
            </a:r>
            <a:r>
              <a:rPr lang="en-US" altLang="zh-CN" sz="3000">
                <a:latin typeface="Times New Roman" panose="02020603050405020304" pitchFamily="18" charset="0"/>
              </a:rPr>
              <a:t>.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    Look! Jenny __ _____in bed and  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    ______ a book.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1. </a:t>
            </a:r>
            <a:r>
              <a:rPr lang="zh-CN" altLang="en-US" sz="3000">
                <a:latin typeface="Times New Roman" panose="02020603050405020304" pitchFamily="18" charset="0"/>
              </a:rPr>
              <a:t>他们在商店买一些特价明信片。</a:t>
            </a:r>
          </a:p>
          <a:p>
            <a:pPr defTabSz="682625"/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They ___ ______ __ ____ _____ </a:t>
            </a:r>
          </a:p>
          <a:p>
            <a:pPr defTabSz="682625"/>
            <a:r>
              <a:rPr lang="en-US" altLang="zh-CN" sz="3000">
                <a:latin typeface="Times New Roman" panose="02020603050405020304" pitchFamily="18" charset="0"/>
              </a:rPr>
              <a:t>    on sale at the shop.</a:t>
            </a:r>
          </a:p>
        </p:txBody>
      </p:sp>
      <p:sp>
        <p:nvSpPr>
          <p:cNvPr id="39939" name="Rectangle 4"/>
          <p:cNvSpPr/>
          <p:nvPr>
            <p:custDataLst>
              <p:tags r:id="rId2"/>
            </p:custDataLst>
          </p:nvPr>
        </p:nvSpPr>
        <p:spPr>
          <a:xfrm>
            <a:off x="1993395" y="2114551"/>
            <a:ext cx="3603762" cy="983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              </a:t>
            </a:r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lying</a:t>
            </a:r>
          </a:p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reading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Rectangle 5"/>
          <p:cNvSpPr/>
          <p:nvPr>
            <p:custDataLst>
              <p:tags r:id="rId3"/>
            </p:custDataLst>
          </p:nvPr>
        </p:nvSpPr>
        <p:spPr>
          <a:xfrm>
            <a:off x="2921905" y="3474244"/>
            <a:ext cx="4265863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 buying a few postcards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1" name="Rectangle 6"/>
          <p:cNvSpPr/>
          <p:nvPr>
            <p:custDataLst>
              <p:tags r:id="rId4"/>
            </p:custDataLst>
          </p:nvPr>
        </p:nvSpPr>
        <p:spPr>
          <a:xfrm>
            <a:off x="2864986" y="1182292"/>
            <a:ext cx="3634280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               waiting for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/>
          <p:nvPr>
            <p:custDataLst>
              <p:tags r:id="rId1"/>
            </p:custDataLst>
          </p:nvPr>
        </p:nvSpPr>
        <p:spPr>
          <a:xfrm>
            <a:off x="999663" y="1016794"/>
            <a:ext cx="6988145" cy="37266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 anchor="ctr">
            <a:spAutoFit/>
          </a:bodyPr>
          <a:lstStyle/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1. Can you ___  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kɔ:l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>
                <a:latin typeface="Times New Roman" panose="02020603050405020304" pitchFamily="18" charset="0"/>
              </a:rPr>
              <a:t>   me tonight?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2. Betty is _______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ɪn'dʒɔɪ</a:t>
            </a:r>
            <a:r>
              <a:rPr lang="en-US" altLang="zh-CN" sz="3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ɪŋ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>
                <a:latin typeface="Times New Roman" panose="02020603050405020304" pitchFamily="18" charset="0"/>
              </a:rPr>
              <a:t> herself at   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    her birthday party now.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3. Tony is _____  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/'</a:t>
            </a:r>
            <a:r>
              <a:rPr lang="en-US" altLang="zh-CN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laɪŋ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>
                <a:latin typeface="Times New Roman" panose="02020603050405020304" pitchFamily="18" charset="0"/>
              </a:rPr>
              <a:t>  in the sun and  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    eating an apple.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4. _______ 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/ˈ</a:t>
            </a:r>
            <a:r>
              <a:rPr lang="en-US" altLang="zh-CN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eniweɪ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>
                <a:latin typeface="Times New Roman" panose="02020603050405020304" pitchFamily="18" charset="0"/>
              </a:rPr>
              <a:t>  , what time is it now?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5. The boy is _____  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/'</a:t>
            </a:r>
            <a:r>
              <a:rPr lang="en-US" altLang="zh-CN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teɪkɪŋ</a:t>
            </a:r>
            <a:r>
              <a:rPr lang="en-US" altLang="zh-CN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000" dirty="0">
                <a:latin typeface="Times New Roman" panose="02020603050405020304" pitchFamily="18" charset="0"/>
              </a:rPr>
              <a:t>  photos on the </a:t>
            </a:r>
          </a:p>
          <a:p>
            <a:pPr indent="170815"/>
            <a:r>
              <a:rPr lang="en-US" altLang="zh-CN" sz="3000" dirty="0">
                <a:latin typeface="Times New Roman" panose="02020603050405020304" pitchFamily="18" charset="0"/>
              </a:rPr>
              <a:t>    Great Wall.</a:t>
            </a:r>
          </a:p>
        </p:txBody>
      </p:sp>
      <p:sp>
        <p:nvSpPr>
          <p:cNvPr id="40963" name="Text Box 3"/>
          <p:cNvSpPr/>
          <p:nvPr>
            <p:custDataLst>
              <p:tags r:id="rId2"/>
            </p:custDataLst>
          </p:nvPr>
        </p:nvSpPr>
        <p:spPr>
          <a:xfrm>
            <a:off x="2921906" y="1017985"/>
            <a:ext cx="94037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call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/>
          <p:nvPr>
            <p:custDataLst>
              <p:tags r:id="rId3"/>
            </p:custDataLst>
          </p:nvPr>
        </p:nvSpPr>
        <p:spPr>
          <a:xfrm>
            <a:off x="2808066" y="1473994"/>
            <a:ext cx="1848722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enjoying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Text Box 5"/>
          <p:cNvSpPr/>
          <p:nvPr>
            <p:custDataLst>
              <p:tags r:id="rId4"/>
            </p:custDataLst>
          </p:nvPr>
        </p:nvSpPr>
        <p:spPr>
          <a:xfrm>
            <a:off x="2864985" y="2400301"/>
            <a:ext cx="1109945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lying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6" name="Text Box 6"/>
          <p:cNvSpPr/>
          <p:nvPr>
            <p:custDataLst>
              <p:tags r:id="rId5"/>
            </p:custDataLst>
          </p:nvPr>
        </p:nvSpPr>
        <p:spPr>
          <a:xfrm>
            <a:off x="1555820" y="3286126"/>
            <a:ext cx="1746740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Anyway</a:t>
            </a:r>
            <a:endParaRPr lang="en-US" altLang="zh-CN" sz="3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7" name="Text Box 7"/>
          <p:cNvSpPr/>
          <p:nvPr>
            <p:custDataLst>
              <p:tags r:id="rId6"/>
            </p:custDataLst>
          </p:nvPr>
        </p:nvSpPr>
        <p:spPr>
          <a:xfrm>
            <a:off x="3263427" y="3771901"/>
            <a:ext cx="1153821" cy="526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8" name="Rectangle 8" descr="深色木质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43285" y="273844"/>
            <a:ext cx="1677013" cy="530731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GB" sz="3000" dirty="0">
                <a:solidFill>
                  <a:srgbClr val="FFFF00"/>
                </a:solidFill>
                <a:ea typeface="黑体" panose="02010609060101010101" pitchFamily="49" charset="-122"/>
              </a:rPr>
              <a:t>单词拼写</a:t>
            </a:r>
            <a:endParaRPr lang="zh-CN" altLang="en-US" sz="3000" dirty="0">
              <a:solidFill>
                <a:srgbClr val="FFFF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  <p:bldP spid="40966" grpId="0" animBg="1"/>
      <p:bldP spid="409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54077" y="959644"/>
            <a:ext cx="2162969" cy="326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zh-CN" altLang="en-US" sz="3000">
                <a:latin typeface="Times New Roman" panose="02020603050405020304" pitchFamily="18" charset="0"/>
              </a:rPr>
              <a:t>拍照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等待，等候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en-US" altLang="en-US" sz="3000">
                <a:latin typeface="Times New Roman" panose="02020603050405020304" pitchFamily="18" charset="0"/>
              </a:rPr>
              <a:t>等待，等候</a:t>
            </a:r>
            <a:endParaRPr lang="zh-CN" altLang="en-US" sz="3000">
              <a:latin typeface="Times New Roman" panose="02020603050405020304" pitchFamily="18" charset="0"/>
            </a:endParaRPr>
          </a:p>
          <a:p>
            <a:r>
              <a:rPr lang="zh-CN" altLang="en-US" sz="3000">
                <a:latin typeface="Times New Roman" panose="02020603050405020304" pitchFamily="18" charset="0"/>
              </a:rPr>
              <a:t>行走，步行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旅行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几个，很少 </a:t>
            </a:r>
            <a:br>
              <a:rPr lang="zh-CN" altLang="en-US" sz="3000">
                <a:latin typeface="Times New Roman" panose="02020603050405020304" pitchFamily="18" charset="0"/>
              </a:rPr>
            </a:br>
            <a:r>
              <a:rPr lang="en-US" altLang="en-US" sz="3000">
                <a:latin typeface="Times New Roman" panose="02020603050405020304" pitchFamily="18" charset="0"/>
              </a:rPr>
              <a:t>一些，几个</a:t>
            </a:r>
            <a:endParaRPr lang="zh-CN" altLang="en-US" sz="3000"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/>
          <p:nvPr>
            <p:custDataLst>
              <p:tags r:id="rId2"/>
            </p:custDataLst>
          </p:nvPr>
        </p:nvSpPr>
        <p:spPr>
          <a:xfrm>
            <a:off x="3661869" y="959644"/>
            <a:ext cx="2049129" cy="3269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take photos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wait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wait for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walk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trip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few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a few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Rectangle 4"/>
          <p:cNvSpPr/>
          <p:nvPr>
            <p:custDataLst>
              <p:tags r:id="rId3"/>
            </p:custDataLst>
          </p:nvPr>
        </p:nvSpPr>
        <p:spPr>
          <a:xfrm>
            <a:off x="1214298" y="959644"/>
            <a:ext cx="2330173" cy="32694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/teɪk </a:t>
            </a:r>
            <a:r>
              <a:rPr lang="en-US" altLang="en-US" sz="3000">
                <a:latin typeface="Times New Roman" panose="02020603050405020304" pitchFamily="18" charset="0"/>
              </a:rPr>
              <a:t>ˈfəʊtəʊ</a:t>
            </a:r>
            <a:r>
              <a:rPr lang="en-US" altLang="zh-CN" sz="3000">
                <a:latin typeface="Times New Roman" panose="02020603050405020304" pitchFamily="18" charset="0"/>
              </a:rPr>
              <a:t>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/weɪt/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/weɪt fɔ: 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/wɔ:k/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/trɪp/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/fju:/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/ə fju: 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/>
          <p:nvPr>
            <p:custDataLst>
              <p:tags r:id="rId1"/>
            </p:custDataLst>
          </p:nvPr>
        </p:nvSpPr>
        <p:spPr>
          <a:xfrm>
            <a:off x="1043538" y="1475185"/>
            <a:ext cx="7001190" cy="30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algn="dist">
              <a:lnSpc>
                <a:spcPct val="130000"/>
              </a:lnSpc>
            </a:pPr>
            <a:r>
              <a:rPr kumimoji="1" lang="en-US" altLang="zh-CN" sz="3000">
                <a:latin typeface="Times New Roman" panose="02020603050405020304" pitchFamily="18" charset="0"/>
              </a:rPr>
              <a:t>      Hello!  I’m Betty. Now I 1___________ (stand) on the Great Wall of China and 2. ______ ( talk) to you. We’re on a school trip and we 3.___________ ( have) a good time. </a:t>
            </a:r>
          </a:p>
          <a:p>
            <a:pPr>
              <a:lnSpc>
                <a:spcPct val="130000"/>
              </a:lnSpc>
            </a:pPr>
            <a:r>
              <a:rPr kumimoji="1" lang="en-US" altLang="zh-CN" sz="3000">
                <a:latin typeface="Times New Roman" panose="02020603050405020304" pitchFamily="18" charset="0"/>
              </a:rPr>
              <a:t>Tony 4.__________ (eat) an ice cream. 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41987" name="Text Box 3" descr="栎木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41625" y="502444"/>
            <a:ext cx="4544785" cy="530731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b="1"/>
              <a:t>Read and fill the blanks </a:t>
            </a:r>
          </a:p>
        </p:txBody>
      </p:sp>
      <p:sp>
        <p:nvSpPr>
          <p:cNvPr id="41988" name="Text Box 4"/>
          <p:cNvSpPr/>
          <p:nvPr>
            <p:custDataLst>
              <p:tags r:id="rId3"/>
            </p:custDataLst>
          </p:nvPr>
        </p:nvSpPr>
        <p:spPr>
          <a:xfrm>
            <a:off x="6005085" y="1589485"/>
            <a:ext cx="2010437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am standing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9" name="Text Box 5"/>
          <p:cNvSpPr/>
          <p:nvPr>
            <p:custDataLst>
              <p:tags r:id="rId4"/>
            </p:custDataLst>
          </p:nvPr>
        </p:nvSpPr>
        <p:spPr>
          <a:xfrm>
            <a:off x="1043538" y="2789635"/>
            <a:ext cx="1191768" cy="99239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talking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0" name="Text Box 6"/>
          <p:cNvSpPr/>
          <p:nvPr>
            <p:custDataLst>
              <p:tags r:id="rId5"/>
            </p:custDataLst>
          </p:nvPr>
        </p:nvSpPr>
        <p:spPr>
          <a:xfrm>
            <a:off x="2748774" y="3361135"/>
            <a:ext cx="1850137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 having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1" name="Text Box 8"/>
          <p:cNvSpPr/>
          <p:nvPr>
            <p:custDataLst>
              <p:tags r:id="rId6"/>
            </p:custDataLst>
          </p:nvPr>
        </p:nvSpPr>
        <p:spPr>
          <a:xfrm>
            <a:off x="2523464" y="3977879"/>
            <a:ext cx="1433356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eating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5857" y="1075135"/>
            <a:ext cx="7547862" cy="30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000">
                <a:latin typeface="Times New Roman" panose="02020603050405020304" pitchFamily="18" charset="0"/>
              </a:rPr>
              <a:t>    Wang Hui 5.________ ( take) lots of pictures and Lingling 6._________ ( buy) some presents and postcards. And Daming 7. ________ ( eat ) lunch and 8._____ ( lie) in the sun. We 9._____ _______ ( enjoy) the school trip a lot. </a:t>
            </a:r>
            <a:r>
              <a:rPr kumimoji="1" lang="en-US" altLang="zh-CN" sz="3000" i="1">
                <a:latin typeface="Times New Roman" panose="02020603050405020304" pitchFamily="18" charset="0"/>
              </a:rPr>
              <a:t>  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43011" name="Text Box 7"/>
          <p:cNvSpPr/>
          <p:nvPr>
            <p:custDataLst>
              <p:tags r:id="rId2"/>
            </p:custDataLst>
          </p:nvPr>
        </p:nvSpPr>
        <p:spPr>
          <a:xfrm>
            <a:off x="3285959" y="1189435"/>
            <a:ext cx="1454196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taking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2" name="Text Box 9"/>
          <p:cNvSpPr/>
          <p:nvPr>
            <p:custDataLst>
              <p:tags r:id="rId3"/>
            </p:custDataLst>
          </p:nvPr>
        </p:nvSpPr>
        <p:spPr>
          <a:xfrm>
            <a:off x="3240896" y="1806179"/>
            <a:ext cx="1559994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buying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3" name="Text Box 10"/>
          <p:cNvSpPr/>
          <p:nvPr>
            <p:custDataLst>
              <p:tags r:id="rId4"/>
            </p:custDataLst>
          </p:nvPr>
        </p:nvSpPr>
        <p:spPr>
          <a:xfrm>
            <a:off x="5517706" y="2389585"/>
            <a:ext cx="1433356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eating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4" name="Text Box 11"/>
          <p:cNvSpPr/>
          <p:nvPr>
            <p:custDataLst>
              <p:tags r:id="rId5"/>
            </p:custDataLst>
          </p:nvPr>
        </p:nvSpPr>
        <p:spPr>
          <a:xfrm>
            <a:off x="2785535" y="3006329"/>
            <a:ext cx="930013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lying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5" name="Text Box 12"/>
          <p:cNvSpPr/>
          <p:nvPr>
            <p:custDataLst>
              <p:tags r:id="rId6"/>
            </p:custDataLst>
          </p:nvPr>
        </p:nvSpPr>
        <p:spPr>
          <a:xfrm>
            <a:off x="7420977" y="2961085"/>
            <a:ext cx="609413" cy="5307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6" name="Rectangle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0247" y="3577829"/>
            <a:ext cx="1486256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enjoying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06033" y="1218010"/>
            <a:ext cx="5498732" cy="344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89" tIns="34195" rIns="68389" bIns="34195">
            <a:spAutoFit/>
          </a:bodyPr>
          <a:lstStyle/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talk to you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on a school trip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take lots of photo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eat lunch 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lie in the sun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enjoy the school trip</a:t>
            </a:r>
          </a:p>
          <a:p>
            <a:pPr defTabSz="682625">
              <a:lnSpc>
                <a:spcPct val="95000"/>
              </a:lnSpc>
            </a:pPr>
            <a:r>
              <a:rPr kumimoji="1" lang="en-US" altLang="zh-CN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send a postcard to me by email</a:t>
            </a:r>
          </a:p>
        </p:txBody>
      </p:sp>
      <p:sp>
        <p:nvSpPr>
          <p:cNvPr id="44035" name="Text Box 3" descr="栎木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08049" y="445294"/>
            <a:ext cx="3885992" cy="526256"/>
          </a:xfrm>
          <a:prstGeom prst="rect">
            <a:avLst/>
          </a:prstGeom>
          <a:blipFill dpi="0" rotWithShape="1">
            <a:blip r:embed="rId4">
              <a:alphaModFix amt="29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89" tIns="34195" rIns="68389" bIns="34195">
            <a:spAutoFit/>
          </a:bodyPr>
          <a:lstStyle/>
          <a:p>
            <a:pPr algn="ctr" defTabSz="682625">
              <a:spcBef>
                <a:spcPct val="50000"/>
              </a:spcBef>
            </a:pPr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本课时主要词组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胡桃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578013" y="735806"/>
            <a:ext cx="3816028" cy="857250"/>
          </a:xfrm>
          <a:blipFill dpi="0" rotWithShape="1">
            <a:blip r:embed="rId4"/>
            <a:srcRect/>
            <a:tile tx="0" ty="0" sx="100000" sy="100000" flip="none" algn="tl"/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4500" b="1" dirty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32900" y="2263378"/>
            <a:ext cx="5671865" cy="110847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1. Recite the dialogue on page 54.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2. Write about a trip.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9_110210072713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lum bright="-24000" contrast="24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" name="WordArt 5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2978826" y="3918348"/>
            <a:ext cx="3301374" cy="1110853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eaLnBrk="0" hangingPunct="0">
              <a:buSzTx/>
            </a:pPr>
            <a:r>
              <a:rPr sz="2700" kern="10"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  <a:tileRect l="-100000" t="-100000"/>
                </a:gradFill>
                <a:latin typeface="Arial" panose="020B0604020202020204"/>
                <a:sym typeface="Wingdings" panose="05000000000000000000"/>
              </a:rPr>
              <a:t>Goodbye</a:t>
            </a:r>
          </a:p>
        </p:txBody>
      </p:sp>
      <p:pic>
        <p:nvPicPr>
          <p:cNvPr id="46084" name="New picture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39" y="8181975"/>
            <a:ext cx="35100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/>
          <p:nvPr>
            <p:custDataLst>
              <p:tags r:id="rId1"/>
            </p:custDataLst>
          </p:nvPr>
        </p:nvSpPr>
        <p:spPr>
          <a:xfrm>
            <a:off x="3320347" y="1245394"/>
            <a:ext cx="1536847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sale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on sale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enjoy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anyway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back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go back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5"/>
          <p:cNvSpPr/>
          <p:nvPr>
            <p:custDataLst>
              <p:tags r:id="rId2"/>
            </p:custDataLst>
          </p:nvPr>
        </p:nvSpPr>
        <p:spPr>
          <a:xfrm>
            <a:off x="1441979" y="1245394"/>
            <a:ext cx="1821448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/seɪl/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/ɒn seɪl 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/ɪn'dʒɔɪ/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/'enɪweɪ/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/bæk/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/ɡəu bæk/</a:t>
            </a:r>
          </a:p>
        </p:txBody>
      </p:sp>
      <p:sp>
        <p:nvSpPr>
          <p:cNvPr id="6148" name="Rectangle 6"/>
          <p:cNvSpPr/>
          <p:nvPr>
            <p:custDataLst>
              <p:tags r:id="rId3"/>
            </p:custDataLst>
          </p:nvPr>
        </p:nvSpPr>
        <p:spPr>
          <a:xfrm>
            <a:off x="4857194" y="1257301"/>
            <a:ext cx="2831175" cy="28390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>
                <a:latin typeface="Times New Roman" panose="02020603050405020304" pitchFamily="18" charset="0"/>
              </a:rPr>
              <a:t>卖，出售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en-US" altLang="en-US" sz="3000">
                <a:latin typeface="Times New Roman" panose="02020603050405020304" pitchFamily="18" charset="0"/>
              </a:rPr>
              <a:t>正在出售</a:t>
            </a:r>
            <a:br>
              <a:rPr lang="en-US" altLang="en-US" sz="3000"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享受</a:t>
            </a:r>
            <a:r>
              <a:rPr lang="en-US" altLang="zh-CN" sz="3000">
                <a:latin typeface="Times New Roman" panose="02020603050405020304" pitchFamily="18" charset="0"/>
              </a:rPr>
              <a:t>……</a:t>
            </a:r>
            <a:r>
              <a:rPr lang="zh-CN" altLang="en-US" sz="3000">
                <a:latin typeface="Times New Roman" panose="02020603050405020304" pitchFamily="18" charset="0"/>
              </a:rPr>
              <a:t>的乐趣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尽管如此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zh-CN" altLang="en-US" sz="3000">
                <a:latin typeface="Times New Roman" panose="02020603050405020304" pitchFamily="18" charset="0"/>
              </a:rPr>
              <a:t>向后，回到</a:t>
            </a:r>
            <a: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300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en-US" altLang="en-US" sz="3000">
                <a:latin typeface="Times New Roman" panose="02020603050405020304" pitchFamily="18" charset="0"/>
              </a:rPr>
              <a:t>回去</a:t>
            </a:r>
            <a:endParaRPr lang="zh-CN" altLang="en-US" sz="3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/>
          <p:nvPr>
            <p:custDataLst>
              <p:tags r:id="rId1"/>
            </p:custDataLst>
          </p:nvPr>
        </p:nvSpPr>
        <p:spPr>
          <a:xfrm>
            <a:off x="1612740" y="1724025"/>
            <a:ext cx="5976625" cy="2676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B: Hi, Mum! </a:t>
            </a:r>
          </a:p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M: Hello, Betty. Where are you now?</a:t>
            </a:r>
          </a:p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B: I'm standing on the Great Wall of     </a:t>
            </a:r>
          </a:p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China and talking to you.</a:t>
            </a:r>
          </a:p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M: Really? That's great.</a:t>
            </a:r>
          </a:p>
          <a:p>
            <a:pPr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B: We're on a school trip.</a:t>
            </a:r>
            <a:endParaRPr lang="en-US" altLang="zh-CN" sz="3000" dirty="0">
              <a:latin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97157" y="1828800"/>
            <a:ext cx="187836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 defTabSz="682625"/>
            <a:r>
              <a:rPr lang="en-US" altLang="zh-CN">
                <a:solidFill>
                  <a:srgbClr val="9900CC"/>
                </a:solidFill>
                <a:latin typeface="Times New Roman" panose="02020603050405020304" pitchFamily="18" charset="0"/>
              </a:rPr>
              <a:t>B=Betty M=Mum </a:t>
            </a:r>
          </a:p>
        </p:txBody>
      </p:sp>
      <p:pic>
        <p:nvPicPr>
          <p:cNvPr id="7172" name="Unit 1-activity 3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01" y="514350"/>
            <a:ext cx="43638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20279" y="514350"/>
            <a:ext cx="398442" cy="400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FF00"/>
            </a:solidFill>
            <a:round/>
          </a:ln>
        </p:spPr>
        <p:txBody>
          <a:bodyPr wrap="none" lIns="68397" tIns="34199" rIns="68397" bIns="34199" anchor="ctr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/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3</a:t>
            </a:r>
            <a:endParaRPr lang="en-US" altLang="zh-CN" sz="2400"/>
          </a:p>
        </p:txBody>
      </p:sp>
      <p:sp>
        <p:nvSpPr>
          <p:cNvPr id="7174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32561" y="457200"/>
            <a:ext cx="3813656" cy="457200"/>
          </a:xfrm>
          <a:prstGeom prst="roundRect">
            <a:avLst>
              <a:gd name="adj" fmla="val 16667"/>
            </a:avLst>
          </a:prstGeom>
          <a:solidFill>
            <a:srgbClr val="9900CC"/>
          </a:solidFill>
          <a:ln w="9525" algn="ctr">
            <a:solidFill>
              <a:srgbClr val="9900CC"/>
            </a:solidFill>
            <a:round/>
          </a:ln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Listen, read and learn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/>
          <p:nvPr>
            <p:custDataLst>
              <p:tags r:id="rId1"/>
            </p:custDataLst>
          </p:nvPr>
        </p:nvSpPr>
        <p:spPr>
          <a:xfrm>
            <a:off x="935627" y="1107282"/>
            <a:ext cx="7109101" cy="31789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dist"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M: What about the others? Are they with you?</a:t>
            </a:r>
          </a:p>
          <a:p>
            <a:pPr algn="dist"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B: Well, right now Tony is eating a delicious</a:t>
            </a:r>
          </a:p>
          <a:p>
            <a:pPr algn="dist"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ice cream. Wang </a:t>
            </a:r>
            <a:r>
              <a:rPr lang="en-US" altLang="zh-CN" sz="30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Hui</a:t>
            </a: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is taking lots of</a:t>
            </a:r>
          </a:p>
          <a:p>
            <a:pPr algn="dist" defTabSz="682625" eaLnBrk="1" hangingPunct="1">
              <a:lnSpc>
                <a:spcPct val="95000"/>
              </a:lnSpc>
            </a:pP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    photos. </a:t>
            </a:r>
            <a:r>
              <a:rPr lang="en-US" altLang="zh-CN" sz="30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Lingling</a:t>
            </a: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is buying a few presents</a:t>
            </a:r>
          </a:p>
          <a:p>
            <a:pPr algn="dist" defTabSz="682625" eaLnBrk="1" hangingPunct="1"/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  and postcards. They're on sale at the </a:t>
            </a:r>
          </a:p>
          <a:p>
            <a:pPr algn="dist" defTabSz="682625" eaLnBrk="1" hangingPunct="1"/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shop. </a:t>
            </a:r>
            <a:r>
              <a:rPr lang="en-US" altLang="zh-CN" sz="30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Daming</a:t>
            </a:r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is having lunch and lying  </a:t>
            </a:r>
          </a:p>
          <a:p>
            <a:pPr defTabSz="682625" eaLnBrk="1" hangingPunct="1"/>
            <a:r>
              <a:rPr lang="en-US" altLang="zh-CN" sz="3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      in the sun.</a:t>
            </a:r>
            <a:endParaRPr lang="en-US" altLang="zh-CN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/>
          <p:nvPr>
            <p:custDataLst>
              <p:tags r:id="rId1"/>
            </p:custDataLst>
          </p:nvPr>
        </p:nvSpPr>
        <p:spPr>
          <a:xfrm>
            <a:off x="1157378" y="1314451"/>
            <a:ext cx="6830429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dist"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M: I'd like a postcard too, but please take </a:t>
            </a:r>
          </a:p>
          <a:p>
            <a:pPr algn="dist"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some photos of the Great Wall and send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them to me by email.</a:t>
            </a:r>
          </a:p>
          <a:p>
            <a:pPr algn="dist"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B: OK. We're enjoying the school trip a lot.</a:t>
            </a:r>
          </a:p>
          <a:p>
            <a:pPr algn="dist"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Anyway, it's time to go back to school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now. Bye, Mum! Bye, Betty!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252584" y="4893469"/>
            <a:ext cx="8964939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0243" name="Rectangle 4"/>
          <p:cNvSpPr/>
          <p:nvPr>
            <p:custDataLst>
              <p:tags r:id="rId2"/>
            </p:custDataLst>
          </p:nvPr>
        </p:nvSpPr>
        <p:spPr>
          <a:xfrm>
            <a:off x="4375744" y="1473994"/>
            <a:ext cx="3099781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397" tIns="34199" rIns="68397" bIns="34199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the Great Wall      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talk to friends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take photos         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a lot of / lots of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lying in the sun           </a:t>
            </a:r>
          </a:p>
          <a:p>
            <a:pPr defTabSz="682625" eaLnBrk="1" hangingPunct="1"/>
            <a:r>
              <a:rPr lang="en-US" altLang="zh-CN" sz="3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latin typeface="Times New Roman" panose="02020603050405020304" pitchFamily="18" charset="0"/>
                <a:sym typeface="Wingdings" panose="05000000000000000000"/>
              </a:rPr>
              <a:t>send me postcards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34865" y="1473994"/>
            <a:ext cx="2796207" cy="28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 algn="r" defTabSz="682625"/>
            <a:r>
              <a:rPr lang="zh-CN" altLang="en-US" sz="3000" dirty="0">
                <a:latin typeface="Times New Roman" panose="02020603050405020304" pitchFamily="18" charset="0"/>
              </a:rPr>
              <a:t>长城                                 </a:t>
            </a:r>
          </a:p>
          <a:p>
            <a:pPr algn="r" defTabSz="682625"/>
            <a:r>
              <a:rPr lang="zh-CN" altLang="en-US" sz="3000" dirty="0">
                <a:latin typeface="Times New Roman" panose="02020603050405020304" pitchFamily="18" charset="0"/>
              </a:rPr>
              <a:t>与朋友们交谈</a:t>
            </a:r>
            <a:r>
              <a:rPr lang="zh-CN" altLang="en-US" sz="3000" u="sng" dirty="0">
                <a:latin typeface="Times New Roman" panose="02020603050405020304" pitchFamily="18" charset="0"/>
              </a:rPr>
              <a:t>  </a:t>
            </a:r>
            <a:br>
              <a:rPr lang="zh-CN" altLang="en-US" sz="3000" u="sng" dirty="0">
                <a:latin typeface="Times New Roman" panose="02020603050405020304" pitchFamily="18" charset="0"/>
              </a:rPr>
            </a:br>
            <a:r>
              <a:rPr lang="zh-CN" altLang="en-US" sz="3000" dirty="0">
                <a:latin typeface="Times New Roman" panose="02020603050405020304" pitchFamily="18" charset="0"/>
              </a:rPr>
              <a:t>拍照                                 </a:t>
            </a:r>
          </a:p>
          <a:p>
            <a:pPr algn="r" defTabSz="682625"/>
            <a:r>
              <a:rPr lang="zh-CN" altLang="en-US" sz="3000" dirty="0">
                <a:latin typeface="Times New Roman" panose="02020603050405020304" pitchFamily="18" charset="0"/>
              </a:rPr>
              <a:t>许多</a:t>
            </a:r>
            <a:r>
              <a:rPr lang="en-US" altLang="zh-CN" sz="3000" dirty="0">
                <a:latin typeface="Times New Roman" panose="02020603050405020304" pitchFamily="18" charset="0"/>
              </a:rPr>
              <a:t>, </a:t>
            </a:r>
            <a:r>
              <a:rPr lang="zh-CN" altLang="en-US" sz="3000" dirty="0">
                <a:latin typeface="Times New Roman" panose="02020603050405020304" pitchFamily="18" charset="0"/>
              </a:rPr>
              <a:t>大量</a:t>
            </a:r>
            <a:r>
              <a:rPr lang="zh-CN" altLang="en-US" sz="3000" u="sng" dirty="0">
                <a:latin typeface="Times New Roman" panose="02020603050405020304" pitchFamily="18" charset="0"/>
              </a:rPr>
              <a:t>   </a:t>
            </a:r>
            <a:br>
              <a:rPr lang="zh-CN" altLang="en-US" sz="3000" u="sng" dirty="0">
                <a:latin typeface="Times New Roman" panose="02020603050405020304" pitchFamily="18" charset="0"/>
              </a:rPr>
            </a:br>
            <a:r>
              <a:rPr lang="zh-CN" altLang="en-US" sz="3000" dirty="0">
                <a:latin typeface="Times New Roman" panose="02020603050405020304" pitchFamily="18" charset="0"/>
              </a:rPr>
              <a:t>躺在阳光下                      </a:t>
            </a:r>
          </a:p>
          <a:p>
            <a:pPr algn="r" defTabSz="682625"/>
            <a:r>
              <a:rPr lang="zh-CN" altLang="en-US" sz="3000" dirty="0">
                <a:latin typeface="Times New Roman" panose="02020603050405020304" pitchFamily="18" charset="0"/>
              </a:rPr>
              <a:t>给我发送贺卡</a:t>
            </a:r>
            <a:r>
              <a:rPr lang="zh-CN" altLang="en-US" sz="3000" u="sng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3" name="WordArt 7"/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661869" y="457200"/>
            <a:ext cx="1878368" cy="57150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eaLnBrk="0" hangingPunct="0">
              <a:buSzTx/>
            </a:pPr>
            <a:r>
              <a:rPr sz="2700" kern="10" dirty="0"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  <a:tileRect l="-100000" t="-100000"/>
                </a:gradFill>
                <a:latin typeface="Arial" panose="020B0604020202020204"/>
                <a:sym typeface="Wingdings" panose="05000000000000000000"/>
              </a:rPr>
              <a:t>Recite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1768</Words>
  <Application>Microsoft Office PowerPoint</Application>
  <PresentationFormat>全屏显示(16:9)</PresentationFormat>
  <Paragraphs>392</Paragraphs>
  <Slides>44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5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Chant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2018-07-30T10:28:00Z</dcterms:created>
  <dcterms:modified xsi:type="dcterms:W3CDTF">2023-01-16T18:47:19Z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D4266604E8274E44B4F83A0234EA5A77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