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71" r:id="rId2"/>
    <p:sldId id="257" r:id="rId3"/>
    <p:sldId id="465" r:id="rId4"/>
    <p:sldId id="460" r:id="rId5"/>
    <p:sldId id="263" r:id="rId6"/>
    <p:sldId id="450" r:id="rId7"/>
    <p:sldId id="467" r:id="rId8"/>
    <p:sldId id="468" r:id="rId9"/>
    <p:sldId id="451" r:id="rId10"/>
    <p:sldId id="469" r:id="rId11"/>
    <p:sldId id="452" r:id="rId12"/>
    <p:sldId id="454" r:id="rId13"/>
    <p:sldId id="458" r:id="rId14"/>
    <p:sldId id="470" r:id="rId15"/>
    <p:sldId id="455" r:id="rId16"/>
    <p:sldId id="457" r:id="rId17"/>
    <p:sldId id="441" r:id="rId18"/>
    <p:sldId id="464" r:id="rId19"/>
    <p:sldId id="440" r:id="rId20"/>
    <p:sldId id="463" r:id="rId21"/>
    <p:sldId id="432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008080"/>
    <a:srgbClr val="99FF66"/>
    <a:srgbClr val="FDCEBB"/>
    <a:srgbClr val="009999"/>
    <a:srgbClr val="000000"/>
    <a:srgbClr val="003300"/>
    <a:srgbClr val="F6B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9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2A67BAE-AFA6-4E1B-A9FE-20FC26111E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A31D73-BCED-4036-BCA7-DB1A14827CD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59B5AACD-2421-4E31-81A0-A09B7D22E86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5AACD-2421-4E31-81A0-A09B7D22E86D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CN" altLang="zh-CN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CN" altLang="zh-CN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FEF517-89B5-4F4A-A240-D7A7601AE00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7D110-D51E-4175-B3EB-A08D5B5703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EF5E-57EA-4239-811E-396DFDE2F3F1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44B41-C428-4C0E-A9ED-8E90F31F8F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20C5-1590-47D4-B8C1-59D03A6ABC7B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DBF7-5949-4EB7-8513-B98FB0FD83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B77C-36ED-434C-8F5D-0A94943FA21C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CCBA-D34D-4C02-A6E4-CB162F0A86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BCA5-5C76-4E01-9A0F-E56BDE3CADC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CC23-53F5-44FA-8BB9-5D10540168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40C7-283F-49C8-B7B2-E601E3B4E73A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077A-6CF3-4914-A49B-D18D2DA0DB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F3C6-A5E9-441E-B88B-2A01F70FD95A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133A-EB9E-40CA-9F06-15AE276DB5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5BB2-D252-409F-BAF1-68D911AAFD95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BAF8-4AE7-4743-929F-7863E889C6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4609-3152-47B8-AF4F-02043559C35C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1D2C-0B69-47AE-B1F2-22555CE386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12C33-27DB-4B9C-BFAA-A6475707C17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84D7-BACD-4B88-840D-5DF3E71EF2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A595D998-7A40-4C89-8C64-2535CB5E8F0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44FBCB31-9165-4051-9490-467856948017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1031" name="Group 7"/>
          <p:cNvGrpSpPr/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7306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CN" altLang="zh-CN"/>
            </a:p>
          </p:txBody>
        </p:sp>
        <p:sp>
          <p:nvSpPr>
            <p:cNvPr id="17306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0&amp;tn=baiduimagedetail&amp;word=%CA%FA%C6%F0%B4%F3%C4%B4%D6%B8%B5%C4%CD%BC%C6%AC&amp;in=787&amp;cl=2&amp;cm=1&amp;sc=0&amp;lm=-1&amp;pn=19&amp;rn=1&amp;di=9351005370&amp;ln=2000&amp;fr=ala0&amp;ic=0&amp;s=0&amp;s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棱台 6"/>
          <p:cNvSpPr/>
          <p:nvPr/>
        </p:nvSpPr>
        <p:spPr bwMode="auto">
          <a:xfrm>
            <a:off x="1571605" y="980728"/>
            <a:ext cx="5715040" cy="1393041"/>
          </a:xfrm>
          <a:prstGeom prst="bevel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</p:spPr>
        <p:txBody>
          <a:bodyPr anchor="ctr"/>
          <a:lstStyle/>
          <a:p>
            <a:pPr algn="ctr"/>
            <a:r>
              <a:rPr lang="en-US" altLang="zh-CN" sz="6000" b="1" spc="600" dirty="0" smtClean="0">
                <a:latin typeface="汉仪大宋简" pitchFamily="49" charset="-122"/>
                <a:ea typeface="汉仪大宋简" pitchFamily="49" charset="-122"/>
              </a:rPr>
              <a:t>14.4 </a:t>
            </a:r>
            <a:r>
              <a:rPr lang="zh-CN" altLang="en-US" sz="6000" b="1" spc="600" dirty="0" smtClean="0">
                <a:latin typeface="汉仪大宋简" pitchFamily="49" charset="-122"/>
                <a:ea typeface="汉仪大宋简" pitchFamily="49" charset="-122"/>
              </a:rPr>
              <a:t>近似数</a:t>
            </a:r>
            <a:endParaRPr lang="zh-CN" altLang="en-US" sz="6000" b="1" spc="600" dirty="0">
              <a:latin typeface="汉仪大宋简" pitchFamily="49" charset="-122"/>
              <a:ea typeface="汉仪大宋简" pitchFamily="49" charset="-122"/>
            </a:endParaRPr>
          </a:p>
        </p:txBody>
      </p:sp>
      <p:pic>
        <p:nvPicPr>
          <p:cNvPr id="8" name="Picture 3" descr="图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7320" y="386104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1320" y="386104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图片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9120" y="386104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图片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4520" y="386104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2778251" y="602128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 txBox="1">
            <a:spLocks noGrp="1"/>
          </p:cNvSpPr>
          <p:nvPr/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7C11F535-B57E-4D56-BAA8-190B1B68612E}" type="datetime1">
              <a:rPr kumimoji="0" lang="zh-CN" altLang="en-US" sz="1400">
                <a:latin typeface="+mn-lt"/>
              </a:rPr>
              <a:t>2023-01-17</a:t>
            </a:fld>
            <a:endParaRPr kumimoji="0" lang="en-US" altLang="zh-CN" sz="1400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4E85157D-8762-4DDF-8FF5-838BE593DB0B}" type="slidenum">
              <a:rPr kumimoji="0" lang="en-US" altLang="zh-CN" sz="1400">
                <a:latin typeface="+mn-lt"/>
              </a:rPr>
              <a:t>10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468313" y="2852738"/>
            <a:ext cx="79930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0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快速完成例</a:t>
            </a:r>
            <a:r>
              <a:rPr lang="en-US" altLang="zh-CN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0" lang="en-US" altLang="zh-CN" sz="6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395536" y="1989138"/>
            <a:ext cx="7416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kumimoji="0" lang="zh-CN" altLang="en-US" sz="3200" b="1" dirty="0" smtClean="0"/>
              <a:t>（</a:t>
            </a:r>
            <a:r>
              <a:rPr kumimoji="0" lang="en-US" altLang="zh-CN" sz="3200" b="1" dirty="0"/>
              <a:t>1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2.014723(</a:t>
            </a:r>
            <a:r>
              <a:rPr kumimoji="0" lang="zh-CN" altLang="en-US" sz="3200" b="1" dirty="0"/>
              <a:t>精确到百分位</a:t>
            </a:r>
            <a:r>
              <a:rPr kumimoji="0" lang="en-US" altLang="zh-CN" sz="3200" b="1" dirty="0"/>
              <a:t>)</a:t>
            </a:r>
          </a:p>
          <a:p>
            <a:pPr lvl="1"/>
            <a:endParaRPr kumimoji="0" lang="en-US" altLang="zh-CN" sz="3200" b="1" dirty="0"/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2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0.72032469</a:t>
            </a:r>
            <a:r>
              <a:rPr kumimoji="0" lang="zh-CN" altLang="en-US" sz="3200" b="1" dirty="0"/>
              <a:t>（精确到万分位）</a:t>
            </a:r>
          </a:p>
          <a:p>
            <a:endParaRPr kumimoji="0" lang="zh-CN" altLang="en-US" sz="3200" b="1" dirty="0"/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3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7209.493</a:t>
            </a:r>
            <a:r>
              <a:rPr kumimoji="0" lang="zh-CN" altLang="en-US" sz="3200" b="1" dirty="0"/>
              <a:t>（精确到个位）</a:t>
            </a:r>
          </a:p>
          <a:p>
            <a:r>
              <a:rPr kumimoji="0" lang="zh-CN" altLang="en-US" sz="3200" b="1" dirty="0"/>
              <a:t>        </a:t>
            </a:r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4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980492</a:t>
            </a:r>
            <a:r>
              <a:rPr kumimoji="0" lang="zh-CN" altLang="en-US" sz="3200" b="1" dirty="0"/>
              <a:t>精确到万位（或精确到千位）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116013" y="1052513"/>
            <a:ext cx="6551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 dirty="0">
                <a:solidFill>
                  <a:schemeClr val="tx2"/>
                </a:solidFill>
              </a:rPr>
              <a:t>用四舍五入法求各数的近似数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6159500" y="1955800"/>
            <a:ext cx="1192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2.01</a:t>
            </a: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6754813" y="2992438"/>
            <a:ext cx="170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0.7203</a:t>
            </a: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5903913" y="3943350"/>
            <a:ext cx="1531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7209</a:t>
            </a:r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3348038" y="5586413"/>
            <a:ext cx="3067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98</a:t>
            </a:r>
            <a:r>
              <a:rPr lang="zh-CN" altLang="en-US" sz="3200" b="1">
                <a:solidFill>
                  <a:srgbClr val="FF0000"/>
                </a:solidFill>
              </a:rPr>
              <a:t>万   </a:t>
            </a:r>
            <a:r>
              <a:rPr lang="en-US" altLang="zh-CN" sz="3200" b="1">
                <a:solidFill>
                  <a:srgbClr val="FF0000"/>
                </a:solidFill>
              </a:rPr>
              <a:t>98.0</a:t>
            </a:r>
            <a:r>
              <a:rPr lang="zh-CN" altLang="en-US" sz="3200" b="1">
                <a:solidFill>
                  <a:srgbClr val="FF0000"/>
                </a:solidFill>
              </a:rPr>
              <a:t>万</a:t>
            </a:r>
          </a:p>
        </p:txBody>
      </p:sp>
      <p:sp>
        <p:nvSpPr>
          <p:cNvPr id="15369" name="AutoShape 17"/>
          <p:cNvSpPr>
            <a:spLocks noChangeArrowheads="1"/>
          </p:cNvSpPr>
          <p:nvPr/>
        </p:nvSpPr>
        <p:spPr bwMode="auto">
          <a:xfrm>
            <a:off x="-252413" y="0"/>
            <a:ext cx="2952751" cy="1008063"/>
          </a:xfrm>
          <a:prstGeom prst="cloudCallout">
            <a:avLst>
              <a:gd name="adj1" fmla="val 17847"/>
              <a:gd name="adj2" fmla="val 17110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 sz="2800"/>
          </a:p>
        </p:txBody>
      </p:sp>
      <p:sp>
        <p:nvSpPr>
          <p:cNvPr id="15370" name="Rectangle 18"/>
          <p:cNvSpPr>
            <a:spLocks noChangeArrowheads="1"/>
          </p:cNvSpPr>
          <p:nvPr/>
        </p:nvSpPr>
        <p:spPr bwMode="auto">
          <a:xfrm>
            <a:off x="179388" y="207963"/>
            <a:ext cx="1970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隶书" panose="02010509060101010101" pitchFamily="49" charset="-122"/>
              </a:rPr>
              <a:t>看谁</a:t>
            </a:r>
            <a:r>
              <a:rPr lang="zh-CN" altLang="en-GB" sz="2800" b="1">
                <a:solidFill>
                  <a:srgbClr val="FF0000"/>
                </a:solidFill>
                <a:ea typeface="隶书" panose="02010509060101010101" pitchFamily="49" charset="-122"/>
              </a:rPr>
              <a:t>答</a:t>
            </a:r>
            <a:r>
              <a:rPr lang="zh-CN" altLang="en-US" sz="2800" b="1">
                <a:solidFill>
                  <a:srgbClr val="FF0000"/>
                </a:solidFill>
                <a:ea typeface="隶书" panose="02010509060101010101" pitchFamily="49" charset="-122"/>
              </a:rPr>
              <a:t>的准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7C8D3E-7EBB-4342-B22B-04BD0DA07A9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4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E38C5561-DB74-4894-8707-B7A2AB69580E}" type="slidenum">
              <a:rPr kumimoji="0" lang="en-US" altLang="zh-CN" sz="1400">
                <a:latin typeface="+mn-lt"/>
              </a:rPr>
              <a:t>11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5" grpId="0"/>
      <p:bldP spid="408586" grpId="0"/>
      <p:bldP spid="408587" grpId="0"/>
      <p:bldP spid="4085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58888" y="2997200"/>
            <a:ext cx="64801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000">
                <a:ea typeface="隶书" panose="02010509060101010101" pitchFamily="49" charset="-122"/>
              </a:rPr>
              <a:t>什么叫有效数字？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539750" y="549275"/>
            <a:ext cx="4679950" cy="1223963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9999"/>
                </a:solidFill>
              </a:rPr>
              <a:t>想一想</a:t>
            </a:r>
            <a:endParaRPr lang="zh-CN" altLang="en-US" sz="9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9999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227763" y="5373688"/>
            <a:ext cx="1512887" cy="701675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1</a:t>
            </a:r>
            <a:r>
              <a:rPr lang="zh-CN" altLang="en-US" sz="4000" b="1">
                <a:solidFill>
                  <a:srgbClr val="FF0000"/>
                </a:solidFill>
              </a:rPr>
              <a:t>分钟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41B713-667A-4B65-A647-7ED0EA2A7F7A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FE72F4CF-E163-4B4F-9506-D7BDADB039D2}" type="slidenum">
              <a:rPr kumimoji="0" lang="en-US" altLang="zh-CN" sz="1400">
                <a:latin typeface="+mn-lt"/>
              </a:rPr>
              <a:t>12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08050"/>
            <a:ext cx="7696200" cy="768350"/>
          </a:xfrm>
        </p:spPr>
        <p:txBody>
          <a:bodyPr/>
          <a:lstStyle/>
          <a:p>
            <a:pPr eaLnBrk="1" hangingPunct="1"/>
            <a:r>
              <a:rPr lang="zh-CN" altLang="en-US" sz="4100" b="1" dirty="0" smtClean="0"/>
              <a:t>有效数字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dirty="0" smtClean="0"/>
              <a:t>        </a:t>
            </a:r>
            <a:r>
              <a:rPr lang="zh-CN" altLang="en-US" b="1" dirty="0" smtClean="0"/>
              <a:t>对于一个近似数，从左边第一个不是</a:t>
            </a:r>
            <a:r>
              <a:rPr lang="en-US" altLang="zh-CN" b="1" dirty="0" smtClean="0"/>
              <a:t>0</a:t>
            </a:r>
            <a:r>
              <a:rPr lang="zh-CN" altLang="en-US" b="1" dirty="0" smtClean="0"/>
              <a:t>的数字起，到精确到的数位止，所有的数字都叫做这个数的有效数字。</a:t>
            </a:r>
            <a:r>
              <a:rPr lang="zh-CN" altLang="en-US" dirty="0" smtClean="0"/>
              <a:t> 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835150" y="3644900"/>
            <a:ext cx="35274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0.0334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0.340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0.3030</a:t>
            </a:r>
            <a:r>
              <a:rPr lang="en-US" altLang="zh-CN" sz="3600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2339975" y="3500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3348038" y="3500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2339975" y="4508500"/>
            <a:ext cx="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2339975" y="5300663"/>
            <a:ext cx="0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3132138" y="45085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3348038" y="5300663"/>
            <a:ext cx="0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B9E5A6-9D08-416C-B19B-3F37F1B58995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4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4B80A5C4-CB6A-4870-AE24-3348DB296E42}" type="slidenum">
              <a:rPr kumimoji="0" lang="en-US" altLang="zh-CN" sz="1400">
                <a:latin typeface="+mn-lt"/>
              </a:rPr>
              <a:t>13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 txBox="1">
            <a:spLocks noGrp="1"/>
          </p:cNvSpPr>
          <p:nvPr/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7C11F535-B57E-4D56-BAA8-190B1B68612E}" type="datetime1">
              <a:rPr kumimoji="0" lang="zh-CN" altLang="en-US" sz="1400">
                <a:latin typeface="+mn-lt"/>
              </a:rPr>
              <a:t>2023-01-17</a:t>
            </a:fld>
            <a:endParaRPr kumimoji="0" lang="en-US" altLang="zh-CN" sz="1400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AC7A5D49-D0F6-412A-A0D5-CE115FEA2F8F}" type="slidenum">
              <a:rPr kumimoji="0" lang="en-US" altLang="zh-CN" sz="1400">
                <a:latin typeface="+mn-lt"/>
              </a:rPr>
              <a:t>14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468313" y="2852738"/>
            <a:ext cx="79930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0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快速完成例</a:t>
            </a:r>
            <a:r>
              <a:rPr lang="en-US" altLang="zh-CN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0" lang="en-US" altLang="zh-CN" sz="6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63775"/>
            <a:ext cx="3449638" cy="2605088"/>
          </a:xfrm>
        </p:spPr>
        <p:txBody>
          <a:bodyPr/>
          <a:lstStyle/>
          <a:p>
            <a:pPr marL="590550" indent="-590550" eaLnBrk="1" hangingPunct="1">
              <a:buClr>
                <a:schemeClr val="tx2"/>
              </a:buClr>
              <a:buFont typeface="Wingdings" panose="05000000000000000000" pitchFamily="2" charset="2"/>
              <a:buAutoNum type="circleNumDbPlain"/>
            </a:pPr>
            <a:r>
              <a:rPr lang="en-US" altLang="zh-CN" sz="3600" b="1" dirty="0" smtClean="0">
                <a:solidFill>
                  <a:schemeClr val="tx2"/>
                </a:solidFill>
              </a:rPr>
              <a:t>1.63       </a:t>
            </a:r>
          </a:p>
          <a:p>
            <a:pPr marL="590550" indent="-590550" eaLnBrk="1" hangingPunct="1">
              <a:buClr>
                <a:schemeClr val="tx2"/>
              </a:buClr>
              <a:buFont typeface="Wingdings" panose="05000000000000000000" pitchFamily="2" charset="2"/>
              <a:buAutoNum type="circleNumDbPlain"/>
            </a:pPr>
            <a:r>
              <a:rPr lang="en-US" altLang="zh-CN" sz="3600" b="1" dirty="0" smtClean="0">
                <a:solidFill>
                  <a:schemeClr val="tx2"/>
                </a:solidFill>
              </a:rPr>
              <a:t>10.5 </a:t>
            </a:r>
          </a:p>
          <a:p>
            <a:pPr marL="590550" indent="-590550" eaLnBrk="1" hangingPunct="1">
              <a:buClr>
                <a:schemeClr val="tx2"/>
              </a:buClr>
              <a:buFont typeface="Wingdings" panose="05000000000000000000" pitchFamily="2" charset="2"/>
              <a:buAutoNum type="circleNumDbPlain"/>
            </a:pPr>
            <a:r>
              <a:rPr lang="en-US" altLang="zh-CN" sz="3600" b="1" dirty="0" smtClean="0">
                <a:solidFill>
                  <a:schemeClr val="tx2"/>
                </a:solidFill>
              </a:rPr>
              <a:t>0.031      </a:t>
            </a:r>
          </a:p>
          <a:p>
            <a:pPr marL="590550" indent="-590550" eaLnBrk="1" hangingPunct="1">
              <a:buClr>
                <a:schemeClr val="tx2"/>
              </a:buClr>
              <a:buFont typeface="Wingdings" panose="05000000000000000000" pitchFamily="2" charset="2"/>
              <a:buAutoNum type="circleNumDbPlain"/>
            </a:pPr>
            <a:r>
              <a:rPr lang="en-US" altLang="zh-CN" sz="3600" b="1" dirty="0" smtClean="0">
                <a:solidFill>
                  <a:schemeClr val="tx2"/>
                </a:solidFill>
              </a:rPr>
              <a:t>1338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亿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0113" y="768350"/>
            <a:ext cx="74882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</a:pPr>
            <a:r>
              <a:rPr kumimoji="0" lang="zh-CN" altLang="en-US" sz="2800" b="1" dirty="0"/>
              <a:t>例</a:t>
            </a:r>
            <a:r>
              <a:rPr kumimoji="0" lang="en-US" altLang="zh-CN" sz="2800" b="1" dirty="0"/>
              <a:t>3</a:t>
            </a:r>
            <a:r>
              <a:rPr kumimoji="0" lang="zh-CN" altLang="en-US" sz="2800" b="1" dirty="0"/>
              <a:t>：下列各数是由四舍五入得到的近似数，指出它们各精确到哪一位，各有几个有效数字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4211638" y="2263775"/>
            <a:ext cx="344963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90550" indent="-5905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AutoNum type="circleNumDbPlain"/>
            </a:pPr>
            <a:r>
              <a:rPr kumimoji="0"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1.630</a:t>
            </a:r>
          </a:p>
          <a:p>
            <a:pPr marL="590550" indent="-5905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AutoNum type="circleNumDbPlain"/>
            </a:pPr>
            <a:r>
              <a:rPr kumimoji="0"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12 </a:t>
            </a:r>
          </a:p>
          <a:p>
            <a:pPr marL="590550" indent="-5905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AutoNum type="circleNumDbPlain"/>
            </a:pPr>
            <a:r>
              <a:rPr kumimoji="0"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10.5</a:t>
            </a:r>
            <a:r>
              <a:rPr kumimoji="0" lang="zh-CN" altLang="en-US" sz="3600" b="1">
                <a:solidFill>
                  <a:schemeClr val="tx2"/>
                </a:solidFill>
                <a:latin typeface="Arial" panose="020B0604020202020204" pitchFamily="34" charset="0"/>
              </a:rPr>
              <a:t>万</a:t>
            </a:r>
          </a:p>
          <a:p>
            <a:pPr marL="590550" indent="-5905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AutoNum type="circleNumDbPlain"/>
            </a:pPr>
            <a:r>
              <a:rPr kumimoji="0"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1338 </a:t>
            </a:r>
          </a:p>
        </p:txBody>
      </p: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1187450" y="5373688"/>
            <a:ext cx="7056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想一想：</a:t>
            </a:r>
            <a:r>
              <a:rPr lang="en-US" altLang="zh-CN" sz="3200" b="1">
                <a:solidFill>
                  <a:srgbClr val="FF0000"/>
                </a:solidFill>
              </a:rPr>
              <a:t>1.63</a:t>
            </a:r>
            <a:r>
              <a:rPr lang="zh-CN" altLang="en-US" sz="3200" b="1">
                <a:solidFill>
                  <a:srgbClr val="FF0000"/>
                </a:solidFill>
              </a:rPr>
              <a:t>和</a:t>
            </a:r>
            <a:r>
              <a:rPr lang="en-US" altLang="zh-CN" sz="3200" b="1">
                <a:solidFill>
                  <a:srgbClr val="FF0000"/>
                </a:solidFill>
              </a:rPr>
              <a:t>1.630</a:t>
            </a:r>
            <a:r>
              <a:rPr lang="zh-CN" altLang="en-US" sz="3200" b="1">
                <a:solidFill>
                  <a:srgbClr val="FF0000"/>
                </a:solidFill>
              </a:rPr>
              <a:t>有什么区别？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70BB97-0BE7-4C9A-A015-3B4BA3D4284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9" name="灯片编号占位符 3"/>
          <p:cNvSpPr txBox="1"/>
          <p:nvPr/>
        </p:nvSpPr>
        <p:spPr bwMode="auto">
          <a:xfrm>
            <a:off x="70723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DFA491BC-80CB-440D-935C-3548A66E79A4}" type="slidenum">
              <a:rPr kumimoji="0" lang="en-US" altLang="zh-CN" sz="1400">
                <a:latin typeface="+mn-lt"/>
              </a:rPr>
              <a:t>15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1.6</a:t>
            </a: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1.60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15" name="Text Box 7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0.16</a:t>
            </a:r>
          </a:p>
        </p:txBody>
      </p:sp>
      <p:sp>
        <p:nvSpPr>
          <p:cNvPr id="427016" name="Rectangle 8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1.06</a:t>
            </a:r>
          </a:p>
        </p:txBody>
      </p:sp>
      <p:sp>
        <p:nvSpPr>
          <p:cNvPr id="427018" name="Rectangle 10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0.016</a:t>
            </a:r>
          </a:p>
        </p:txBody>
      </p:sp>
      <p:sp>
        <p:nvSpPr>
          <p:cNvPr id="427020" name="Rectangle 12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21" name="Text Box 13"/>
          <p:cNvSpPr txBox="1">
            <a:spLocks noChangeArrowheads="1"/>
          </p:cNvSpPr>
          <p:nvPr/>
        </p:nvSpPr>
        <p:spPr bwMode="auto">
          <a:xfrm>
            <a:off x="21336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0.106</a:t>
            </a:r>
          </a:p>
        </p:txBody>
      </p:sp>
      <p:sp>
        <p:nvSpPr>
          <p:cNvPr id="427022" name="Rectangle 14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23" name="Text Box 15"/>
          <p:cNvSpPr txBox="1">
            <a:spLocks noChangeArrowheads="1"/>
          </p:cNvSpPr>
          <p:nvPr/>
        </p:nvSpPr>
        <p:spPr bwMode="auto">
          <a:xfrm>
            <a:off x="2057400" y="2971800"/>
            <a:ext cx="12192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0.0160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838200" y="8382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华文行楷" panose="02010800040101010101" pitchFamily="2" charset="-122"/>
              </a:rPr>
              <a:t>比一比：看谁反应快</a:t>
            </a:r>
            <a:endParaRPr lang="zh-CN" altLang="en-US" sz="2800">
              <a:solidFill>
                <a:srgbClr val="FF0000"/>
              </a:solidFill>
              <a:ea typeface="华文琥珀" panose="02010800040101010101" pitchFamily="2" charset="-122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62000" y="2971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近似数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733800" y="29718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有几个有效数字，精确到哪一位？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219200" y="4191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有效数字</a:t>
            </a:r>
            <a:endParaRPr lang="zh-CN" alt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219200" y="4191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19050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257800" y="4191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257800" y="4191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精确数位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60198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35" name="Rectangle 27"/>
          <p:cNvSpPr>
            <a:spLocks noChangeArrowheads="1"/>
          </p:cNvSpPr>
          <p:nvPr/>
        </p:nvSpPr>
        <p:spPr bwMode="auto">
          <a:xfrm>
            <a:off x="1905000" y="2743200"/>
            <a:ext cx="1676400" cy="838200"/>
          </a:xfrm>
          <a:prstGeom prst="rect">
            <a:avLst/>
          </a:prstGeom>
          <a:solidFill>
            <a:srgbClr val="FDCEB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800" b="1"/>
          </a:p>
        </p:txBody>
      </p:sp>
      <p:sp>
        <p:nvSpPr>
          <p:cNvPr id="427036" name="Text Box 28"/>
          <p:cNvSpPr txBox="1">
            <a:spLocks noChangeArrowheads="1"/>
          </p:cNvSpPr>
          <p:nvPr/>
        </p:nvSpPr>
        <p:spPr bwMode="auto">
          <a:xfrm>
            <a:off x="2057400" y="2971800"/>
            <a:ext cx="1447800" cy="523875"/>
          </a:xfrm>
          <a:prstGeom prst="rect">
            <a:avLst/>
          </a:prstGeom>
          <a:solidFill>
            <a:srgbClr val="FDCE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/>
              <a:t>1.6</a:t>
            </a:r>
            <a:r>
              <a:rPr lang="zh-CN" altLang="en-US" sz="2800" b="1"/>
              <a:t>千</a:t>
            </a:r>
          </a:p>
        </p:txBody>
      </p:sp>
      <p:sp>
        <p:nvSpPr>
          <p:cNvPr id="427037" name="Text Box 29"/>
          <p:cNvSpPr txBox="1">
            <a:spLocks noChangeArrowheads="1"/>
          </p:cNvSpPr>
          <p:nvPr/>
        </p:nvSpPr>
        <p:spPr bwMode="auto">
          <a:xfrm>
            <a:off x="14478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两个</a:t>
            </a:r>
            <a:endParaRPr lang="zh-CN" altLang="en-US"/>
          </a:p>
        </p:txBody>
      </p:sp>
      <p:sp>
        <p:nvSpPr>
          <p:cNvPr id="427038" name="Text Box 30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十分位</a:t>
            </a:r>
            <a:endParaRPr lang="zh-CN" altLang="en-US"/>
          </a:p>
        </p:txBody>
      </p:sp>
      <p:sp>
        <p:nvSpPr>
          <p:cNvPr id="427039" name="Oval 31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0" name="Oval 32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1" name="Text Box 33"/>
          <p:cNvSpPr txBox="1">
            <a:spLocks noChangeArrowheads="1"/>
          </p:cNvSpPr>
          <p:nvPr/>
        </p:nvSpPr>
        <p:spPr bwMode="auto">
          <a:xfrm>
            <a:off x="14478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三个</a:t>
            </a:r>
            <a:endParaRPr lang="zh-CN" altLang="en-US"/>
          </a:p>
        </p:txBody>
      </p:sp>
      <p:sp>
        <p:nvSpPr>
          <p:cNvPr id="427042" name="Text Box 34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百分位</a:t>
            </a:r>
            <a:endParaRPr lang="zh-CN" altLang="en-US"/>
          </a:p>
        </p:txBody>
      </p:sp>
      <p:sp>
        <p:nvSpPr>
          <p:cNvPr id="427043" name="Oval 35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4" name="Oval 36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5" name="Text Box 37"/>
          <p:cNvSpPr txBox="1">
            <a:spLocks noChangeArrowheads="1"/>
          </p:cNvSpPr>
          <p:nvPr/>
        </p:nvSpPr>
        <p:spPr bwMode="auto">
          <a:xfrm>
            <a:off x="1600200" y="51816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两个</a:t>
            </a:r>
            <a:endParaRPr lang="zh-CN" altLang="en-US"/>
          </a:p>
        </p:txBody>
      </p:sp>
      <p:sp>
        <p:nvSpPr>
          <p:cNvPr id="427046" name="Text Box 38"/>
          <p:cNvSpPr txBox="1">
            <a:spLocks noChangeArrowheads="1"/>
          </p:cNvSpPr>
          <p:nvPr/>
        </p:nvSpPr>
        <p:spPr bwMode="auto">
          <a:xfrm>
            <a:off x="54102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百分位</a:t>
            </a:r>
            <a:endParaRPr lang="zh-CN" altLang="en-US"/>
          </a:p>
        </p:txBody>
      </p:sp>
      <p:sp>
        <p:nvSpPr>
          <p:cNvPr id="427047" name="Oval 39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49" name="Text Box 41"/>
          <p:cNvSpPr txBox="1">
            <a:spLocks noChangeArrowheads="1"/>
          </p:cNvSpPr>
          <p:nvPr/>
        </p:nvSpPr>
        <p:spPr bwMode="auto">
          <a:xfrm>
            <a:off x="14478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三个</a:t>
            </a:r>
            <a:endParaRPr lang="zh-CN" altLang="en-US"/>
          </a:p>
        </p:txBody>
      </p:sp>
      <p:sp>
        <p:nvSpPr>
          <p:cNvPr id="427050" name="Text Box 42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百分位</a:t>
            </a:r>
            <a:endParaRPr lang="zh-CN" altLang="en-US"/>
          </a:p>
        </p:txBody>
      </p:sp>
      <p:sp>
        <p:nvSpPr>
          <p:cNvPr id="427051" name="Oval 43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52" name="Oval 44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53" name="Text Box 45"/>
          <p:cNvSpPr txBox="1">
            <a:spLocks noChangeArrowheads="1"/>
          </p:cNvSpPr>
          <p:nvPr/>
        </p:nvSpPr>
        <p:spPr bwMode="auto">
          <a:xfrm>
            <a:off x="16002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两个</a:t>
            </a:r>
            <a:endParaRPr lang="zh-CN" altLang="en-US"/>
          </a:p>
        </p:txBody>
      </p:sp>
      <p:sp>
        <p:nvSpPr>
          <p:cNvPr id="427054" name="Text Box 46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千分位</a:t>
            </a:r>
            <a:endParaRPr lang="zh-CN" altLang="en-US"/>
          </a:p>
        </p:txBody>
      </p:sp>
      <p:sp>
        <p:nvSpPr>
          <p:cNvPr id="427055" name="Oval 47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56" name="Oval 48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57" name="Text Box 49"/>
          <p:cNvSpPr txBox="1">
            <a:spLocks noChangeArrowheads="1"/>
          </p:cNvSpPr>
          <p:nvPr/>
        </p:nvSpPr>
        <p:spPr bwMode="auto">
          <a:xfrm>
            <a:off x="14478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三个</a:t>
            </a:r>
            <a:endParaRPr lang="zh-CN" altLang="en-US"/>
          </a:p>
        </p:txBody>
      </p:sp>
      <p:sp>
        <p:nvSpPr>
          <p:cNvPr id="427058" name="Text Box 50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千分位</a:t>
            </a:r>
            <a:endParaRPr lang="zh-CN" altLang="en-US"/>
          </a:p>
        </p:txBody>
      </p:sp>
      <p:sp>
        <p:nvSpPr>
          <p:cNvPr id="427059" name="Oval 51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60" name="Oval 52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61" name="Text Box 53"/>
          <p:cNvSpPr txBox="1">
            <a:spLocks noChangeArrowheads="1"/>
          </p:cNvSpPr>
          <p:nvPr/>
        </p:nvSpPr>
        <p:spPr bwMode="auto">
          <a:xfrm>
            <a:off x="1447800" y="5257800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三个</a:t>
            </a:r>
            <a:endParaRPr lang="zh-CN" altLang="en-US"/>
          </a:p>
        </p:txBody>
      </p:sp>
      <p:sp>
        <p:nvSpPr>
          <p:cNvPr id="427062" name="Text Box 54"/>
          <p:cNvSpPr txBox="1">
            <a:spLocks noChangeArrowheads="1"/>
          </p:cNvSpPr>
          <p:nvPr/>
        </p:nvSpPr>
        <p:spPr bwMode="auto">
          <a:xfrm>
            <a:off x="54864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万分位</a:t>
            </a:r>
            <a:endParaRPr lang="zh-CN" altLang="en-US"/>
          </a:p>
        </p:txBody>
      </p:sp>
      <p:sp>
        <p:nvSpPr>
          <p:cNvPr id="427063" name="Oval 55"/>
          <p:cNvSpPr>
            <a:spLocks noChangeArrowheads="1"/>
          </p:cNvSpPr>
          <p:nvPr/>
        </p:nvSpPr>
        <p:spPr bwMode="auto">
          <a:xfrm>
            <a:off x="1066800" y="5105400"/>
            <a:ext cx="1752600" cy="685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64" name="Oval 56"/>
          <p:cNvSpPr>
            <a:spLocks noChangeArrowheads="1"/>
          </p:cNvSpPr>
          <p:nvPr/>
        </p:nvSpPr>
        <p:spPr bwMode="auto">
          <a:xfrm>
            <a:off x="5105400" y="5105400"/>
            <a:ext cx="1828800" cy="76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065" name="Text Box 57"/>
          <p:cNvSpPr txBox="1">
            <a:spLocks noChangeArrowheads="1"/>
          </p:cNvSpPr>
          <p:nvPr/>
        </p:nvSpPr>
        <p:spPr bwMode="auto">
          <a:xfrm>
            <a:off x="1476375" y="5229225"/>
            <a:ext cx="990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两个</a:t>
            </a:r>
            <a:endParaRPr lang="zh-CN" altLang="en-US"/>
          </a:p>
        </p:txBody>
      </p:sp>
      <p:sp>
        <p:nvSpPr>
          <p:cNvPr id="427066" name="Text Box 58"/>
          <p:cNvSpPr txBox="1">
            <a:spLocks noChangeArrowheads="1"/>
          </p:cNvSpPr>
          <p:nvPr/>
        </p:nvSpPr>
        <p:spPr bwMode="auto">
          <a:xfrm>
            <a:off x="5562600" y="52578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</a:rPr>
              <a:t>百位</a:t>
            </a:r>
            <a:endParaRPr lang="zh-CN" altLang="en-US"/>
          </a:p>
        </p:txBody>
      </p:sp>
      <p:sp>
        <p:nvSpPr>
          <p:cNvPr id="60" name="日期占位符 5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53375A-8E73-4CFD-959A-DBB306E52D31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2" name="灯片编号占位符 3"/>
          <p:cNvSpPr txBox="1"/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B469110E-7D34-4A0C-9B2C-8C1529858848}" type="slidenum">
              <a:rPr kumimoji="0" lang="en-US" altLang="zh-CN" sz="1400">
                <a:latin typeface="+mn-lt"/>
              </a:rPr>
              <a:t>16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7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70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7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7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7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7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OR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27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2" grpId="0" animBg="1"/>
      <p:bldP spid="427013" grpId="0" animBg="1" autoUpdateAnimBg="0"/>
      <p:bldP spid="427014" grpId="0" animBg="1"/>
      <p:bldP spid="427015" grpId="0" animBg="1" autoUpdateAnimBg="0"/>
      <p:bldP spid="427016" grpId="0" animBg="1"/>
      <p:bldP spid="427017" grpId="0" animBg="1" autoUpdateAnimBg="0"/>
      <p:bldP spid="427018" grpId="0" animBg="1"/>
      <p:bldP spid="427019" grpId="0" animBg="1" autoUpdateAnimBg="0"/>
      <p:bldP spid="427020" grpId="0" animBg="1"/>
      <p:bldP spid="427021" grpId="0" animBg="1" autoUpdateAnimBg="0"/>
      <p:bldP spid="427022" grpId="0" animBg="1"/>
      <p:bldP spid="427023" grpId="0" animBg="1" autoUpdateAnimBg="0"/>
      <p:bldP spid="427035" grpId="0" animBg="1"/>
      <p:bldP spid="427036" grpId="0" animBg="1" autoUpdateAnimBg="0"/>
      <p:bldP spid="427037" grpId="0" animBg="1" autoUpdateAnimBg="0"/>
      <p:bldP spid="427038" grpId="0" animBg="1" autoUpdateAnimBg="0"/>
      <p:bldP spid="427039" grpId="0" animBg="1"/>
      <p:bldP spid="427040" grpId="0" animBg="1"/>
      <p:bldP spid="427041" grpId="0" animBg="1" autoUpdateAnimBg="0"/>
      <p:bldP spid="427042" grpId="0" animBg="1" autoUpdateAnimBg="0"/>
      <p:bldP spid="427043" grpId="0" animBg="1"/>
      <p:bldP spid="427044" grpId="0" animBg="1"/>
      <p:bldP spid="427045" grpId="0" animBg="1" autoUpdateAnimBg="0"/>
      <p:bldP spid="427046" grpId="0" animBg="1" autoUpdateAnimBg="0"/>
      <p:bldP spid="427047" grpId="0" animBg="1"/>
      <p:bldP spid="427048" grpId="0" animBg="1"/>
      <p:bldP spid="427049" grpId="0" animBg="1" autoUpdateAnimBg="0"/>
      <p:bldP spid="427050" grpId="0" animBg="1" autoUpdateAnimBg="0"/>
      <p:bldP spid="427051" grpId="0" animBg="1"/>
      <p:bldP spid="427052" grpId="0" animBg="1"/>
      <p:bldP spid="427053" grpId="0" animBg="1" autoUpdateAnimBg="0"/>
      <p:bldP spid="427054" grpId="0" animBg="1" autoUpdateAnimBg="0"/>
      <p:bldP spid="427055" grpId="0" animBg="1"/>
      <p:bldP spid="427056" grpId="0" animBg="1"/>
      <p:bldP spid="427057" grpId="0" animBg="1" autoUpdateAnimBg="0"/>
      <p:bldP spid="427058" grpId="0" animBg="1" autoUpdateAnimBg="0"/>
      <p:bldP spid="427059" grpId="0" animBg="1"/>
      <p:bldP spid="427060" grpId="0" animBg="1"/>
      <p:bldP spid="427061" grpId="0" animBg="1" autoUpdateAnimBg="0"/>
      <p:bldP spid="427062" grpId="0" animBg="1" autoUpdateAnimBg="0"/>
      <p:bldP spid="427063" grpId="0" animBg="1"/>
      <p:bldP spid="427064" grpId="0" animBg="1"/>
      <p:bldP spid="427065" grpId="0" animBg="1" autoUpdateAnimBg="0"/>
      <p:bldP spid="42706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000100" y="2140858"/>
            <a:ext cx="7272337" cy="52322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85000"/>
              </a:schemeClr>
            </a:solidFill>
            <a:miter lim="800000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近似数</a:t>
            </a:r>
            <a:r>
              <a:rPr lang="zh-CN" altLang="en-US" sz="2800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接近实际数值的数，叫做近似数</a:t>
            </a:r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65578" name="AutoShape 10"/>
          <p:cNvSpPr>
            <a:spLocks noChangeArrowheads="1"/>
          </p:cNvSpPr>
          <p:nvPr/>
        </p:nvSpPr>
        <p:spPr bwMode="auto">
          <a:xfrm>
            <a:off x="5867400" y="333375"/>
            <a:ext cx="2590800" cy="12954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200" b="1"/>
              <a:t>齐读</a:t>
            </a:r>
            <a:r>
              <a:rPr lang="zh-CN" altLang="en-US" sz="3200" b="1">
                <a:solidFill>
                  <a:srgbClr val="3333FF"/>
                </a:solidFill>
              </a:rPr>
              <a:t>红色</a:t>
            </a:r>
            <a:r>
              <a:rPr lang="zh-CN" altLang="en-US" sz="3200" b="1"/>
              <a:t>部分一遍</a:t>
            </a:r>
          </a:p>
        </p:txBody>
      </p:sp>
      <p:sp>
        <p:nvSpPr>
          <p:cNvPr id="21510" name="AutoShape 12"/>
          <p:cNvSpPr>
            <a:spLocks noChangeArrowheads="1"/>
          </p:cNvSpPr>
          <p:nvPr/>
        </p:nvSpPr>
        <p:spPr bwMode="auto">
          <a:xfrm>
            <a:off x="1619250" y="476250"/>
            <a:ext cx="2592388" cy="1223963"/>
          </a:xfrm>
          <a:prstGeom prst="horizontalScroll">
            <a:avLst>
              <a:gd name="adj" fmla="val 12500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2339975" y="836613"/>
            <a:ext cx="1655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chemeClr val="folHlink"/>
                </a:solidFill>
              </a:rPr>
              <a:t>概念</a:t>
            </a:r>
          </a:p>
        </p:txBody>
      </p:sp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1000100" y="4187145"/>
            <a:ext cx="7343775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3333FF"/>
                </a:solidFill>
                <a:ea typeface="黑体" panose="02010609060101010101" pitchFamily="49" charset="-122"/>
              </a:rPr>
              <a:t>有效数字</a:t>
            </a:r>
            <a:r>
              <a:rPr lang="zh-CN" altLang="en-US" dirty="0">
                <a:solidFill>
                  <a:srgbClr val="3333FF"/>
                </a:solidFill>
              </a:rPr>
              <a:t>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对于一个近似数，从左边第一个不是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的数字起，到精确到的数位止，所有的数字都叫做这个数的有效数字。</a:t>
            </a:r>
          </a:p>
        </p:txBody>
      </p:sp>
      <p:sp>
        <p:nvSpPr>
          <p:cNvPr id="24584" name="Rectangle 14"/>
          <p:cNvSpPr>
            <a:spLocks noChangeArrowheads="1"/>
          </p:cNvSpPr>
          <p:nvPr/>
        </p:nvSpPr>
        <p:spPr bwMode="auto">
          <a:xfrm>
            <a:off x="1000100" y="3034620"/>
            <a:ext cx="7272337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3333FF"/>
                </a:solidFill>
                <a:ea typeface="黑体" panose="02010609060101010101" pitchFamily="49" charset="-122"/>
              </a:rPr>
              <a:t>精确度</a:t>
            </a:r>
            <a:r>
              <a:rPr lang="zh-CN" altLang="en-US" dirty="0">
                <a:solidFill>
                  <a:srgbClr val="3333FF"/>
                </a:solidFill>
              </a:rPr>
              <a:t>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一个近似数四舍五入到哪一位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就说这个数精确到哪一位。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1FBC41-5D05-4454-BFD0-49585B824E8A}" type="datetime1">
              <a:rPr lang="zh-CN" altLang="en-US"/>
              <a:t>2023-01-17</a:t>
            </a:fld>
            <a:endParaRPr lang="en-US" altLang="zh-CN"/>
          </a:p>
        </p:txBody>
      </p:sp>
      <p:pic>
        <p:nvPicPr>
          <p:cNvPr id="21519" name="Picture 11" descr="LB_circle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150" y="2214563"/>
            <a:ext cx="4746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1" descr="LB_circle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150" y="3357563"/>
            <a:ext cx="4746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1" descr="LB_circle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150" y="4643438"/>
            <a:ext cx="4746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灯片编号占位符 3"/>
          <p:cNvSpPr txBox="1"/>
          <p:nvPr/>
        </p:nvSpPr>
        <p:spPr bwMode="auto">
          <a:xfrm>
            <a:off x="72151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781ECA3B-9CA4-4D39-A6FC-3D258E0893A0}" type="slidenum">
              <a:rPr kumimoji="0" lang="en-US" altLang="zh-CN" sz="1400">
                <a:latin typeface="+mn-lt"/>
              </a:rPr>
              <a:t>17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>
    <p:random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156325" y="5300663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chemeClr val="tx2"/>
                </a:solidFill>
              </a:rPr>
              <a:t>1</a:t>
            </a:r>
            <a:r>
              <a:rPr lang="zh-CN" altLang="en-US" sz="3600" b="1">
                <a:solidFill>
                  <a:schemeClr val="tx2"/>
                </a:solidFill>
              </a:rPr>
              <a:t>分钟</a:t>
            </a:r>
          </a:p>
        </p:txBody>
      </p:sp>
      <p:sp>
        <p:nvSpPr>
          <p:cNvPr id="439299" name="Rectangle 3"/>
          <p:cNvSpPr>
            <a:spLocks noChangeArrowheads="1"/>
          </p:cNvSpPr>
          <p:nvPr/>
        </p:nvSpPr>
        <p:spPr bwMode="auto">
          <a:xfrm>
            <a:off x="1476375" y="2781300"/>
            <a:ext cx="6553200" cy="13112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45791" dir="2021404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8000" b="1">
                <a:solidFill>
                  <a:srgbClr val="FF0000"/>
                </a:solidFill>
              </a:rPr>
              <a:t>学到的什么？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83568" y="692696"/>
            <a:ext cx="2160588" cy="86451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学生总结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2DB1C205-86E9-4121-8CFD-189DAD6BEABF}" type="datetime1">
              <a:rPr lang="zh-CN" altLang="en-US">
                <a:latin typeface="+mn-lt"/>
              </a:rPr>
              <a:t>2023-01-17</a:t>
            </a:fld>
            <a:endParaRPr lang="en-US" altLang="zh-CN">
              <a:latin typeface="+mn-lt"/>
            </a:endParaRPr>
          </a:p>
        </p:txBody>
      </p:sp>
      <p:sp>
        <p:nvSpPr>
          <p:cNvPr id="8" name="灯片编号占位符 3"/>
          <p:cNvSpPr txBox="1"/>
          <p:nvPr/>
        </p:nvSpPr>
        <p:spPr bwMode="auto">
          <a:xfrm>
            <a:off x="7215188" y="63579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F33C5100-A186-4763-B394-29E07C6B8941}" type="slidenum">
              <a:rPr kumimoji="0" lang="en-US" altLang="zh-CN" sz="1400">
                <a:latin typeface="+mn-lt"/>
              </a:rPr>
              <a:t>18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676128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、掌握近似数和有效数字的概念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、掌握四舍五入法，按要求取近似数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、近似数和有效数字的书写格式 </a:t>
            </a:r>
          </a:p>
        </p:txBody>
      </p:sp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1905000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5329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 小结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5435600" y="21336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00AF17-DD3A-47F7-9F76-C5EDC919C3F5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E22E7721-D08A-4034-9715-EB135459346E}" type="slidenum">
              <a:rPr kumimoji="0" lang="en-US" altLang="zh-CN" sz="1400">
                <a:latin typeface="+mn-lt"/>
              </a:rPr>
              <a:t>19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CC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72313" y="6400800"/>
            <a:ext cx="1600200" cy="457200"/>
          </a:xfrm>
        </p:spPr>
        <p:txBody>
          <a:bodyPr/>
          <a:lstStyle/>
          <a:p>
            <a:pPr>
              <a:defRPr/>
            </a:pPr>
            <a:fld id="{13810BF9-4B7B-42EC-B968-6389AC0D4937}" type="slidenum">
              <a:rPr lang="en-US" altLang="zh-CN" smtClean="0"/>
              <a:t>2</a:t>
            </a:fld>
            <a:r>
              <a:rPr lang="en-US" altLang="zh-CN" dirty="0"/>
              <a:t>/</a:t>
            </a:r>
            <a:r>
              <a:rPr lang="en-US" altLang="zh-CN" dirty="0" smtClean="0"/>
              <a:t>21</a:t>
            </a:r>
            <a:endParaRPr lang="en-US" altLang="zh-CN" dirty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2564904"/>
            <a:ext cx="7993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7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7200" b="1" dirty="0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自主阅读教学目标</a:t>
            </a:r>
            <a:endParaRPr kumimoji="0" lang="zh-CN" altLang="en-US" sz="5400" b="1" dirty="0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6156325" y="5300663"/>
            <a:ext cx="1223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33"/>
                </a:solidFill>
              </a:rPr>
              <a:t>1</a:t>
            </a:r>
            <a:r>
              <a:rPr lang="zh-CN" altLang="en-US" sz="3200" b="1">
                <a:solidFill>
                  <a:srgbClr val="660033"/>
                </a:solidFill>
              </a:rPr>
              <a:t>分钟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5C72AB-7BAF-483B-8613-7A3568BA00E6}" type="datetime1">
              <a:rPr lang="zh-CN" altLang="en-US"/>
              <a:t>2023-01-17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1116013" y="2060575"/>
            <a:ext cx="6626225" cy="1585913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5400" dirty="0">
                <a:solidFill>
                  <a:schemeClr val="tx2"/>
                </a:solidFill>
              </a:rPr>
              <a:t>独立完成课堂自测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CFA9D3BA-F650-469D-B889-B062B2BBEF67}" type="datetime1">
              <a:rPr lang="zh-CN" altLang="en-US">
                <a:latin typeface="+mn-lt"/>
              </a:rPr>
              <a:t>2023-01-17</a:t>
            </a:fld>
            <a:endParaRPr lang="en-US" altLang="zh-CN">
              <a:latin typeface="+mn-lt"/>
            </a:endParaRPr>
          </a:p>
        </p:txBody>
      </p:sp>
      <p:sp>
        <p:nvSpPr>
          <p:cNvPr id="6" name="灯片编号占位符 3"/>
          <p:cNvSpPr txBox="1"/>
          <p:nvPr/>
        </p:nvSpPr>
        <p:spPr bwMode="auto">
          <a:xfrm>
            <a:off x="7310438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48D25B76-A0FE-4FD7-9797-EA60824048C0}" type="slidenum">
              <a:rPr kumimoji="0" lang="en-US" altLang="zh-CN" sz="1400">
                <a:latin typeface="+mn-lt"/>
              </a:rPr>
              <a:t>20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 rot="-703507">
            <a:off x="2268538" y="2565400"/>
            <a:ext cx="2228850" cy="1209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0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今日作业</a:t>
            </a:r>
          </a:p>
        </p:txBody>
      </p:sp>
      <p:pic>
        <p:nvPicPr>
          <p:cNvPr id="25604" name="Picture 6" descr="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3857625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日期占位符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D0C30A-C402-486E-9538-52FDE211D2BE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33402329-8AFB-4040-A04A-39A5970582BB}" type="slidenum">
              <a:rPr kumimoji="0" lang="en-US" altLang="zh-CN" sz="1400">
                <a:latin typeface="+mn-lt"/>
              </a:rPr>
              <a:t>21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8"/>
          <p:cNvSpPr>
            <a:spLocks noChangeArrowheads="1"/>
          </p:cNvSpPr>
          <p:nvPr/>
        </p:nvSpPr>
        <p:spPr bwMode="auto">
          <a:xfrm>
            <a:off x="1116013" y="2349500"/>
            <a:ext cx="6626225" cy="1585913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5400">
                <a:solidFill>
                  <a:schemeClr val="tx2"/>
                </a:solidFill>
              </a:rPr>
              <a:t>独立完成练习</a:t>
            </a:r>
            <a:endParaRPr lang="en-US" altLang="zh-CN" sz="5400">
              <a:solidFill>
                <a:schemeClr val="tx2"/>
              </a:solidFill>
            </a:endParaRP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156325" y="5300663"/>
            <a:ext cx="1223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33"/>
                </a:solidFill>
              </a:rPr>
              <a:t>2</a:t>
            </a:r>
            <a:r>
              <a:rPr lang="zh-CN" altLang="en-US" sz="3200" b="1">
                <a:solidFill>
                  <a:srgbClr val="660033"/>
                </a:solidFill>
              </a:rPr>
              <a:t>分钟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D0EC1716-CF97-4F76-8E32-3C61B0A86ACE}" type="datetime1">
              <a:rPr lang="zh-CN" altLang="en-US">
                <a:latin typeface="+mn-lt"/>
              </a:rPr>
              <a:t>2023-01-17</a:t>
            </a:fld>
            <a:endParaRPr lang="en-US" altLang="zh-CN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382D5DED-AA60-4941-A194-BF045BBF8BE2}" type="slidenum">
              <a:rPr kumimoji="0" lang="en-US" altLang="zh-CN" sz="1400">
                <a:latin typeface="+mn-lt"/>
              </a:rPr>
              <a:t>3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116013" y="2349500"/>
            <a:ext cx="6626225" cy="1585913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5400">
                <a:ln>
                  <a:solidFill>
                    <a:srgbClr val="008080"/>
                  </a:solidFill>
                </a:ln>
                <a:solidFill>
                  <a:srgbClr val="008080"/>
                </a:solidFill>
              </a:rPr>
              <a:t>独立完成自主探究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156325" y="5300663"/>
            <a:ext cx="1223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33"/>
                </a:solidFill>
              </a:rPr>
              <a:t>3</a:t>
            </a:r>
            <a:r>
              <a:rPr lang="zh-CN" altLang="en-US" sz="3200" b="1">
                <a:solidFill>
                  <a:srgbClr val="660033"/>
                </a:solidFill>
              </a:rPr>
              <a:t>分钟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7C11F535-B57E-4D56-BAA8-190B1B68612E}" type="datetime1">
              <a:rPr lang="zh-CN" altLang="en-US">
                <a:latin typeface="+mn-lt"/>
              </a:rPr>
              <a:t>2023-01-17</a:t>
            </a:fld>
            <a:endParaRPr lang="en-US" altLang="zh-CN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EE35691C-AE5D-42B0-8C37-BD7180E94071}" type="slidenum">
              <a:rPr kumimoji="0" lang="en-US" altLang="zh-CN" sz="1400">
                <a:latin typeface="+mn-lt"/>
              </a:rPr>
              <a:t>4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A7CB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684213" y="4652963"/>
            <a:ext cx="8064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</a:rPr>
              <a:t>中华人民共和国现有</a:t>
            </a:r>
            <a:r>
              <a:rPr lang="en-US" altLang="zh-CN" sz="3200" b="1" dirty="0">
                <a:solidFill>
                  <a:srgbClr val="FF0000"/>
                </a:solidFill>
              </a:rPr>
              <a:t>31</a:t>
            </a:r>
            <a:r>
              <a:rPr lang="zh-CN" altLang="en-US" sz="3200" b="1" dirty="0">
                <a:solidFill>
                  <a:srgbClr val="FF0000"/>
                </a:solidFill>
              </a:rPr>
              <a:t>个省级行政单位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828675" y="1989138"/>
            <a:ext cx="5614988" cy="11699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B7365"/>
                </a:solidFill>
              </a:rPr>
              <a:t>近似数 ：与实际非常接近的数。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B7365"/>
                </a:solidFill>
              </a:rPr>
              <a:t>精确数： 与实际完全符合的数。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425825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90500">
              <a:tabLst>
                <a:tab pos="4244975" algn="l"/>
              </a:tabLst>
            </a:pPr>
            <a:r>
              <a:rPr lang="en-US" altLang="zh-CN" sz="3200" b="1" dirty="0">
                <a:solidFill>
                  <a:srgbClr val="FF0000"/>
                </a:solidFill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</a:rPr>
              <a:t>初一（</a:t>
            </a: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）班有</a:t>
            </a:r>
            <a:r>
              <a:rPr lang="en-US" altLang="zh-CN" sz="3200" b="1" dirty="0">
                <a:solidFill>
                  <a:srgbClr val="FF0000"/>
                </a:solidFill>
              </a:rPr>
              <a:t>55</a:t>
            </a:r>
            <a:r>
              <a:rPr lang="zh-CN" altLang="en-US" sz="3200" b="1" dirty="0">
                <a:solidFill>
                  <a:srgbClr val="FF0000"/>
                </a:solidFill>
              </a:rPr>
              <a:t>名学生</a:t>
            </a:r>
          </a:p>
        </p:txBody>
      </p:sp>
      <p:sp>
        <p:nvSpPr>
          <p:cNvPr id="10245" name="Rectangle 55"/>
          <p:cNvSpPr>
            <a:spLocks noChangeArrowheads="1"/>
          </p:cNvSpPr>
          <p:nvPr/>
        </p:nvSpPr>
        <p:spPr bwMode="auto">
          <a:xfrm>
            <a:off x="900113" y="509588"/>
            <a:ext cx="70564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下面实际问题中的数，哪些是近似数，哪些是精确数？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684213" y="4002088"/>
            <a:ext cx="5759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altLang="zh-CN" sz="3200" b="1" dirty="0">
                <a:solidFill>
                  <a:srgbClr val="FF0000"/>
                </a:solidFill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</a:rPr>
              <a:t>地球的半径约为</a:t>
            </a:r>
            <a:r>
              <a:rPr lang="en-US" altLang="zh-CN" sz="3200" b="1" dirty="0">
                <a:solidFill>
                  <a:srgbClr val="FF0000"/>
                </a:solidFill>
              </a:rPr>
              <a:t>6370</a:t>
            </a:r>
            <a:r>
              <a:rPr lang="zh-CN" altLang="en-US" sz="3200" b="1" dirty="0">
                <a:solidFill>
                  <a:srgbClr val="FF0000"/>
                </a:solidFill>
              </a:rPr>
              <a:t>千米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684213" y="5226050"/>
            <a:ext cx="633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</a:rPr>
              <a:t>小明的身高接近</a:t>
            </a:r>
            <a:r>
              <a:rPr lang="en-US" altLang="zh-CN" sz="3200" b="1" dirty="0">
                <a:solidFill>
                  <a:srgbClr val="FF0000"/>
                </a:solidFill>
              </a:rPr>
              <a:t>1.6</a:t>
            </a:r>
            <a:r>
              <a:rPr lang="zh-CN" altLang="en-US" sz="3200" b="1" dirty="0">
                <a:solidFill>
                  <a:srgbClr val="FF0000"/>
                </a:solidFill>
              </a:rPr>
              <a:t>米</a:t>
            </a:r>
          </a:p>
        </p:txBody>
      </p:sp>
      <p:grpSp>
        <p:nvGrpSpPr>
          <p:cNvPr id="2" name="Group 70"/>
          <p:cNvGrpSpPr/>
          <p:nvPr/>
        </p:nvGrpSpPr>
        <p:grpSpPr bwMode="auto">
          <a:xfrm>
            <a:off x="5364163" y="3429000"/>
            <a:ext cx="3889375" cy="2328863"/>
            <a:chOff x="3379" y="2160"/>
            <a:chExt cx="2450" cy="1467"/>
          </a:xfrm>
        </p:grpSpPr>
        <p:sp>
          <p:nvSpPr>
            <p:cNvPr id="10255" name="Text Box 66"/>
            <p:cNvSpPr txBox="1">
              <a:spLocks noChangeArrowheads="1"/>
            </p:cNvSpPr>
            <p:nvPr/>
          </p:nvSpPr>
          <p:spPr bwMode="auto">
            <a:xfrm>
              <a:off x="3787" y="2160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精确数</a:t>
              </a:r>
            </a:p>
          </p:txBody>
        </p:sp>
        <p:sp>
          <p:nvSpPr>
            <p:cNvPr id="10256" name="Rectangle 67"/>
            <p:cNvSpPr>
              <a:spLocks noChangeArrowheads="1"/>
            </p:cNvSpPr>
            <p:nvPr/>
          </p:nvSpPr>
          <p:spPr bwMode="auto">
            <a:xfrm>
              <a:off x="3742" y="2568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/>
                <a:t>近似数</a:t>
              </a:r>
            </a:p>
          </p:txBody>
        </p:sp>
        <p:sp>
          <p:nvSpPr>
            <p:cNvPr id="10257" name="Text Box 68"/>
            <p:cNvSpPr txBox="1">
              <a:spLocks noChangeArrowheads="1"/>
            </p:cNvSpPr>
            <p:nvPr/>
          </p:nvSpPr>
          <p:spPr bwMode="auto">
            <a:xfrm>
              <a:off x="5012" y="2961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精确数</a:t>
              </a:r>
            </a:p>
          </p:txBody>
        </p:sp>
        <p:sp>
          <p:nvSpPr>
            <p:cNvPr id="10258" name="Rectangle 69"/>
            <p:cNvSpPr>
              <a:spLocks noChangeArrowheads="1"/>
            </p:cNvSpPr>
            <p:nvPr/>
          </p:nvSpPr>
          <p:spPr bwMode="auto">
            <a:xfrm>
              <a:off x="3379" y="3339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/>
                <a:t>近似数</a:t>
              </a:r>
            </a:p>
          </p:txBody>
        </p:sp>
      </p:grpSp>
      <p:grpSp>
        <p:nvGrpSpPr>
          <p:cNvPr id="3" name="Group 73"/>
          <p:cNvGrpSpPr/>
          <p:nvPr/>
        </p:nvGrpSpPr>
        <p:grpSpPr bwMode="auto">
          <a:xfrm>
            <a:off x="395288" y="1844675"/>
            <a:ext cx="8748712" cy="4464050"/>
            <a:chOff x="249" y="1162"/>
            <a:chExt cx="5511" cy="2812"/>
          </a:xfrm>
        </p:grpSpPr>
        <p:sp>
          <p:nvSpPr>
            <p:cNvPr id="10253" name="AutoShape 71"/>
            <p:cNvSpPr>
              <a:spLocks noChangeArrowheads="1"/>
            </p:cNvSpPr>
            <p:nvPr/>
          </p:nvSpPr>
          <p:spPr bwMode="auto">
            <a:xfrm rot="10800000">
              <a:off x="249" y="2115"/>
              <a:ext cx="5465" cy="1859"/>
            </a:xfrm>
            <a:prstGeom prst="wedgeRoundRectCallout">
              <a:avLst>
                <a:gd name="adj1" fmla="val -34704"/>
                <a:gd name="adj2" fmla="val 65704"/>
                <a:gd name="adj3" fmla="val 16667"/>
              </a:avLst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algn="ctr"/>
              <a:endParaRPr lang="zh-CN" altLang="zh-CN"/>
            </a:p>
          </p:txBody>
        </p:sp>
        <p:sp>
          <p:nvSpPr>
            <p:cNvPr id="10254" name="AutoShape 72"/>
            <p:cNvSpPr>
              <a:spLocks noChangeArrowheads="1"/>
            </p:cNvSpPr>
            <p:nvPr/>
          </p:nvSpPr>
          <p:spPr bwMode="auto">
            <a:xfrm>
              <a:off x="4241" y="1162"/>
              <a:ext cx="1519" cy="816"/>
            </a:xfrm>
            <a:prstGeom prst="irregularSeal2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zh-CN" altLang="en-US" sz="2800" b="1">
                  <a:solidFill>
                    <a:srgbClr val="FF0000"/>
                  </a:solidFill>
                </a:rPr>
                <a:t>抢答</a:t>
              </a:r>
            </a:p>
          </p:txBody>
        </p:sp>
      </p:grpSp>
      <p:sp>
        <p:nvSpPr>
          <p:cNvPr id="18" name="日期占位符 1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1686AA-8BF2-4768-B662-C94C3CCF113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20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82710B96-3639-41B4-B380-8BA8045C549D}" type="slidenum">
              <a:rPr kumimoji="0" lang="en-US" altLang="zh-CN" sz="1400">
                <a:latin typeface="+mn-lt"/>
              </a:rPr>
              <a:t>5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/>
      <p:bldP spid="9274" grpId="0" animBg="1"/>
      <p:bldP spid="9270" grpId="0"/>
      <p:bldP spid="9277" grpId="0"/>
      <p:bldP spid="9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042988" y="2636838"/>
            <a:ext cx="70564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        </a:t>
            </a:r>
            <a:r>
              <a:rPr lang="zh-CN" altLang="en-US" sz="3600" b="1" dirty="0"/>
              <a:t>请同学们举出几个生活中遇到的近似数的例子</a:t>
            </a:r>
          </a:p>
        </p:txBody>
      </p:sp>
      <p:sp>
        <p:nvSpPr>
          <p:cNvPr id="11267" name="WordArt 17"/>
          <p:cNvSpPr>
            <a:spLocks noChangeArrowheads="1" noChangeShapeType="1" noTextEdit="1"/>
          </p:cNvSpPr>
          <p:nvPr/>
        </p:nvSpPr>
        <p:spPr bwMode="auto">
          <a:xfrm>
            <a:off x="900113" y="692150"/>
            <a:ext cx="2735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0000"/>
                  </a:solidFill>
                  <a:round/>
                </a:ln>
                <a:solidFill>
                  <a:schemeClr val="tx1">
                    <a:alpha val="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你来做一做</a:t>
            </a:r>
          </a:p>
        </p:txBody>
      </p:sp>
      <p:pic>
        <p:nvPicPr>
          <p:cNvPr id="11268" name="Picture 18" descr="u=2124611189,148722557&amp;fm=0&amp;gp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4221163"/>
            <a:ext cx="201612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10ACB0-7FD2-410D-9078-30A7F18A96F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4A0E8CFE-102B-4A72-9675-02922D5DA12C}" type="slidenum">
              <a:rPr kumimoji="0" lang="en-US" altLang="zh-CN" sz="1400">
                <a:latin typeface="+mn-lt"/>
              </a:rPr>
              <a:t>6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 txBox="1">
            <a:spLocks noGrp="1"/>
          </p:cNvSpPr>
          <p:nvPr/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7C11F535-B57E-4D56-BAA8-190B1B68612E}" type="datetime1">
              <a:rPr kumimoji="0" lang="zh-CN" altLang="en-US" sz="1400">
                <a:latin typeface="+mn-lt"/>
              </a:rPr>
              <a:t>2023-01-17</a:t>
            </a:fld>
            <a:endParaRPr kumimoji="0" lang="en-US" altLang="zh-CN" sz="1400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CFF1960D-2A15-443F-B847-A87971C7B318}" type="slidenum">
              <a:rPr kumimoji="0" lang="en-US" altLang="zh-CN" sz="1400">
                <a:latin typeface="+mn-lt"/>
              </a:rPr>
              <a:t>7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539552" y="2477542"/>
            <a:ext cx="79930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8000" b="1" dirty="0" smtClean="0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师</a:t>
            </a:r>
            <a:r>
              <a:rPr lang="zh-CN" altLang="en-US" sz="8000" b="1" dirty="0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生合作探究</a:t>
            </a:r>
            <a:endParaRPr kumimoji="0" lang="zh-CN" altLang="en-US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 txBox="1">
            <a:spLocks noGrp="1"/>
          </p:cNvSpPr>
          <p:nvPr/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defRPr/>
            </a:pPr>
            <a:fld id="{7C11F535-B57E-4D56-BAA8-190B1B68612E}" type="datetime1">
              <a:rPr kumimoji="0" lang="zh-CN" altLang="en-US" sz="1400">
                <a:latin typeface="+mn-lt"/>
              </a:rPr>
              <a:t>2023-01-17</a:t>
            </a:fld>
            <a:endParaRPr kumimoji="0" lang="en-US" altLang="zh-CN" sz="1400">
              <a:latin typeface="+mn-lt"/>
            </a:endParaRPr>
          </a:p>
        </p:txBody>
      </p:sp>
      <p:sp>
        <p:nvSpPr>
          <p:cNvPr id="7" name="灯片编号占位符 3"/>
          <p:cNvSpPr txBox="1"/>
          <p:nvPr/>
        </p:nvSpPr>
        <p:spPr bwMode="auto">
          <a:xfrm>
            <a:off x="6715125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fld id="{21DA38AB-546B-465A-AC9F-042190DF5D97}" type="slidenum">
              <a:rPr kumimoji="0" lang="en-US" altLang="zh-CN" sz="1400">
                <a:latin typeface="+mn-lt"/>
              </a:rPr>
              <a:t>8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468313" y="2852738"/>
            <a:ext cx="79930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0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快速完成例</a:t>
            </a:r>
            <a:r>
              <a:rPr lang="en-US" altLang="zh-CN" sz="8000" b="1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0" lang="en-US" altLang="zh-CN" sz="6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755576" y="1944688"/>
            <a:ext cx="7343775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1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1.538(</a:t>
            </a:r>
            <a:r>
              <a:rPr kumimoji="0" lang="zh-CN" altLang="en-US" sz="3200" b="1" dirty="0"/>
              <a:t>精确到</a:t>
            </a:r>
            <a:r>
              <a:rPr kumimoji="0" lang="en-US" altLang="zh-CN" sz="3200" b="1" dirty="0"/>
              <a:t>0.01)           </a:t>
            </a:r>
          </a:p>
          <a:p>
            <a:endParaRPr kumimoji="0" lang="en-US" altLang="zh-CN" sz="3200" b="1" dirty="0"/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2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0.3654</a:t>
            </a:r>
            <a:r>
              <a:rPr kumimoji="0" lang="zh-CN" altLang="en-US" sz="3200" b="1" dirty="0"/>
              <a:t>（精确到</a:t>
            </a:r>
            <a:r>
              <a:rPr kumimoji="0" lang="en-US" altLang="zh-CN" sz="3200" b="1" dirty="0"/>
              <a:t>0.01</a:t>
            </a:r>
            <a:r>
              <a:rPr kumimoji="0" lang="zh-CN" altLang="en-US" sz="3200" b="1" dirty="0"/>
              <a:t>）</a:t>
            </a:r>
          </a:p>
          <a:p>
            <a:endParaRPr kumimoji="0" lang="zh-CN" altLang="en-US" sz="3200" b="1" dirty="0"/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3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15.96</a:t>
            </a:r>
            <a:r>
              <a:rPr kumimoji="0" lang="zh-CN" altLang="en-US" sz="3200" b="1" dirty="0"/>
              <a:t>（精确到十分位）        </a:t>
            </a:r>
          </a:p>
          <a:p>
            <a:endParaRPr kumimoji="0" lang="zh-CN" altLang="en-US" sz="3200" b="1" dirty="0"/>
          </a:p>
          <a:p>
            <a:r>
              <a:rPr kumimoji="0" lang="zh-CN" altLang="en-US" sz="3200" b="1" dirty="0"/>
              <a:t>（</a:t>
            </a:r>
            <a:r>
              <a:rPr kumimoji="0" lang="en-US" altLang="zh-CN" sz="3200" b="1" dirty="0"/>
              <a:t>4</a:t>
            </a:r>
            <a:r>
              <a:rPr kumimoji="0" lang="zh-CN" altLang="en-US" sz="3200" b="1" dirty="0"/>
              <a:t>）</a:t>
            </a:r>
            <a:r>
              <a:rPr kumimoji="0" lang="en-US" altLang="zh-CN" sz="3200" b="1" dirty="0"/>
              <a:t>257.47</a:t>
            </a:r>
            <a:r>
              <a:rPr kumimoji="0" lang="zh-CN" altLang="en-US" sz="3200" b="1" dirty="0"/>
              <a:t>（或精确到个位）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989888" cy="72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3900" b="1" dirty="0" smtClean="0">
                <a:solidFill>
                  <a:schemeClr val="tx2"/>
                </a:solidFill>
              </a:rPr>
              <a:t>例</a:t>
            </a:r>
            <a:r>
              <a:rPr lang="en-US" altLang="zh-CN" sz="3900" b="1" dirty="0" smtClean="0">
                <a:solidFill>
                  <a:schemeClr val="tx2"/>
                </a:solidFill>
              </a:rPr>
              <a:t>1:</a:t>
            </a:r>
            <a:r>
              <a:rPr lang="zh-CN" altLang="en-US" sz="3900" b="1" dirty="0" smtClean="0">
                <a:solidFill>
                  <a:schemeClr val="tx2"/>
                </a:solidFill>
              </a:rPr>
              <a:t>用四舍五入法求各数的近似数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5219700" y="1916113"/>
            <a:ext cx="2665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1.538≈1.54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5795963" y="2852738"/>
            <a:ext cx="295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0.3654 ≈</a:t>
            </a:r>
            <a:r>
              <a:rPr lang="en-US" altLang="zh-CN" sz="3200" dirty="0"/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0.37</a:t>
            </a:r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6084888" y="3860800"/>
            <a:ext cx="2519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15.96 ≈16.0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6300788" y="4868863"/>
            <a:ext cx="2843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257.47 </a:t>
            </a:r>
            <a:r>
              <a:rPr lang="en-US" altLang="zh-CN" b="1" dirty="0">
                <a:solidFill>
                  <a:srgbClr val="FF0000"/>
                </a:solidFill>
              </a:rPr>
              <a:t>≈</a:t>
            </a:r>
            <a:r>
              <a:rPr lang="en-US" altLang="zh-CN" dirty="0"/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257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0A47EB-12F5-4F50-B1EB-D54B5DC5FAA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1" name="灯片编号占位符 3"/>
          <p:cNvSpPr txBox="1"/>
          <p:nvPr/>
        </p:nvSpPr>
        <p:spPr bwMode="auto">
          <a:xfrm>
            <a:off x="73104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fld id="{116C7F0A-C402-47BE-8550-6876079FD95C}" type="slidenum">
              <a:rPr kumimoji="0" lang="en-US" altLang="zh-CN" sz="1400">
                <a:latin typeface="+mn-lt"/>
              </a:rPr>
              <a:t>9</a:t>
            </a:fld>
            <a:r>
              <a:rPr kumimoji="0" lang="en-US" altLang="zh-CN" sz="1400" dirty="0">
                <a:latin typeface="+mn-lt"/>
              </a:rPr>
              <a:t>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7" grpId="0"/>
      <p:bldP spid="407558" grpId="0"/>
      <p:bldP spid="407559" grpId="0"/>
      <p:bldP spid="407560" grpId="0"/>
    </p:bldLst>
  </p:timing>
</p:sld>
</file>

<file path=ppt/theme/theme1.xml><?xml version="1.0" encoding="utf-8"?>
<a:theme xmlns:a="http://schemas.openxmlformats.org/drawingml/2006/main" name="WWW.2PPT.COM&#10;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596</Words>
  <Application>Microsoft Office PowerPoint</Application>
  <PresentationFormat>全屏显示(4:3)</PresentationFormat>
  <Paragraphs>154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汉仪大宋简</vt:lpstr>
      <vt:lpstr>黑体</vt:lpstr>
      <vt:lpstr>华文行楷</vt:lpstr>
      <vt:lpstr>华文琥珀</vt:lpstr>
      <vt:lpstr>华文新魏</vt:lpstr>
      <vt:lpstr>隶书</vt:lpstr>
      <vt:lpstr>宋体</vt:lpstr>
      <vt:lpstr>微软雅黑</vt:lpstr>
      <vt:lpstr>Arial</vt:lpstr>
      <vt:lpstr>Arial Black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有效数字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2022-01-07T07:15:00Z</dcterms:created>
  <dcterms:modified xsi:type="dcterms:W3CDTF">2023-01-16T18:47:30Z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154FEC8582D74EF0852310C98D4416EA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