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693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12" y="90"/>
      </p:cViewPr>
      <p:guideLst>
        <p:guide pos="416"/>
        <p:guide pos="7256"/>
        <p:guide orient="horz" pos="618"/>
        <p:guide orient="horz" pos="712"/>
        <p:guide orient="horz" pos="3928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E69E27-1C5B-4A54-AC8B-947E634CAD8E}" type="slidenum">
              <a: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1B234A-A5E9-4595-8FA2-4FE45C2391D9}" type="slidenum">
              <a: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7DF44-2361-49CA-B012-7E09EECF0D71}" type="slidenum">
              <a: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3</a:t>
            </a:fld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C6AC5A-D4A4-499A-AF12-B574EC3382E7}" type="slidenum">
              <a: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ACBB61-6593-41FB-888C-9CA09DF904DE}" type="slidenum">
              <a: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8096A9-599D-4062-82BA-604C63E6C320}" type="slidenum">
              <a:rPr kumimoji="0" lang="zh-CN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9</a:t>
            </a:fld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F576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F576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7381595" cy="2824288"/>
            <a:chOff x="6147269" y="2844265"/>
            <a:chExt cx="5427062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427062" cy="1589115"/>
              <a:chOff x="-4714868" y="2110674"/>
              <a:chExt cx="5427062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427062" cy="1003799"/>
                <a:chOff x="-4714868" y="2110674"/>
                <a:chExt cx="5427062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420950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4.2.2  </a:t>
                  </a:r>
                  <a:r>
                    <a:rPr lang="en-US" altLang="zh-CN" sz="48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lang="zh-CN" altLang="en-US" sz="48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、</a:t>
                  </a:r>
                  <a:r>
                    <a:rPr lang="en-US" altLang="zh-CN" sz="48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lang="zh-CN" altLang="en-US" sz="48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、</a:t>
                  </a:r>
                  <a:r>
                    <a:rPr lang="en-US" altLang="zh-CN" sz="48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r>
                    <a:rPr lang="zh-CN" altLang="en-US" sz="48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的乘法口诀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 descr="5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78" y="2158524"/>
            <a:ext cx="8578445" cy="34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54038" y="1200150"/>
            <a:ext cx="547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小动物过河</a:t>
            </a:r>
          </a:p>
        </p:txBody>
      </p:sp>
      <p:cxnSp>
        <p:nvCxnSpPr>
          <p:cNvPr id="18436" name="直接连接符 9"/>
          <p:cNvCxnSpPr>
            <a:cxnSpLocks noChangeShapeType="1"/>
          </p:cNvCxnSpPr>
          <p:nvPr/>
        </p:nvCxnSpPr>
        <p:spPr bwMode="auto">
          <a:xfrm rot="10800000" flipV="1">
            <a:off x="6094413" y="3256201"/>
            <a:ext cx="857250" cy="142875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直接连接符 10"/>
          <p:cNvCxnSpPr>
            <a:cxnSpLocks noChangeShapeType="1"/>
          </p:cNvCxnSpPr>
          <p:nvPr/>
        </p:nvCxnSpPr>
        <p:spPr bwMode="auto">
          <a:xfrm flipH="1">
            <a:off x="4384040" y="3475038"/>
            <a:ext cx="662624" cy="20955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直接连接符 12"/>
          <p:cNvCxnSpPr>
            <a:cxnSpLocks noChangeShapeType="1"/>
          </p:cNvCxnSpPr>
          <p:nvPr/>
        </p:nvCxnSpPr>
        <p:spPr bwMode="auto">
          <a:xfrm flipH="1">
            <a:off x="7196138" y="3538775"/>
            <a:ext cx="438150" cy="215345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直接连接符 14"/>
          <p:cNvCxnSpPr>
            <a:cxnSpLocks noChangeShapeType="1"/>
          </p:cNvCxnSpPr>
          <p:nvPr/>
        </p:nvCxnSpPr>
        <p:spPr bwMode="auto">
          <a:xfrm flipH="1">
            <a:off x="5874703" y="3876198"/>
            <a:ext cx="571500" cy="2540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直接连接符 18"/>
          <p:cNvCxnSpPr>
            <a:cxnSpLocks noChangeShapeType="1"/>
          </p:cNvCxnSpPr>
          <p:nvPr/>
        </p:nvCxnSpPr>
        <p:spPr bwMode="auto">
          <a:xfrm flipH="1">
            <a:off x="8544560" y="3611246"/>
            <a:ext cx="437402" cy="343217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直接连接符 20"/>
          <p:cNvCxnSpPr>
            <a:cxnSpLocks noChangeShapeType="1"/>
          </p:cNvCxnSpPr>
          <p:nvPr/>
        </p:nvCxnSpPr>
        <p:spPr bwMode="auto">
          <a:xfrm flipH="1">
            <a:off x="7305040" y="4122897"/>
            <a:ext cx="640080" cy="127934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直接连接符 22"/>
          <p:cNvCxnSpPr>
            <a:cxnSpLocks noChangeShapeType="1"/>
          </p:cNvCxnSpPr>
          <p:nvPr/>
        </p:nvCxnSpPr>
        <p:spPr bwMode="auto">
          <a:xfrm>
            <a:off x="6631738" y="4443413"/>
            <a:ext cx="315366" cy="153193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直接连接符 24"/>
          <p:cNvCxnSpPr>
            <a:cxnSpLocks noChangeShapeType="1"/>
          </p:cNvCxnSpPr>
          <p:nvPr/>
        </p:nvCxnSpPr>
        <p:spPr bwMode="auto">
          <a:xfrm rot="5400000">
            <a:off x="9897092" y="3745039"/>
            <a:ext cx="203200" cy="27305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直接连接符 27"/>
          <p:cNvCxnSpPr>
            <a:cxnSpLocks noChangeShapeType="1"/>
          </p:cNvCxnSpPr>
          <p:nvPr/>
        </p:nvCxnSpPr>
        <p:spPr bwMode="auto">
          <a:xfrm rot="5400000">
            <a:off x="9712942" y="4294188"/>
            <a:ext cx="115887" cy="182563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直接连接符 29"/>
          <p:cNvCxnSpPr>
            <a:cxnSpLocks noChangeShapeType="1"/>
          </p:cNvCxnSpPr>
          <p:nvPr/>
        </p:nvCxnSpPr>
        <p:spPr bwMode="auto">
          <a:xfrm rot="5400000">
            <a:off x="8885498" y="4474369"/>
            <a:ext cx="387350" cy="631825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Line 24"/>
          <p:cNvSpPr>
            <a:spLocks noChangeShapeType="1"/>
          </p:cNvSpPr>
          <p:nvPr/>
        </p:nvSpPr>
        <p:spPr bwMode="auto">
          <a:xfrm>
            <a:off x="5608003" y="4198938"/>
            <a:ext cx="486410" cy="42796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Line 25"/>
          <p:cNvSpPr>
            <a:spLocks noChangeShapeType="1"/>
          </p:cNvSpPr>
          <p:nvPr/>
        </p:nvSpPr>
        <p:spPr bwMode="auto">
          <a:xfrm>
            <a:off x="4148341" y="3954463"/>
            <a:ext cx="457200" cy="4889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515600" cy="8223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二、探索新知</a:t>
            </a:r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1095375" y="1809750"/>
            <a:ext cx="3311525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吃饭时每人需要一双筷子，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个人需要（     ）筷子。</a:t>
            </a:r>
          </a:p>
        </p:txBody>
      </p:sp>
      <p:pic>
        <p:nvPicPr>
          <p:cNvPr id="25603" name="Picture 17" descr="5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/>
          <a:stretch>
            <a:fillRect/>
          </a:stretch>
        </p:blipFill>
        <p:spPr bwMode="auto">
          <a:xfrm>
            <a:off x="5565775" y="2188752"/>
            <a:ext cx="5472511" cy="263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98488" y="1130300"/>
            <a:ext cx="451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填一填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zh-CN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3390106" y="2448570"/>
            <a:ext cx="808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pic>
        <p:nvPicPr>
          <p:cNvPr id="19462" name="Picture 18" descr="5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829050"/>
            <a:ext cx="17573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0" descr="5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829050"/>
            <a:ext cx="17573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1" descr="5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919663"/>
            <a:ext cx="17573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2" descr="5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919663"/>
            <a:ext cx="17573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708025" y="1262063"/>
            <a:ext cx="4398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如图：每组有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个气球。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84550" y="34925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1×3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332413" y="3492500"/>
            <a:ext cx="1981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一三得三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384550" y="4583261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2×3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332413" y="4583261"/>
            <a:ext cx="1981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二三得六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84550" y="5672435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3×3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332413" y="5666062"/>
            <a:ext cx="1981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三三得九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813675" y="3490913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3×1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813675" y="4581674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3×2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2060575"/>
            <a:ext cx="47863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490912"/>
            <a:ext cx="1377950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2329928"/>
            <a:ext cx="35718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438775" y="2690813"/>
            <a:ext cx="642938" cy="642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81775" y="2690813"/>
            <a:ext cx="642938" cy="642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81963" y="2690813"/>
            <a:ext cx="915987" cy="642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5799138" y="2652713"/>
            <a:ext cx="3692525" cy="499765"/>
            <a:chOff x="5687081" y="2779902"/>
            <a:chExt cx="3692048" cy="499800"/>
          </a:xfrm>
        </p:grpSpPr>
        <p:sp>
          <p:nvSpPr>
            <p:cNvPr id="27660" name="矩形 5"/>
            <p:cNvSpPr>
              <a:spLocks noChangeArrowheads="1"/>
            </p:cNvSpPr>
            <p:nvPr/>
          </p:nvSpPr>
          <p:spPr bwMode="auto">
            <a:xfrm>
              <a:off x="6153746" y="2818005"/>
              <a:ext cx="500393" cy="46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1" name="矩形 6"/>
            <p:cNvSpPr>
              <a:spLocks noChangeArrowheads="1"/>
            </p:cNvSpPr>
            <p:nvPr/>
          </p:nvSpPr>
          <p:spPr bwMode="auto">
            <a:xfrm>
              <a:off x="7475962" y="2800540"/>
              <a:ext cx="500393" cy="46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</a:p>
          </p:txBody>
        </p:sp>
        <p:sp>
          <p:nvSpPr>
            <p:cNvPr id="27662" name="TextBox 8"/>
            <p:cNvSpPr txBox="1">
              <a:spLocks noChangeArrowheads="1"/>
            </p:cNvSpPr>
            <p:nvPr/>
          </p:nvSpPr>
          <p:spPr bwMode="auto">
            <a:xfrm>
              <a:off x="5687081" y="2806891"/>
              <a:ext cx="642854" cy="46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3" name="TextBox 9"/>
            <p:cNvSpPr txBox="1">
              <a:spLocks noChangeArrowheads="1"/>
            </p:cNvSpPr>
            <p:nvPr/>
          </p:nvSpPr>
          <p:spPr bwMode="auto">
            <a:xfrm>
              <a:off x="8164848" y="2779902"/>
              <a:ext cx="1214281" cy="46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16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4" name="TextBox 10"/>
            <p:cNvSpPr txBox="1">
              <a:spLocks noChangeArrowheads="1"/>
            </p:cNvSpPr>
            <p:nvPr/>
          </p:nvSpPr>
          <p:spPr bwMode="auto">
            <a:xfrm>
              <a:off x="6829933" y="2779902"/>
              <a:ext cx="642854" cy="46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5723524" y="3691206"/>
            <a:ext cx="3501439" cy="479128"/>
            <a:chOff x="5571736" y="4056804"/>
            <a:chExt cx="3501439" cy="479390"/>
          </a:xfrm>
        </p:grpSpPr>
        <p:sp>
          <p:nvSpPr>
            <p:cNvPr id="27658" name="TextBox 7"/>
            <p:cNvSpPr txBox="1">
              <a:spLocks noChangeArrowheads="1"/>
            </p:cNvSpPr>
            <p:nvPr/>
          </p:nvSpPr>
          <p:spPr bwMode="auto">
            <a:xfrm>
              <a:off x="5571736" y="4074277"/>
              <a:ext cx="1785938" cy="46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口诀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</a:p>
          </p:txBody>
        </p:sp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6787175" y="4056804"/>
              <a:ext cx="2286000" cy="46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四四十六</a:t>
              </a: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0400" y="1231086"/>
            <a:ext cx="302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看图：写出口诀。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2311400" y="1484746"/>
            <a:ext cx="2519363" cy="1038535"/>
            <a:chOff x="340" y="1422"/>
            <a:chExt cx="1587" cy="726"/>
          </a:xfrm>
        </p:grpSpPr>
        <p:sp>
          <p:nvSpPr>
            <p:cNvPr id="28681" name="AutoShape 27"/>
            <p:cNvSpPr>
              <a:spLocks noChangeArrowheads="1"/>
            </p:cNvSpPr>
            <p:nvPr/>
          </p:nvSpPr>
          <p:spPr bwMode="auto">
            <a:xfrm>
              <a:off x="340" y="1434"/>
              <a:ext cx="1542" cy="714"/>
            </a:xfrm>
            <a:prstGeom prst="wedgeRoundRectCallout">
              <a:avLst>
                <a:gd name="adj1" fmla="val 64014"/>
                <a:gd name="adj2" fmla="val -7801"/>
                <a:gd name="adj3" fmla="val 16667"/>
              </a:avLst>
            </a:prstGeom>
            <a:solidFill>
              <a:srgbClr val="6DFF44">
                <a:alpha val="36078"/>
              </a:srgb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ea typeface="思源黑体 CN Medium" panose="020B0600000000000000" pitchFamily="34" charset="-122"/>
                <a:cs typeface="楷体_GB2312" pitchFamily="49" charset="-122"/>
                <a:sym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cs typeface="楷体_GB2312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Rectangle 13"/>
            <p:cNvSpPr>
              <a:spLocks noChangeArrowheads="1"/>
            </p:cNvSpPr>
            <p:nvPr/>
          </p:nvSpPr>
          <p:spPr bwMode="auto">
            <a:xfrm>
              <a:off x="340" y="1422"/>
              <a:ext cx="158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你学会了哪些知识？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90563" y="3450944"/>
            <a:ext cx="8280400" cy="4591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知道口诀的来源，理解口诀表示的意思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7863" y="4155794"/>
            <a:ext cx="8596312" cy="503023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明确乘法口诀的含义和来源，沟通与加法的联系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468" y="1338519"/>
            <a:ext cx="1866041" cy="18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57693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9"/>
          <p:cNvSpPr>
            <a:spLocks noChangeArrowheads="1"/>
          </p:cNvSpPr>
          <p:nvPr/>
        </p:nvSpPr>
        <p:spPr bwMode="auto">
          <a:xfrm>
            <a:off x="2351882" y="1942194"/>
            <a:ext cx="74882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×（   ）＝15           5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×（   ）＝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（   ）×5＝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25           5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×（   ）＝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（   ）×4＝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           （   ）×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216017" y="2170636"/>
            <a:ext cx="54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238242" y="2911998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61752" y="2911998"/>
            <a:ext cx="68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5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50727" y="2199438"/>
            <a:ext cx="51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623880" y="3651175"/>
            <a:ext cx="61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707802" y="3624558"/>
            <a:ext cx="54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0515600" cy="8223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一、复习导入</a:t>
            </a:r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8677" y="1189940"/>
            <a:ext cx="2967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（一）3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</a:p>
        </p:txBody>
      </p:sp>
      <p:grpSp>
        <p:nvGrpSpPr>
          <p:cNvPr id="6149" name="Group 22"/>
          <p:cNvGrpSpPr/>
          <p:nvPr/>
        </p:nvGrpSpPr>
        <p:grpSpPr bwMode="auto">
          <a:xfrm>
            <a:off x="1191605" y="2533650"/>
            <a:ext cx="2590800" cy="936625"/>
            <a:chOff x="793" y="2478"/>
            <a:chExt cx="1224" cy="590"/>
          </a:xfrm>
        </p:grpSpPr>
        <p:grpSp>
          <p:nvGrpSpPr>
            <p:cNvPr id="12307" name="Group 15"/>
            <p:cNvGrpSpPr/>
            <p:nvPr/>
          </p:nvGrpSpPr>
          <p:grpSpPr bwMode="auto">
            <a:xfrm>
              <a:off x="793" y="2478"/>
              <a:ext cx="408" cy="590"/>
              <a:chOff x="793" y="2478"/>
              <a:chExt cx="408" cy="590"/>
            </a:xfrm>
          </p:grpSpPr>
          <p:pic>
            <p:nvPicPr>
              <p:cNvPr id="12314" name="Picture 13" descr="20110122090712133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793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1" name="Rectangle 14"/>
              <p:cNvSpPr>
                <a:spLocks noChangeArrowheads="1"/>
              </p:cNvSpPr>
              <p:nvPr/>
            </p:nvSpPr>
            <p:spPr bwMode="auto">
              <a:xfrm>
                <a:off x="793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08" name="Group 16"/>
            <p:cNvGrpSpPr/>
            <p:nvPr/>
          </p:nvGrpSpPr>
          <p:grpSpPr bwMode="auto">
            <a:xfrm>
              <a:off x="1201" y="2478"/>
              <a:ext cx="408" cy="590"/>
              <a:chOff x="1201" y="2478"/>
              <a:chExt cx="408" cy="590"/>
            </a:xfrm>
          </p:grpSpPr>
          <p:pic>
            <p:nvPicPr>
              <p:cNvPr id="12312" name="Picture 17" descr="20110122090712133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201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9" name="Rectangle 18"/>
              <p:cNvSpPr>
                <a:spLocks noChangeArrowheads="1"/>
              </p:cNvSpPr>
              <p:nvPr/>
            </p:nvSpPr>
            <p:spPr bwMode="auto">
              <a:xfrm>
                <a:off x="1201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09" name="Group 19"/>
            <p:cNvGrpSpPr/>
            <p:nvPr/>
          </p:nvGrpSpPr>
          <p:grpSpPr bwMode="auto">
            <a:xfrm>
              <a:off x="1609" y="2478"/>
              <a:ext cx="408" cy="590"/>
              <a:chOff x="1609" y="2478"/>
              <a:chExt cx="408" cy="590"/>
            </a:xfrm>
          </p:grpSpPr>
          <p:pic>
            <p:nvPicPr>
              <p:cNvPr id="12310" name="Picture 20" descr="20110122090712133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609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7" name="Rectangle 21"/>
              <p:cNvSpPr>
                <a:spLocks noChangeArrowheads="1"/>
              </p:cNvSpPr>
              <p:nvPr/>
            </p:nvSpPr>
            <p:spPr bwMode="auto">
              <a:xfrm>
                <a:off x="1609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150" name="Group 23"/>
          <p:cNvGrpSpPr/>
          <p:nvPr/>
        </p:nvGrpSpPr>
        <p:grpSpPr bwMode="auto">
          <a:xfrm>
            <a:off x="1253034" y="3592512"/>
            <a:ext cx="2590800" cy="936625"/>
            <a:chOff x="900" y="3152"/>
            <a:chExt cx="1224" cy="590"/>
          </a:xfrm>
        </p:grpSpPr>
        <p:grpSp>
          <p:nvGrpSpPr>
            <p:cNvPr id="12298" name="Group 24"/>
            <p:cNvGrpSpPr/>
            <p:nvPr/>
          </p:nvGrpSpPr>
          <p:grpSpPr bwMode="auto">
            <a:xfrm>
              <a:off x="900" y="3152"/>
              <a:ext cx="408" cy="590"/>
              <a:chOff x="900" y="3152"/>
              <a:chExt cx="408" cy="590"/>
            </a:xfrm>
          </p:grpSpPr>
          <p:pic>
            <p:nvPicPr>
              <p:cNvPr id="12305" name="Picture 25" descr="20110122090712133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900" y="3152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2" name="Rectangle 26"/>
              <p:cNvSpPr>
                <a:spLocks noChangeArrowheads="1"/>
              </p:cNvSpPr>
              <p:nvPr/>
            </p:nvSpPr>
            <p:spPr bwMode="auto">
              <a:xfrm>
                <a:off x="900" y="3524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299" name="Group 27"/>
            <p:cNvGrpSpPr/>
            <p:nvPr/>
          </p:nvGrpSpPr>
          <p:grpSpPr bwMode="auto">
            <a:xfrm>
              <a:off x="1308" y="3152"/>
              <a:ext cx="408" cy="590"/>
              <a:chOff x="1308" y="3152"/>
              <a:chExt cx="408" cy="590"/>
            </a:xfrm>
          </p:grpSpPr>
          <p:pic>
            <p:nvPicPr>
              <p:cNvPr id="12303" name="Picture 28" descr="20110122090712133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308" y="3152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0" name="Rectangle 29"/>
              <p:cNvSpPr>
                <a:spLocks noChangeArrowheads="1"/>
              </p:cNvSpPr>
              <p:nvPr/>
            </p:nvSpPr>
            <p:spPr bwMode="auto">
              <a:xfrm>
                <a:off x="1308" y="3524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00" name="Group 30"/>
            <p:cNvGrpSpPr/>
            <p:nvPr/>
          </p:nvGrpSpPr>
          <p:grpSpPr bwMode="auto">
            <a:xfrm>
              <a:off x="1716" y="3152"/>
              <a:ext cx="408" cy="590"/>
              <a:chOff x="1716" y="3152"/>
              <a:chExt cx="408" cy="590"/>
            </a:xfrm>
          </p:grpSpPr>
          <p:pic>
            <p:nvPicPr>
              <p:cNvPr id="12301" name="Picture 31" descr="20110122090712133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716" y="3152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8" name="Rectangle 32"/>
              <p:cNvSpPr>
                <a:spLocks noChangeArrowheads="1"/>
              </p:cNvSpPr>
              <p:nvPr/>
            </p:nvSpPr>
            <p:spPr bwMode="auto">
              <a:xfrm>
                <a:off x="1716" y="3524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151" name="Group 33"/>
          <p:cNvGrpSpPr/>
          <p:nvPr/>
        </p:nvGrpSpPr>
        <p:grpSpPr bwMode="auto">
          <a:xfrm>
            <a:off x="4679866" y="1420138"/>
            <a:ext cx="7098237" cy="2571750"/>
            <a:chOff x="1680" y="1284"/>
            <a:chExt cx="3354" cy="1620"/>
          </a:xfrm>
        </p:grpSpPr>
        <p:pic>
          <p:nvPicPr>
            <p:cNvPr id="12296" name="Picture 3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9" y="1284"/>
              <a:ext cx="1215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AutoShape 32"/>
            <p:cNvSpPr>
              <a:spLocks noChangeArrowheads="1"/>
            </p:cNvSpPr>
            <p:nvPr/>
          </p:nvSpPr>
          <p:spPr bwMode="auto">
            <a:xfrm>
              <a:off x="1680" y="1375"/>
              <a:ext cx="2268" cy="579"/>
            </a:xfrm>
            <a:prstGeom prst="wedgeRoundRectCallout">
              <a:avLst>
                <a:gd name="adj1" fmla="val 58894"/>
                <a:gd name="adj2" fmla="val 4162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算算杯子和灯各有多少个？ 试着编出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的乘法口诀。</a:t>
              </a:r>
            </a:p>
          </p:txBody>
        </p:sp>
      </p:grpSp>
      <p:pic>
        <p:nvPicPr>
          <p:cNvPr id="6152" name="Picture 34" descr="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39" y="3124200"/>
            <a:ext cx="48006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5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82" y="3904003"/>
            <a:ext cx="69310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2"/>
          <p:cNvGrpSpPr/>
          <p:nvPr/>
        </p:nvGrpSpPr>
        <p:grpSpPr bwMode="auto">
          <a:xfrm>
            <a:off x="1208882" y="1875249"/>
            <a:ext cx="2417762" cy="811213"/>
            <a:chOff x="793" y="2478"/>
            <a:chExt cx="1224" cy="590"/>
          </a:xfrm>
        </p:grpSpPr>
        <p:grpSp>
          <p:nvGrpSpPr>
            <p:cNvPr id="14362" name="Group 15"/>
            <p:cNvGrpSpPr/>
            <p:nvPr/>
          </p:nvGrpSpPr>
          <p:grpSpPr bwMode="auto">
            <a:xfrm>
              <a:off x="793" y="2478"/>
              <a:ext cx="408" cy="590"/>
              <a:chOff x="793" y="2478"/>
              <a:chExt cx="408" cy="590"/>
            </a:xfrm>
          </p:grpSpPr>
          <p:pic>
            <p:nvPicPr>
              <p:cNvPr id="14369" name="Picture 13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793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0" name="Rectangle 14"/>
              <p:cNvSpPr>
                <a:spLocks noChangeArrowheads="1"/>
              </p:cNvSpPr>
              <p:nvPr/>
            </p:nvSpPr>
            <p:spPr bwMode="auto">
              <a:xfrm>
                <a:off x="793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63" name="Group 16"/>
            <p:cNvGrpSpPr/>
            <p:nvPr/>
          </p:nvGrpSpPr>
          <p:grpSpPr bwMode="auto">
            <a:xfrm>
              <a:off x="1201" y="2478"/>
              <a:ext cx="408" cy="590"/>
              <a:chOff x="1201" y="2478"/>
              <a:chExt cx="408" cy="590"/>
            </a:xfrm>
          </p:grpSpPr>
          <p:pic>
            <p:nvPicPr>
              <p:cNvPr id="14367" name="Picture 17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201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8" name="Rectangle 18"/>
              <p:cNvSpPr>
                <a:spLocks noChangeArrowheads="1"/>
              </p:cNvSpPr>
              <p:nvPr/>
            </p:nvSpPr>
            <p:spPr bwMode="auto">
              <a:xfrm>
                <a:off x="1201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64" name="Group 19"/>
            <p:cNvGrpSpPr/>
            <p:nvPr/>
          </p:nvGrpSpPr>
          <p:grpSpPr bwMode="auto">
            <a:xfrm>
              <a:off x="1609" y="2478"/>
              <a:ext cx="408" cy="590"/>
              <a:chOff x="1609" y="2478"/>
              <a:chExt cx="408" cy="590"/>
            </a:xfrm>
          </p:grpSpPr>
          <p:pic>
            <p:nvPicPr>
              <p:cNvPr id="14365" name="Picture 20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609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6" name="Rectangle 21"/>
              <p:cNvSpPr>
                <a:spLocks noChangeArrowheads="1"/>
              </p:cNvSpPr>
              <p:nvPr/>
            </p:nvSpPr>
            <p:spPr bwMode="auto">
              <a:xfrm>
                <a:off x="1609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2"/>
          <p:cNvGrpSpPr/>
          <p:nvPr/>
        </p:nvGrpSpPr>
        <p:grpSpPr bwMode="auto">
          <a:xfrm>
            <a:off x="4835525" y="1616075"/>
            <a:ext cx="2165350" cy="771525"/>
            <a:chOff x="793" y="2478"/>
            <a:chExt cx="1224" cy="590"/>
          </a:xfrm>
        </p:grpSpPr>
        <p:grpSp>
          <p:nvGrpSpPr>
            <p:cNvPr id="14353" name="Group 15"/>
            <p:cNvGrpSpPr/>
            <p:nvPr/>
          </p:nvGrpSpPr>
          <p:grpSpPr bwMode="auto">
            <a:xfrm>
              <a:off x="793" y="2478"/>
              <a:ext cx="408" cy="590"/>
              <a:chOff x="793" y="2478"/>
              <a:chExt cx="408" cy="590"/>
            </a:xfrm>
          </p:grpSpPr>
          <p:pic>
            <p:nvPicPr>
              <p:cNvPr id="14360" name="Picture 13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793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1" name="Rectangle 14"/>
              <p:cNvSpPr>
                <a:spLocks noChangeArrowheads="1"/>
              </p:cNvSpPr>
              <p:nvPr/>
            </p:nvSpPr>
            <p:spPr bwMode="auto">
              <a:xfrm>
                <a:off x="793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54" name="Group 16"/>
            <p:cNvGrpSpPr/>
            <p:nvPr/>
          </p:nvGrpSpPr>
          <p:grpSpPr bwMode="auto">
            <a:xfrm>
              <a:off x="1201" y="2478"/>
              <a:ext cx="408" cy="590"/>
              <a:chOff x="1201" y="2478"/>
              <a:chExt cx="408" cy="590"/>
            </a:xfrm>
          </p:grpSpPr>
          <p:pic>
            <p:nvPicPr>
              <p:cNvPr id="14358" name="Picture 17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201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9" name="Rectangle 18"/>
              <p:cNvSpPr>
                <a:spLocks noChangeArrowheads="1"/>
              </p:cNvSpPr>
              <p:nvPr/>
            </p:nvSpPr>
            <p:spPr bwMode="auto">
              <a:xfrm>
                <a:off x="1201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55" name="Group 19"/>
            <p:cNvGrpSpPr/>
            <p:nvPr/>
          </p:nvGrpSpPr>
          <p:grpSpPr bwMode="auto">
            <a:xfrm>
              <a:off x="1609" y="2478"/>
              <a:ext cx="408" cy="590"/>
              <a:chOff x="1609" y="2478"/>
              <a:chExt cx="408" cy="590"/>
            </a:xfrm>
          </p:grpSpPr>
          <p:pic>
            <p:nvPicPr>
              <p:cNvPr id="14356" name="Picture 20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609" y="2478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7" name="Rectangle 21"/>
              <p:cNvSpPr>
                <a:spLocks noChangeArrowheads="1"/>
              </p:cNvSpPr>
              <p:nvPr/>
            </p:nvSpPr>
            <p:spPr bwMode="auto">
              <a:xfrm>
                <a:off x="1609" y="2850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 bwMode="auto">
          <a:xfrm>
            <a:off x="4948746" y="2617061"/>
            <a:ext cx="2133600" cy="811213"/>
            <a:chOff x="900" y="3152"/>
            <a:chExt cx="1224" cy="590"/>
          </a:xfrm>
        </p:grpSpPr>
        <p:grpSp>
          <p:nvGrpSpPr>
            <p:cNvPr id="14344" name="Group 24"/>
            <p:cNvGrpSpPr/>
            <p:nvPr/>
          </p:nvGrpSpPr>
          <p:grpSpPr bwMode="auto">
            <a:xfrm>
              <a:off x="900" y="3152"/>
              <a:ext cx="408" cy="590"/>
              <a:chOff x="900" y="3152"/>
              <a:chExt cx="408" cy="590"/>
            </a:xfrm>
          </p:grpSpPr>
          <p:pic>
            <p:nvPicPr>
              <p:cNvPr id="14351" name="Picture 25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900" y="3152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2" name="Rectangle 26"/>
              <p:cNvSpPr>
                <a:spLocks noChangeArrowheads="1"/>
              </p:cNvSpPr>
              <p:nvPr/>
            </p:nvSpPr>
            <p:spPr bwMode="auto">
              <a:xfrm>
                <a:off x="900" y="3524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45" name="Group 27"/>
            <p:cNvGrpSpPr/>
            <p:nvPr/>
          </p:nvGrpSpPr>
          <p:grpSpPr bwMode="auto">
            <a:xfrm>
              <a:off x="1308" y="3152"/>
              <a:ext cx="408" cy="590"/>
              <a:chOff x="1308" y="3152"/>
              <a:chExt cx="408" cy="590"/>
            </a:xfrm>
          </p:grpSpPr>
          <p:pic>
            <p:nvPicPr>
              <p:cNvPr id="14349" name="Picture 28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308" y="3152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0" name="Rectangle 29"/>
              <p:cNvSpPr>
                <a:spLocks noChangeArrowheads="1"/>
              </p:cNvSpPr>
              <p:nvPr/>
            </p:nvSpPr>
            <p:spPr bwMode="auto">
              <a:xfrm>
                <a:off x="1308" y="3524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46" name="Group 30"/>
            <p:cNvGrpSpPr/>
            <p:nvPr/>
          </p:nvGrpSpPr>
          <p:grpSpPr bwMode="auto">
            <a:xfrm>
              <a:off x="1716" y="3152"/>
              <a:ext cx="408" cy="590"/>
              <a:chOff x="1716" y="3152"/>
              <a:chExt cx="408" cy="590"/>
            </a:xfrm>
          </p:grpSpPr>
          <p:pic>
            <p:nvPicPr>
              <p:cNvPr id="14347" name="Picture 31" descr="20110122090712133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01" t="7677" r="1736"/>
              <a:stretch>
                <a:fillRect/>
              </a:stretch>
            </p:blipFill>
            <p:spPr bwMode="auto">
              <a:xfrm>
                <a:off x="1716" y="3152"/>
                <a:ext cx="40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8" name="Rectangle 32"/>
              <p:cNvSpPr>
                <a:spLocks noChangeArrowheads="1"/>
              </p:cNvSpPr>
              <p:nvPr/>
            </p:nvSpPr>
            <p:spPr bwMode="auto">
              <a:xfrm>
                <a:off x="1716" y="3524"/>
                <a:ext cx="64" cy="19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3" name="Picture 34" descr="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93232"/>
            <a:ext cx="35433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7003" y="1242973"/>
            <a:ext cx="439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（二）2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</a:p>
        </p:txBody>
      </p:sp>
      <p:grpSp>
        <p:nvGrpSpPr>
          <p:cNvPr id="3" name="Group 19"/>
          <p:cNvGrpSpPr/>
          <p:nvPr/>
        </p:nvGrpSpPr>
        <p:grpSpPr bwMode="auto">
          <a:xfrm>
            <a:off x="5303838" y="1363764"/>
            <a:ext cx="6215062" cy="2628900"/>
            <a:chOff x="3080" y="925"/>
            <a:chExt cx="3915" cy="1656"/>
          </a:xfrm>
        </p:grpSpPr>
        <p:pic>
          <p:nvPicPr>
            <p:cNvPr id="1536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4" y="1220"/>
              <a:ext cx="136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AutoShape 14"/>
            <p:cNvSpPr>
              <a:spLocks noChangeArrowheads="1"/>
            </p:cNvSpPr>
            <p:nvPr/>
          </p:nvSpPr>
          <p:spPr bwMode="auto">
            <a:xfrm>
              <a:off x="3080" y="925"/>
              <a:ext cx="3030" cy="579"/>
            </a:xfrm>
            <a:prstGeom prst="wedgeRoundRectCallout">
              <a:avLst>
                <a:gd name="adj1" fmla="val 48964"/>
                <a:gd name="adj2" fmla="val 8463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请你照着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的乘法口诀，自己举例编出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的乘法口诀。</a:t>
              </a:r>
            </a:p>
          </p:txBody>
        </p:sp>
      </p:grpSp>
      <p:pic>
        <p:nvPicPr>
          <p:cNvPr id="7" name="Picture 16" descr="54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4033027"/>
            <a:ext cx="74771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54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28" y="2495848"/>
            <a:ext cx="2987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 bwMode="auto">
          <a:xfrm>
            <a:off x="6088974" y="1706523"/>
            <a:ext cx="4808538" cy="1279525"/>
            <a:chOff x="2436" y="1113"/>
            <a:chExt cx="3029" cy="806"/>
          </a:xfrm>
        </p:grpSpPr>
        <p:pic>
          <p:nvPicPr>
            <p:cNvPr id="16397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9" y="1113"/>
              <a:ext cx="806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AutoShape 25"/>
            <p:cNvSpPr>
              <a:spLocks noChangeArrowheads="1"/>
            </p:cNvSpPr>
            <p:nvPr/>
          </p:nvSpPr>
          <p:spPr bwMode="auto">
            <a:xfrm>
              <a:off x="2436" y="1333"/>
              <a:ext cx="1890" cy="322"/>
            </a:xfrm>
            <a:prstGeom prst="wedgeRoundRectCallout">
              <a:avLst>
                <a:gd name="adj1" fmla="val 68037"/>
                <a:gd name="adj2" fmla="val 2720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到底对不对呢？</a:t>
              </a:r>
            </a:p>
          </p:txBody>
        </p:sp>
      </p:grpSp>
      <p:grpSp>
        <p:nvGrpSpPr>
          <p:cNvPr id="6" name="Group 33"/>
          <p:cNvGrpSpPr/>
          <p:nvPr/>
        </p:nvGrpSpPr>
        <p:grpSpPr bwMode="auto">
          <a:xfrm>
            <a:off x="714375" y="1875086"/>
            <a:ext cx="4344987" cy="2060575"/>
            <a:chOff x="238" y="982"/>
            <a:chExt cx="2737" cy="1298"/>
          </a:xfrm>
        </p:grpSpPr>
        <p:pic>
          <p:nvPicPr>
            <p:cNvPr id="16395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38" y="1389"/>
              <a:ext cx="891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AutoShape 26"/>
            <p:cNvSpPr>
              <a:spLocks noChangeArrowheads="1"/>
            </p:cNvSpPr>
            <p:nvPr/>
          </p:nvSpPr>
          <p:spPr bwMode="auto">
            <a:xfrm>
              <a:off x="1223" y="982"/>
              <a:ext cx="1752" cy="579"/>
            </a:xfrm>
            <a:prstGeom prst="wedgeRoundRectCallout">
              <a:avLst>
                <a:gd name="adj1" fmla="val -61588"/>
                <a:gd name="adj2" fmla="val 3109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你知道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的乘法口诀吗？</a:t>
              </a: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88963" y="1136650"/>
            <a:ext cx="4398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</a:p>
        </p:txBody>
      </p:sp>
      <p:pic>
        <p:nvPicPr>
          <p:cNvPr id="16389" name="Picture 34" descr="55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344863"/>
            <a:ext cx="315277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5"/>
          <p:cNvGrpSpPr/>
          <p:nvPr/>
        </p:nvGrpSpPr>
        <p:grpSpPr bwMode="auto">
          <a:xfrm>
            <a:off x="5405438" y="4059239"/>
            <a:ext cx="1192212" cy="1800225"/>
            <a:chOff x="2872" y="2497"/>
            <a:chExt cx="751" cy="1134"/>
          </a:xfrm>
        </p:grpSpPr>
        <p:sp>
          <p:nvSpPr>
            <p:cNvPr id="15368" name="Text Box 19"/>
            <p:cNvSpPr txBox="1">
              <a:spLocks noChangeArrowheads="1"/>
            </p:cNvSpPr>
            <p:nvPr/>
          </p:nvSpPr>
          <p:spPr bwMode="auto">
            <a:xfrm>
              <a:off x="2878" y="3340"/>
              <a:ext cx="74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十六</a:t>
              </a:r>
            </a:p>
          </p:txBody>
        </p:sp>
        <p:sp>
          <p:nvSpPr>
            <p:cNvPr id="15369" name="Text Box 21"/>
            <p:cNvSpPr txBox="1">
              <a:spLocks noChangeArrowheads="1"/>
            </p:cNvSpPr>
            <p:nvPr/>
          </p:nvSpPr>
          <p:spPr bwMode="auto">
            <a:xfrm>
              <a:off x="2872" y="2902"/>
              <a:ext cx="7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十二</a:t>
              </a:r>
            </a:p>
          </p:txBody>
        </p:sp>
        <p:sp>
          <p:nvSpPr>
            <p:cNvPr id="15370" name="Text Box 20"/>
            <p:cNvSpPr txBox="1">
              <a:spLocks noChangeArrowheads="1"/>
            </p:cNvSpPr>
            <p:nvPr/>
          </p:nvSpPr>
          <p:spPr bwMode="auto">
            <a:xfrm>
              <a:off x="2872" y="2497"/>
              <a:ext cx="7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得八</a:t>
              </a:r>
            </a:p>
          </p:txBody>
        </p:sp>
      </p:grp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634834" y="3696868"/>
            <a:ext cx="1997075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一一得一</a:t>
            </a: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634834" y="4154068"/>
            <a:ext cx="1997075" cy="457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一二得二</a:t>
            </a:r>
          </a:p>
        </p:txBody>
      </p:sp>
      <p:sp>
        <p:nvSpPr>
          <p:cNvPr id="15365" name="Rectangle 19"/>
          <p:cNvSpPr>
            <a:spLocks noChangeArrowheads="1"/>
          </p:cNvSpPr>
          <p:nvPr/>
        </p:nvSpPr>
        <p:spPr bwMode="auto">
          <a:xfrm>
            <a:off x="634834" y="4611268"/>
            <a:ext cx="1997075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一三得三</a:t>
            </a:r>
          </a:p>
        </p:txBody>
      </p:sp>
      <p:sp>
        <p:nvSpPr>
          <p:cNvPr id="15366" name="Rectangle 20"/>
          <p:cNvSpPr>
            <a:spLocks noChangeArrowheads="1"/>
          </p:cNvSpPr>
          <p:nvPr/>
        </p:nvSpPr>
        <p:spPr bwMode="auto">
          <a:xfrm>
            <a:off x="634834" y="5068468"/>
            <a:ext cx="1997075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一四得四</a:t>
            </a:r>
          </a:p>
        </p:txBody>
      </p:sp>
      <p:sp>
        <p:nvSpPr>
          <p:cNvPr id="15367" name="Rectangle 21"/>
          <p:cNvSpPr>
            <a:spLocks noChangeArrowheads="1"/>
          </p:cNvSpPr>
          <p:nvPr/>
        </p:nvSpPr>
        <p:spPr bwMode="auto">
          <a:xfrm>
            <a:off x="634834" y="5525668"/>
            <a:ext cx="1997075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一五得五</a:t>
            </a:r>
          </a:p>
        </p:txBody>
      </p:sp>
      <p:sp>
        <p:nvSpPr>
          <p:cNvPr id="15368" name="Rectangle 23"/>
          <p:cNvSpPr>
            <a:spLocks noChangeArrowheads="1"/>
          </p:cNvSpPr>
          <p:nvPr/>
        </p:nvSpPr>
        <p:spPr bwMode="auto">
          <a:xfrm>
            <a:off x="2631909" y="4154068"/>
            <a:ext cx="1998662" cy="457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二二得四</a:t>
            </a: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2631909" y="4611268"/>
            <a:ext cx="1998662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二三得六</a:t>
            </a:r>
          </a:p>
        </p:txBody>
      </p:sp>
      <p:sp>
        <p:nvSpPr>
          <p:cNvPr id="15370" name="Rectangle 25"/>
          <p:cNvSpPr>
            <a:spLocks noChangeArrowheads="1"/>
          </p:cNvSpPr>
          <p:nvPr/>
        </p:nvSpPr>
        <p:spPr bwMode="auto">
          <a:xfrm>
            <a:off x="2631909" y="5068468"/>
            <a:ext cx="1998662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二四得八</a:t>
            </a:r>
          </a:p>
        </p:txBody>
      </p:sp>
      <p:sp>
        <p:nvSpPr>
          <p:cNvPr id="15371" name="Rectangle 26"/>
          <p:cNvSpPr>
            <a:spLocks noChangeArrowheads="1"/>
          </p:cNvSpPr>
          <p:nvPr/>
        </p:nvSpPr>
        <p:spPr bwMode="auto">
          <a:xfrm>
            <a:off x="2631909" y="5525668"/>
            <a:ext cx="1998662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二五一十</a:t>
            </a:r>
          </a:p>
        </p:txBody>
      </p:sp>
      <p:sp>
        <p:nvSpPr>
          <p:cNvPr id="15372" name="Rectangle 28"/>
          <p:cNvSpPr>
            <a:spLocks noChangeArrowheads="1"/>
          </p:cNvSpPr>
          <p:nvPr/>
        </p:nvSpPr>
        <p:spPr bwMode="auto">
          <a:xfrm>
            <a:off x="4630571" y="4611268"/>
            <a:ext cx="1998663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三三得九</a:t>
            </a:r>
          </a:p>
        </p:txBody>
      </p:sp>
      <p:sp>
        <p:nvSpPr>
          <p:cNvPr id="15373" name="Rectangle 29"/>
          <p:cNvSpPr>
            <a:spLocks noChangeArrowheads="1"/>
          </p:cNvSpPr>
          <p:nvPr/>
        </p:nvSpPr>
        <p:spPr bwMode="auto">
          <a:xfrm>
            <a:off x="4630571" y="5068468"/>
            <a:ext cx="1998663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三四十二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4630571" y="5525668"/>
            <a:ext cx="1998663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三五十五</a:t>
            </a:r>
          </a:p>
        </p:txBody>
      </p:sp>
      <p:sp>
        <p:nvSpPr>
          <p:cNvPr id="15375" name="Rectangle 32"/>
          <p:cNvSpPr>
            <a:spLocks noChangeArrowheads="1"/>
          </p:cNvSpPr>
          <p:nvPr/>
        </p:nvSpPr>
        <p:spPr bwMode="auto">
          <a:xfrm>
            <a:off x="6629234" y="5068468"/>
            <a:ext cx="1997075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四四十六</a:t>
            </a:r>
          </a:p>
        </p:txBody>
      </p:sp>
      <p:sp>
        <p:nvSpPr>
          <p:cNvPr id="15376" name="Rectangle 33"/>
          <p:cNvSpPr>
            <a:spLocks noChangeArrowheads="1"/>
          </p:cNvSpPr>
          <p:nvPr/>
        </p:nvSpPr>
        <p:spPr bwMode="auto">
          <a:xfrm>
            <a:off x="6629234" y="5525668"/>
            <a:ext cx="1997075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四五二十</a:t>
            </a:r>
          </a:p>
        </p:txBody>
      </p:sp>
      <p:sp>
        <p:nvSpPr>
          <p:cNvPr id="15377" name="Rectangle 35"/>
          <p:cNvSpPr>
            <a:spLocks noChangeArrowheads="1"/>
          </p:cNvSpPr>
          <p:nvPr/>
        </p:nvSpPr>
        <p:spPr bwMode="auto">
          <a:xfrm>
            <a:off x="8626309" y="5525668"/>
            <a:ext cx="2286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五五二十五</a:t>
            </a:r>
          </a:p>
        </p:txBody>
      </p:sp>
      <p:grpSp>
        <p:nvGrpSpPr>
          <p:cNvPr id="15378" name="Group 31"/>
          <p:cNvGrpSpPr/>
          <p:nvPr/>
        </p:nvGrpSpPr>
        <p:grpSpPr bwMode="auto">
          <a:xfrm>
            <a:off x="3314171" y="1155700"/>
            <a:ext cx="5399617" cy="1414463"/>
            <a:chOff x="663" y="997"/>
            <a:chExt cx="2551" cy="891"/>
          </a:xfrm>
        </p:grpSpPr>
        <p:pic>
          <p:nvPicPr>
            <p:cNvPr id="17430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63" y="997"/>
              <a:ext cx="668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AutoShape 29"/>
            <p:cNvSpPr>
              <a:spLocks noChangeArrowheads="1"/>
            </p:cNvSpPr>
            <p:nvPr/>
          </p:nvSpPr>
          <p:spPr bwMode="auto">
            <a:xfrm>
              <a:off x="1651" y="1087"/>
              <a:ext cx="1563" cy="579"/>
            </a:xfrm>
            <a:prstGeom prst="wedgeRoundRectCallout">
              <a:avLst>
                <a:gd name="adj1" fmla="val -60630"/>
                <a:gd name="adj2" fmla="val 2508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同学们都学过哪些乘法口诀？</a:t>
              </a:r>
            </a:p>
          </p:txBody>
        </p:sp>
      </p:grpSp>
      <p:grpSp>
        <p:nvGrpSpPr>
          <p:cNvPr id="15379" name="Group 34"/>
          <p:cNvGrpSpPr/>
          <p:nvPr/>
        </p:nvGrpSpPr>
        <p:grpSpPr bwMode="auto">
          <a:xfrm>
            <a:off x="3906044" y="2732127"/>
            <a:ext cx="6192838" cy="612775"/>
            <a:chOff x="1896" y="1909"/>
            <a:chExt cx="2926" cy="387"/>
          </a:xfrm>
        </p:grpSpPr>
        <p:sp>
          <p:nvSpPr>
            <p:cNvPr id="16404" name="Text Box 40"/>
            <p:cNvSpPr txBox="1">
              <a:spLocks noChangeArrowheads="1"/>
            </p:cNvSpPr>
            <p:nvPr/>
          </p:nvSpPr>
          <p:spPr bwMode="auto">
            <a:xfrm>
              <a:off x="2415" y="1918"/>
              <a:ext cx="240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1×1＝1 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一一得一</a:t>
              </a:r>
            </a:p>
          </p:txBody>
        </p:sp>
        <p:pic>
          <p:nvPicPr>
            <p:cNvPr id="17429" name="Picture 33" descr="55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1909"/>
              <a:ext cx="415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44" y="1735942"/>
            <a:ext cx="8080195" cy="34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60400" y="1344256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对口诀</a:t>
            </a: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7818127" y="1868131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得一。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890622" y="3562296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得六。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9325775" y="3402366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十六。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252663"/>
            <a:ext cx="111379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46100" y="1184275"/>
            <a:ext cx="6148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边画边说口诀</a:t>
            </a:r>
          </a:p>
        </p:txBody>
      </p:sp>
      <p:pic>
        <p:nvPicPr>
          <p:cNvPr id="17413" name="Picture 24" descr="56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546350"/>
            <a:ext cx="7572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5" descr="56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546350"/>
            <a:ext cx="7572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6" descr="56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546350"/>
            <a:ext cx="7572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7" descr="56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2546350"/>
            <a:ext cx="7572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9" descr="56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835400"/>
            <a:ext cx="11033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0" descr="56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835400"/>
            <a:ext cx="11033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1" descr="56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835400"/>
            <a:ext cx="11033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2" descr="56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3835400"/>
            <a:ext cx="11033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4" descr="56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5237163"/>
            <a:ext cx="1822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5" descr="56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5237163"/>
            <a:ext cx="1822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6" descr="56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237163"/>
            <a:ext cx="1822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7" descr="56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5237163"/>
            <a:ext cx="1822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宽屏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FandolFang R</vt:lpstr>
      <vt:lpstr>等线</vt:lpstr>
      <vt:lpstr>楷体_GB2312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一、复习导入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二、探索新知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2020-06-22T09:58:00Z</dcterms:created>
  <dcterms:modified xsi:type="dcterms:W3CDTF">2023-01-16T18:47:42Z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DEAA7FAD431D45298DE96F51DBC139DA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